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3" r:id="rId5"/>
    <p:sldId id="258" r:id="rId6"/>
    <p:sldId id="259" r:id="rId7"/>
    <p:sldId id="260" r:id="rId8"/>
    <p:sldId id="26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407CA2-B9F1-4DBF-BF6C-9EA9E693D196}" v="1" dt="2022-10-11T10:09:02.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all Carton" userId="b8012f77-92ab-40a4-a023-1921f514d035" providerId="ADAL" clId="{7D407CA2-B9F1-4DBF-BF6C-9EA9E693D196}"/>
    <pc:docChg chg="custSel addSld modSld">
      <pc:chgData name="Niall Carton" userId="b8012f77-92ab-40a4-a023-1921f514d035" providerId="ADAL" clId="{7D407CA2-B9F1-4DBF-BF6C-9EA9E693D196}" dt="2022-10-11T10:17:12.321" v="98" actId="20577"/>
      <pc:docMkLst>
        <pc:docMk/>
      </pc:docMkLst>
      <pc:sldChg chg="addSp delSp modSp mod">
        <pc:chgData name="Niall Carton" userId="b8012f77-92ab-40a4-a023-1921f514d035" providerId="ADAL" clId="{7D407CA2-B9F1-4DBF-BF6C-9EA9E693D196}" dt="2022-10-11T10:17:12.321" v="98" actId="20577"/>
        <pc:sldMkLst>
          <pc:docMk/>
          <pc:sldMk cId="3663553830" sldId="262"/>
        </pc:sldMkLst>
        <pc:spChg chg="add del mod">
          <ac:chgData name="Niall Carton" userId="b8012f77-92ab-40a4-a023-1921f514d035" providerId="ADAL" clId="{7D407CA2-B9F1-4DBF-BF6C-9EA9E693D196}" dt="2022-10-11T10:15:21.238" v="55" actId="478"/>
          <ac:spMkLst>
            <pc:docMk/>
            <pc:sldMk cId="3663553830" sldId="262"/>
            <ac:spMk id="2" creationId="{1B1F6C8C-BC34-F7F1-E818-3D45D779C128}"/>
          </ac:spMkLst>
        </pc:spChg>
        <pc:spChg chg="mod">
          <ac:chgData name="Niall Carton" userId="b8012f77-92ab-40a4-a023-1921f514d035" providerId="ADAL" clId="{7D407CA2-B9F1-4DBF-BF6C-9EA9E693D196}" dt="2022-10-11T10:17:12.321" v="98" actId="20577"/>
          <ac:spMkLst>
            <pc:docMk/>
            <pc:sldMk cId="3663553830" sldId="262"/>
            <ac:spMk id="7" creationId="{9796C55D-2848-711B-73AD-545B7A649C22}"/>
          </ac:spMkLst>
        </pc:spChg>
        <pc:picChg chg="mod">
          <ac:chgData name="Niall Carton" userId="b8012f77-92ab-40a4-a023-1921f514d035" providerId="ADAL" clId="{7D407CA2-B9F1-4DBF-BF6C-9EA9E693D196}" dt="2022-10-11T10:15:33.384" v="58" actId="14100"/>
          <ac:picMkLst>
            <pc:docMk/>
            <pc:sldMk cId="3663553830" sldId="262"/>
            <ac:picMk id="3" creationId="{FC4638C1-5F86-6499-B99B-BF625AAA733B}"/>
          </ac:picMkLst>
        </pc:picChg>
        <pc:picChg chg="del">
          <ac:chgData name="Niall Carton" userId="b8012f77-92ab-40a4-a023-1921f514d035" providerId="ADAL" clId="{7D407CA2-B9F1-4DBF-BF6C-9EA9E693D196}" dt="2022-10-11T10:15:21.238" v="55" actId="478"/>
          <ac:picMkLst>
            <pc:docMk/>
            <pc:sldMk cId="3663553830" sldId="262"/>
            <ac:picMk id="5" creationId="{561CFB8C-41C5-CF2D-542F-1402B9A44719}"/>
          </ac:picMkLst>
        </pc:picChg>
      </pc:sldChg>
      <pc:sldChg chg="delSp modSp add mod">
        <pc:chgData name="Niall Carton" userId="b8012f77-92ab-40a4-a023-1921f514d035" providerId="ADAL" clId="{7D407CA2-B9F1-4DBF-BF6C-9EA9E693D196}" dt="2022-10-11T10:16:51.956" v="96" actId="1076"/>
        <pc:sldMkLst>
          <pc:docMk/>
          <pc:sldMk cId="531884530" sldId="263"/>
        </pc:sldMkLst>
        <pc:spChg chg="mod">
          <ac:chgData name="Niall Carton" userId="b8012f77-92ab-40a4-a023-1921f514d035" providerId="ADAL" clId="{7D407CA2-B9F1-4DBF-BF6C-9EA9E693D196}" dt="2022-10-11T10:16:51.956" v="96" actId="1076"/>
          <ac:spMkLst>
            <pc:docMk/>
            <pc:sldMk cId="531884530" sldId="263"/>
            <ac:spMk id="2" creationId="{1B1F6C8C-BC34-F7F1-E818-3D45D779C128}"/>
          </ac:spMkLst>
        </pc:spChg>
        <pc:spChg chg="mod">
          <ac:chgData name="Niall Carton" userId="b8012f77-92ab-40a4-a023-1921f514d035" providerId="ADAL" clId="{7D407CA2-B9F1-4DBF-BF6C-9EA9E693D196}" dt="2022-10-11T10:16:37.411" v="91" actId="14100"/>
          <ac:spMkLst>
            <pc:docMk/>
            <pc:sldMk cId="531884530" sldId="263"/>
            <ac:spMk id="6" creationId="{F4B55A47-6178-78C8-3D17-5F89BB3EAB11}"/>
          </ac:spMkLst>
        </pc:spChg>
        <pc:spChg chg="mod">
          <ac:chgData name="Niall Carton" userId="b8012f77-92ab-40a4-a023-1921f514d035" providerId="ADAL" clId="{7D407CA2-B9F1-4DBF-BF6C-9EA9E693D196}" dt="2022-10-11T10:16:48.494" v="95" actId="1076"/>
          <ac:spMkLst>
            <pc:docMk/>
            <pc:sldMk cId="531884530" sldId="263"/>
            <ac:spMk id="7" creationId="{9796C55D-2848-711B-73AD-545B7A649C22}"/>
          </ac:spMkLst>
        </pc:spChg>
        <pc:spChg chg="del">
          <ac:chgData name="Niall Carton" userId="b8012f77-92ab-40a4-a023-1921f514d035" providerId="ADAL" clId="{7D407CA2-B9F1-4DBF-BF6C-9EA9E693D196}" dt="2022-10-11T10:16:34.143" v="90" actId="478"/>
          <ac:spMkLst>
            <pc:docMk/>
            <pc:sldMk cId="531884530" sldId="263"/>
            <ac:spMk id="9" creationId="{A67C3513-09B5-0094-5576-A33DC70453C4}"/>
          </ac:spMkLst>
        </pc:spChg>
        <pc:picChg chg="del">
          <ac:chgData name="Niall Carton" userId="b8012f77-92ab-40a4-a023-1921f514d035" providerId="ADAL" clId="{7D407CA2-B9F1-4DBF-BF6C-9EA9E693D196}" dt="2022-10-11T10:16:22.461" v="87" actId="478"/>
          <ac:picMkLst>
            <pc:docMk/>
            <pc:sldMk cId="531884530" sldId="263"/>
            <ac:picMk id="3" creationId="{FC4638C1-5F86-6499-B99B-BF625AAA733B}"/>
          </ac:picMkLst>
        </pc:picChg>
        <pc:picChg chg="mod">
          <ac:chgData name="Niall Carton" userId="b8012f77-92ab-40a4-a023-1921f514d035" providerId="ADAL" clId="{7D407CA2-B9F1-4DBF-BF6C-9EA9E693D196}" dt="2022-10-11T10:16:43.192" v="93" actId="1076"/>
          <ac:picMkLst>
            <pc:docMk/>
            <pc:sldMk cId="531884530" sldId="263"/>
            <ac:picMk id="5" creationId="{561CFB8C-41C5-CF2D-542F-1402B9A4471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E21FC-7751-B17E-57C7-4845935386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88595B1-165E-2DB1-1FE9-07C78365F4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649A230-C845-764E-4C01-0F8EBC7B3E8B}"/>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90E00983-9501-2D5F-4A80-D5A7700BC2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F88E0-A1EB-42CC-CA65-8AA940ACE122}"/>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4214155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06B61-184B-BE00-28C9-9CA05A147B8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D0E301-54A5-6754-072A-560C4700EB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75B2425-4FC9-F571-60DC-06D98E77676F}"/>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7E6DB182-1CA9-FE38-743F-847C4A444B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09836FD-B5D5-D61D-E0F7-7927F439B920}"/>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3593054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D454E0-4813-7D7F-11A3-ED3B8A8B69F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DB04522-9425-EC5A-744B-5FAC6AD454E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015D65-737E-DBDB-27CD-3C0701206B1E}"/>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C4F1BF19-2324-FC33-44E6-FD7AD7D59B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887BD23-A5AA-B3ED-CA28-88038CE2960C}"/>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108684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6421F-B3A0-FC2E-752F-329F6C947B8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372FBB-5AD0-942F-D648-0CD1EE0062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AB5CBA3-AA31-7421-9D17-2E533F39CA10}"/>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9CFA2782-767C-58C2-5AB2-E7FD086545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CF836D-9F32-D550-83BD-C7061EE9C7EA}"/>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2496970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C29DA-FD81-5337-D0FF-87238DC8AA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B3D3AEB-E57F-F480-EC33-F68FAC834C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BAC304-B92C-77FC-52BC-9DCFB393CE35}"/>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0E6E8DC8-6F56-8EF1-E7A6-C4F41A2C8A6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A12C79-B37A-EF62-1D1B-55D5088B4FD6}"/>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3978341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EDE93-8722-134F-A34E-DA97ABE7A62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238973-5C90-0686-5541-EE0BA0B1E7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07EE8A3-8502-7ED6-A1BD-02E6AFC3B8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983CC96-BC09-C7FD-4B60-3526045ED027}"/>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6" name="Footer Placeholder 5">
            <a:extLst>
              <a:ext uri="{FF2B5EF4-FFF2-40B4-BE49-F238E27FC236}">
                <a16:creationId xmlns:a16="http://schemas.microsoft.com/office/drawing/2014/main" id="{64617400-B231-6DA3-47FF-931005839C9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143AB0-269C-9D72-E5CD-A14D3943C2C4}"/>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4008633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48F25-E4CF-774E-7E9F-1719F6B2776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744B249-C4D8-53D3-8AE1-C639755E8D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F64F28-03B2-B87B-4967-9950449D39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531B8E6-1E82-2A64-7F30-F3136F191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08ACE5-81C6-06D6-A352-2699CF572B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EC06FBB-6254-B2C0-3103-9D6B976C27F9}"/>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8" name="Footer Placeholder 7">
            <a:extLst>
              <a:ext uri="{FF2B5EF4-FFF2-40B4-BE49-F238E27FC236}">
                <a16:creationId xmlns:a16="http://schemas.microsoft.com/office/drawing/2014/main" id="{BBB7262E-87A7-83F6-FD01-E0165C3E5BA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04A2BAF-AE59-934A-A69F-75EB6CEE7221}"/>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1405969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2D354-90E8-BBA6-A657-FCD3E0E8F8F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F8351C0-6120-A0B4-75F1-32F60276591B}"/>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4" name="Footer Placeholder 3">
            <a:extLst>
              <a:ext uri="{FF2B5EF4-FFF2-40B4-BE49-F238E27FC236}">
                <a16:creationId xmlns:a16="http://schemas.microsoft.com/office/drawing/2014/main" id="{22ECAB40-684C-8824-6ABC-B39D07F456D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903EBC-5CF4-0107-4574-7E50F70873C2}"/>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393181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7AEF04-8931-2E11-B4EE-4D8CE37CA9B3}"/>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3" name="Footer Placeholder 2">
            <a:extLst>
              <a:ext uri="{FF2B5EF4-FFF2-40B4-BE49-F238E27FC236}">
                <a16:creationId xmlns:a16="http://schemas.microsoft.com/office/drawing/2014/main" id="{A6A45F38-657C-4513-D4B3-DA4061E6E5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9F327B4-E4EF-DC90-7103-9765AF410CD7}"/>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4151367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656EB-0796-1897-AE8B-9123458E46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5FA3E3E-876E-92A8-E47A-29EF96E03C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5833637-7E5F-CA81-7595-F08103D3F8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7F55E5-0638-88E1-317C-D8A002176055}"/>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6" name="Footer Placeholder 5">
            <a:extLst>
              <a:ext uri="{FF2B5EF4-FFF2-40B4-BE49-F238E27FC236}">
                <a16:creationId xmlns:a16="http://schemas.microsoft.com/office/drawing/2014/main" id="{9A9EC6B6-A5EB-89CA-F784-CFCEFEBED6E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D0F534-2F48-6264-9D4E-7DB3931CC4D2}"/>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2670368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A1125-1DAB-C801-1C6E-9BCEFB2DA2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027E982-5F52-9FFC-4A74-DE05071F8E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D46CD2E-EC88-F95E-CADD-C6024327EE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50AEFE-5EC7-3921-0881-C71B9F92C6EB}"/>
              </a:ext>
            </a:extLst>
          </p:cNvPr>
          <p:cNvSpPr>
            <a:spLocks noGrp="1"/>
          </p:cNvSpPr>
          <p:nvPr>
            <p:ph type="dt" sz="half" idx="10"/>
          </p:nvPr>
        </p:nvSpPr>
        <p:spPr/>
        <p:txBody>
          <a:bodyPr/>
          <a:lstStyle/>
          <a:p>
            <a:fld id="{259452AE-E145-4EB3-B7FD-CFFCB30D0422}" type="datetimeFigureOut">
              <a:rPr lang="en-GB" smtClean="0"/>
              <a:t>11/10/2022</a:t>
            </a:fld>
            <a:endParaRPr lang="en-GB"/>
          </a:p>
        </p:txBody>
      </p:sp>
      <p:sp>
        <p:nvSpPr>
          <p:cNvPr id="6" name="Footer Placeholder 5">
            <a:extLst>
              <a:ext uri="{FF2B5EF4-FFF2-40B4-BE49-F238E27FC236}">
                <a16:creationId xmlns:a16="http://schemas.microsoft.com/office/drawing/2014/main" id="{E6D48AED-32FE-D5DE-957E-50BB156D852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A8656AB-0934-96AE-47AD-165DBEC8300C}"/>
              </a:ext>
            </a:extLst>
          </p:cNvPr>
          <p:cNvSpPr>
            <a:spLocks noGrp="1"/>
          </p:cNvSpPr>
          <p:nvPr>
            <p:ph type="sldNum" sz="quarter" idx="12"/>
          </p:nvPr>
        </p:nvSpPr>
        <p:spPr/>
        <p:txBody>
          <a:bodyPr/>
          <a:lstStyle/>
          <a:p>
            <a:fld id="{383A60F7-76D7-477E-B7B8-477B208FD4B8}" type="slidenum">
              <a:rPr lang="en-GB" smtClean="0"/>
              <a:t>‹#›</a:t>
            </a:fld>
            <a:endParaRPr lang="en-GB"/>
          </a:p>
        </p:txBody>
      </p:sp>
    </p:spTree>
    <p:extLst>
      <p:ext uri="{BB962C8B-B14F-4D97-AF65-F5344CB8AC3E}">
        <p14:creationId xmlns:p14="http://schemas.microsoft.com/office/powerpoint/2010/main" val="3873194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32AEB0-308E-7D29-2F57-FE06BD8263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288E5FE-5525-E352-6FDC-944B1974D4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53F778-A7EC-907F-A2A0-C54E69B2E3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452AE-E145-4EB3-B7FD-CFFCB30D0422}" type="datetimeFigureOut">
              <a:rPr lang="en-GB" smtClean="0"/>
              <a:t>11/10/2022</a:t>
            </a:fld>
            <a:endParaRPr lang="en-GB"/>
          </a:p>
        </p:txBody>
      </p:sp>
      <p:sp>
        <p:nvSpPr>
          <p:cNvPr id="5" name="Footer Placeholder 4">
            <a:extLst>
              <a:ext uri="{FF2B5EF4-FFF2-40B4-BE49-F238E27FC236}">
                <a16:creationId xmlns:a16="http://schemas.microsoft.com/office/drawing/2014/main" id="{0F0D51AC-3049-8877-CA12-30D3D58E44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D58A335-28C1-3697-EEDF-B5C79D0A9B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A60F7-76D7-477E-B7B8-477B208FD4B8}" type="slidenum">
              <a:rPr lang="en-GB" smtClean="0"/>
              <a:t>‹#›</a:t>
            </a:fld>
            <a:endParaRPr lang="en-GB"/>
          </a:p>
        </p:txBody>
      </p:sp>
    </p:spTree>
    <p:extLst>
      <p:ext uri="{BB962C8B-B14F-4D97-AF65-F5344CB8AC3E}">
        <p14:creationId xmlns:p14="http://schemas.microsoft.com/office/powerpoint/2010/main" val="11715519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D2A05-DEE8-5D21-6F66-436B6B98E09D}"/>
              </a:ext>
            </a:extLst>
          </p:cNvPr>
          <p:cNvSpPr>
            <a:spLocks noGrp="1"/>
          </p:cNvSpPr>
          <p:nvPr>
            <p:ph type="ctrTitle"/>
          </p:nvPr>
        </p:nvSpPr>
        <p:spPr>
          <a:xfrm>
            <a:off x="0" y="0"/>
            <a:ext cx="12192000" cy="547688"/>
          </a:xfrm>
          <a:solidFill>
            <a:schemeClr val="accent6">
              <a:lumMod val="40000"/>
              <a:lumOff val="60000"/>
            </a:schemeClr>
          </a:solidFill>
        </p:spPr>
        <p:txBody>
          <a:bodyPr>
            <a:normAutofit/>
          </a:bodyPr>
          <a:lstStyle/>
          <a:p>
            <a:r>
              <a:rPr lang="en-GB" sz="3200" b="1" u="sng" dirty="0">
                <a:latin typeface="+mn-lt"/>
              </a:rPr>
              <a:t>What are the causes of deforestation in Malaysia?</a:t>
            </a:r>
          </a:p>
        </p:txBody>
      </p:sp>
      <p:sp>
        <p:nvSpPr>
          <p:cNvPr id="3" name="Subtitle 2">
            <a:extLst>
              <a:ext uri="{FF2B5EF4-FFF2-40B4-BE49-F238E27FC236}">
                <a16:creationId xmlns:a16="http://schemas.microsoft.com/office/drawing/2014/main" id="{2BCDCDFA-D2BE-7549-3CA5-A6DF4DC6A319}"/>
              </a:ext>
            </a:extLst>
          </p:cNvPr>
          <p:cNvSpPr>
            <a:spLocks noGrp="1"/>
          </p:cNvSpPr>
          <p:nvPr>
            <p:ph type="subTitle" idx="1"/>
          </p:nvPr>
        </p:nvSpPr>
        <p:spPr>
          <a:xfrm>
            <a:off x="0" y="547688"/>
            <a:ext cx="12192000" cy="398462"/>
          </a:xfrm>
          <a:solidFill>
            <a:schemeClr val="accent2">
              <a:lumMod val="20000"/>
              <a:lumOff val="80000"/>
            </a:schemeClr>
          </a:solidFill>
        </p:spPr>
        <p:txBody>
          <a:bodyPr>
            <a:normAutofit/>
          </a:bodyPr>
          <a:lstStyle/>
          <a:p>
            <a:pPr algn="l"/>
            <a:r>
              <a:rPr lang="en-GB" sz="2000" dirty="0"/>
              <a:t>LO: To explain the causes of deforestation in Malaysia</a:t>
            </a:r>
          </a:p>
        </p:txBody>
      </p:sp>
      <p:sp>
        <p:nvSpPr>
          <p:cNvPr id="4" name="TextBox 3">
            <a:extLst>
              <a:ext uri="{FF2B5EF4-FFF2-40B4-BE49-F238E27FC236}">
                <a16:creationId xmlns:a16="http://schemas.microsoft.com/office/drawing/2014/main" id="{1B974839-8B0E-815F-C128-70E949E9F6AC}"/>
              </a:ext>
            </a:extLst>
          </p:cNvPr>
          <p:cNvSpPr txBox="1"/>
          <p:nvPr/>
        </p:nvSpPr>
        <p:spPr>
          <a:xfrm>
            <a:off x="800100" y="1743075"/>
            <a:ext cx="5295900" cy="2677656"/>
          </a:xfrm>
          <a:prstGeom prst="rect">
            <a:avLst/>
          </a:prstGeom>
          <a:solidFill>
            <a:schemeClr val="accent4">
              <a:lumMod val="20000"/>
              <a:lumOff val="80000"/>
            </a:schemeClr>
          </a:solidFill>
        </p:spPr>
        <p:txBody>
          <a:bodyPr wrap="square" rtlCol="0">
            <a:spAutoFit/>
          </a:bodyPr>
          <a:lstStyle/>
          <a:p>
            <a:pPr marL="342900" indent="-342900">
              <a:buAutoNum type="arabicPeriod"/>
            </a:pPr>
            <a:r>
              <a:rPr lang="en-GB" sz="2400" dirty="0"/>
              <a:t>What biome is the UK in?</a:t>
            </a:r>
          </a:p>
          <a:p>
            <a:pPr marL="342900" indent="-342900">
              <a:buAutoNum type="arabicPeriod"/>
            </a:pPr>
            <a:r>
              <a:rPr lang="en-GB" sz="2400" dirty="0"/>
              <a:t>Tropical rainforests are located along what line of latitude?</a:t>
            </a:r>
          </a:p>
          <a:p>
            <a:pPr marL="342900" indent="-342900">
              <a:buAutoNum type="arabicPeriod"/>
            </a:pPr>
            <a:r>
              <a:rPr lang="en-GB" sz="2400" dirty="0"/>
              <a:t>Name an adaptation that spider monkeys have made.</a:t>
            </a:r>
          </a:p>
          <a:p>
            <a:pPr marL="342900" indent="-342900">
              <a:buAutoNum type="arabicPeriod"/>
            </a:pPr>
            <a:r>
              <a:rPr lang="en-GB" sz="2400" dirty="0"/>
              <a:t>How does a drip tip help certain plants to survive?</a:t>
            </a:r>
          </a:p>
        </p:txBody>
      </p:sp>
    </p:spTree>
    <p:extLst>
      <p:ext uri="{BB962C8B-B14F-4D97-AF65-F5344CB8AC3E}">
        <p14:creationId xmlns:p14="http://schemas.microsoft.com/office/powerpoint/2010/main" val="486944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FA08FB-7B0C-42FC-38AC-2863BA8C8D00}"/>
              </a:ext>
            </a:extLst>
          </p:cNvPr>
          <p:cNvPicPr>
            <a:picLocks noChangeAspect="1"/>
          </p:cNvPicPr>
          <p:nvPr/>
        </p:nvPicPr>
        <p:blipFill>
          <a:blip r:embed="rId2"/>
          <a:stretch>
            <a:fillRect/>
          </a:stretch>
        </p:blipFill>
        <p:spPr>
          <a:xfrm>
            <a:off x="6518919" y="0"/>
            <a:ext cx="5673081" cy="4022420"/>
          </a:xfrm>
          <a:prstGeom prst="rect">
            <a:avLst/>
          </a:prstGeom>
        </p:spPr>
      </p:pic>
      <p:pic>
        <p:nvPicPr>
          <p:cNvPr id="1026" name="Picture 2" descr="Malaysia Maps &amp; Facts - World Atlas">
            <a:extLst>
              <a:ext uri="{FF2B5EF4-FFF2-40B4-BE49-F238E27FC236}">
                <a16:creationId xmlns:a16="http://schemas.microsoft.com/office/drawing/2014/main" id="{C0DF0168-3339-907D-7195-78F844C46D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8919" y="3695701"/>
            <a:ext cx="5673081" cy="31623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9477B9B-DDB1-6564-A864-3B090C288D07}"/>
              </a:ext>
            </a:extLst>
          </p:cNvPr>
          <p:cNvSpPr txBox="1"/>
          <p:nvPr/>
        </p:nvSpPr>
        <p:spPr>
          <a:xfrm>
            <a:off x="0" y="9525"/>
            <a:ext cx="6518920" cy="523220"/>
          </a:xfrm>
          <a:prstGeom prst="rect">
            <a:avLst/>
          </a:prstGeom>
          <a:solidFill>
            <a:schemeClr val="accent6">
              <a:lumMod val="40000"/>
              <a:lumOff val="60000"/>
            </a:schemeClr>
          </a:solidFill>
        </p:spPr>
        <p:txBody>
          <a:bodyPr wrap="square" rtlCol="0">
            <a:spAutoFit/>
          </a:bodyPr>
          <a:lstStyle/>
          <a:p>
            <a:r>
              <a:rPr lang="en-GB" sz="2800" b="1" dirty="0"/>
              <a:t>Where is Malaysia?</a:t>
            </a:r>
          </a:p>
        </p:txBody>
      </p:sp>
      <p:sp>
        <p:nvSpPr>
          <p:cNvPr id="5" name="TextBox 4">
            <a:extLst>
              <a:ext uri="{FF2B5EF4-FFF2-40B4-BE49-F238E27FC236}">
                <a16:creationId xmlns:a16="http://schemas.microsoft.com/office/drawing/2014/main" id="{C8E836AF-D432-E9B9-760D-671176BAAC99}"/>
              </a:ext>
            </a:extLst>
          </p:cNvPr>
          <p:cNvSpPr txBox="1"/>
          <p:nvPr/>
        </p:nvSpPr>
        <p:spPr>
          <a:xfrm>
            <a:off x="216534" y="933450"/>
            <a:ext cx="4717415" cy="4154984"/>
          </a:xfrm>
          <a:prstGeom prst="rect">
            <a:avLst/>
          </a:prstGeom>
          <a:solidFill>
            <a:schemeClr val="accent4">
              <a:lumMod val="20000"/>
              <a:lumOff val="80000"/>
            </a:schemeClr>
          </a:solidFill>
        </p:spPr>
        <p:txBody>
          <a:bodyPr wrap="square" rtlCol="0">
            <a:spAutoFit/>
          </a:bodyPr>
          <a:lstStyle/>
          <a:p>
            <a:pPr marL="342900" indent="-342900">
              <a:buAutoNum type="arabicPeriod"/>
            </a:pPr>
            <a:r>
              <a:rPr lang="en-GB" sz="2400" b="1" dirty="0"/>
              <a:t>Describe the location of Malaysia.</a:t>
            </a:r>
          </a:p>
          <a:p>
            <a:pPr marL="342900" indent="-342900">
              <a:buFont typeface="Wingdings" panose="05000000000000000000" pitchFamily="2" charset="2"/>
              <a:buChar char="ü"/>
            </a:pPr>
            <a:r>
              <a:rPr lang="en-GB" sz="2400" dirty="0"/>
              <a:t>Continent</a:t>
            </a:r>
          </a:p>
          <a:p>
            <a:pPr marL="342900" indent="-342900">
              <a:buFont typeface="Wingdings" panose="05000000000000000000" pitchFamily="2" charset="2"/>
              <a:buChar char="ü"/>
            </a:pPr>
            <a:r>
              <a:rPr lang="en-GB" sz="2400" dirty="0"/>
              <a:t>Bordering countries</a:t>
            </a:r>
          </a:p>
          <a:p>
            <a:pPr marL="342900" indent="-342900">
              <a:buFont typeface="Wingdings" panose="05000000000000000000" pitchFamily="2" charset="2"/>
              <a:buChar char="ü"/>
            </a:pPr>
            <a:r>
              <a:rPr lang="en-GB" sz="2400" dirty="0"/>
              <a:t>Seas/oceans</a:t>
            </a:r>
          </a:p>
          <a:p>
            <a:pPr marL="342900" indent="-342900">
              <a:buFont typeface="Wingdings" panose="05000000000000000000" pitchFamily="2" charset="2"/>
              <a:buChar char="ü"/>
            </a:pPr>
            <a:r>
              <a:rPr lang="en-GB" sz="2400" dirty="0"/>
              <a:t>Compass points.</a:t>
            </a:r>
          </a:p>
          <a:p>
            <a:pPr marL="457200" indent="-457200">
              <a:buFont typeface="+mj-lt"/>
              <a:buAutoNum type="arabicPeriod" startAt="2"/>
            </a:pPr>
            <a:r>
              <a:rPr lang="en-GB" sz="2400" b="1" dirty="0"/>
              <a:t>Describe the relief of Malaysia.</a:t>
            </a:r>
          </a:p>
          <a:p>
            <a:pPr marL="342900" indent="-342900">
              <a:buFont typeface="Wingdings" panose="05000000000000000000" pitchFamily="2" charset="2"/>
              <a:buChar char="ü"/>
            </a:pPr>
            <a:r>
              <a:rPr lang="en-GB" sz="2400" dirty="0"/>
              <a:t>Low/hills/mountains</a:t>
            </a:r>
          </a:p>
          <a:p>
            <a:pPr marL="342900" indent="-342900">
              <a:buFont typeface="Wingdings" panose="05000000000000000000" pitchFamily="2" charset="2"/>
              <a:buChar char="ü"/>
            </a:pPr>
            <a:r>
              <a:rPr lang="en-GB" sz="2400" dirty="0"/>
              <a:t>Compass points</a:t>
            </a:r>
          </a:p>
          <a:p>
            <a:pPr marL="342900" indent="-342900">
              <a:buFont typeface="Wingdings" panose="05000000000000000000" pitchFamily="2" charset="2"/>
              <a:buChar char="ü"/>
            </a:pPr>
            <a:r>
              <a:rPr lang="en-GB" sz="2400" dirty="0"/>
              <a:t>Peninsular Malaysia/East Malaysia</a:t>
            </a:r>
          </a:p>
        </p:txBody>
      </p:sp>
    </p:spTree>
    <p:extLst>
      <p:ext uri="{BB962C8B-B14F-4D97-AF65-F5344CB8AC3E}">
        <p14:creationId xmlns:p14="http://schemas.microsoft.com/office/powerpoint/2010/main" val="1118554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4638C1-5F86-6499-B99B-BF625AAA733B}"/>
              </a:ext>
            </a:extLst>
          </p:cNvPr>
          <p:cNvPicPr>
            <a:picLocks noChangeAspect="1"/>
          </p:cNvPicPr>
          <p:nvPr/>
        </p:nvPicPr>
        <p:blipFill>
          <a:blip r:embed="rId2"/>
          <a:stretch>
            <a:fillRect/>
          </a:stretch>
        </p:blipFill>
        <p:spPr>
          <a:xfrm>
            <a:off x="5343524" y="-1"/>
            <a:ext cx="6848475" cy="6772276"/>
          </a:xfrm>
          <a:prstGeom prst="rect">
            <a:avLst/>
          </a:prstGeom>
        </p:spPr>
      </p:pic>
      <p:sp>
        <p:nvSpPr>
          <p:cNvPr id="6" name="TextBox 5">
            <a:extLst>
              <a:ext uri="{FF2B5EF4-FFF2-40B4-BE49-F238E27FC236}">
                <a16:creationId xmlns:a16="http://schemas.microsoft.com/office/drawing/2014/main" id="{F4B55A47-6178-78C8-3D17-5F89BB3EAB11}"/>
              </a:ext>
            </a:extLst>
          </p:cNvPr>
          <p:cNvSpPr txBox="1"/>
          <p:nvPr/>
        </p:nvSpPr>
        <p:spPr>
          <a:xfrm>
            <a:off x="0" y="9525"/>
            <a:ext cx="5343526" cy="830997"/>
          </a:xfrm>
          <a:prstGeom prst="rect">
            <a:avLst/>
          </a:prstGeom>
          <a:solidFill>
            <a:schemeClr val="accent6">
              <a:lumMod val="40000"/>
              <a:lumOff val="60000"/>
            </a:schemeClr>
          </a:solidFill>
        </p:spPr>
        <p:txBody>
          <a:bodyPr wrap="square" rtlCol="0">
            <a:spAutoFit/>
          </a:bodyPr>
          <a:lstStyle/>
          <a:p>
            <a:r>
              <a:rPr lang="en-GB" sz="2400" b="1" dirty="0"/>
              <a:t>How much deforestation has there been in Malaysia?</a:t>
            </a:r>
          </a:p>
        </p:txBody>
      </p:sp>
      <p:sp>
        <p:nvSpPr>
          <p:cNvPr id="7" name="TextBox 6">
            <a:extLst>
              <a:ext uri="{FF2B5EF4-FFF2-40B4-BE49-F238E27FC236}">
                <a16:creationId xmlns:a16="http://schemas.microsoft.com/office/drawing/2014/main" id="{9796C55D-2848-711B-73AD-545B7A649C22}"/>
              </a:ext>
            </a:extLst>
          </p:cNvPr>
          <p:cNvSpPr txBox="1"/>
          <p:nvPr/>
        </p:nvSpPr>
        <p:spPr>
          <a:xfrm>
            <a:off x="0" y="2016383"/>
            <a:ext cx="5343525" cy="2800767"/>
          </a:xfrm>
          <a:prstGeom prst="rect">
            <a:avLst/>
          </a:prstGeom>
          <a:solidFill>
            <a:schemeClr val="accent4">
              <a:lumMod val="20000"/>
              <a:lumOff val="80000"/>
            </a:schemeClr>
          </a:solidFill>
        </p:spPr>
        <p:txBody>
          <a:bodyPr wrap="square" rtlCol="0">
            <a:spAutoFit/>
          </a:bodyPr>
          <a:lstStyle/>
          <a:p>
            <a:pPr marL="342900" indent="-342900">
              <a:buAutoNum type="arabicPeriod"/>
            </a:pPr>
            <a:r>
              <a:rPr lang="en-GB" sz="2200" b="1" dirty="0"/>
              <a:t>Describe the loss of forest in Malaysia using the graph.</a:t>
            </a:r>
          </a:p>
          <a:p>
            <a:r>
              <a:rPr lang="en-GB" sz="2200" i="1" dirty="0"/>
              <a:t>Overall, since 2002 the amount of deforestation has decreased/increased. </a:t>
            </a:r>
          </a:p>
          <a:p>
            <a:r>
              <a:rPr lang="en-GB" sz="2200" i="1" dirty="0"/>
              <a:t>In 2002, it was____ hectares</a:t>
            </a:r>
          </a:p>
          <a:p>
            <a:r>
              <a:rPr lang="en-GB" sz="2200" i="1" dirty="0"/>
              <a:t>While in 2020, it was..</a:t>
            </a:r>
          </a:p>
          <a:p>
            <a:r>
              <a:rPr lang="en-GB" sz="2200" i="1" dirty="0"/>
              <a:t>The highest level of deforestation was in 2012…</a:t>
            </a:r>
          </a:p>
        </p:txBody>
      </p:sp>
      <p:sp>
        <p:nvSpPr>
          <p:cNvPr id="9" name="TextBox 8">
            <a:extLst>
              <a:ext uri="{FF2B5EF4-FFF2-40B4-BE49-F238E27FC236}">
                <a16:creationId xmlns:a16="http://schemas.microsoft.com/office/drawing/2014/main" id="{A67C3513-09B5-0094-5576-A33DC70453C4}"/>
              </a:ext>
            </a:extLst>
          </p:cNvPr>
          <p:cNvSpPr txBox="1"/>
          <p:nvPr/>
        </p:nvSpPr>
        <p:spPr>
          <a:xfrm>
            <a:off x="14287" y="920621"/>
            <a:ext cx="5329238" cy="1015663"/>
          </a:xfrm>
          <a:prstGeom prst="rect">
            <a:avLst/>
          </a:prstGeom>
          <a:solidFill>
            <a:schemeClr val="accent5">
              <a:lumMod val="20000"/>
              <a:lumOff val="80000"/>
            </a:schemeClr>
          </a:solidFill>
        </p:spPr>
        <p:txBody>
          <a:bodyPr wrap="square">
            <a:spAutoFit/>
          </a:bodyPr>
          <a:lstStyle/>
          <a:p>
            <a:r>
              <a:rPr lang="en-GB" sz="2000" b="1" dirty="0"/>
              <a:t>Deforestation</a:t>
            </a:r>
            <a:r>
              <a:rPr lang="en-GB" sz="2000" dirty="0"/>
              <a:t> is the permanent destruction of forests in order to make the land available for other uses</a:t>
            </a:r>
          </a:p>
        </p:txBody>
      </p:sp>
    </p:spTree>
    <p:extLst>
      <p:ext uri="{BB962C8B-B14F-4D97-AF65-F5344CB8AC3E}">
        <p14:creationId xmlns:p14="http://schemas.microsoft.com/office/powerpoint/2010/main" val="3663553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1CFB8C-41C5-CF2D-542F-1402B9A44719}"/>
              </a:ext>
            </a:extLst>
          </p:cNvPr>
          <p:cNvPicPr>
            <a:picLocks noChangeAspect="1"/>
          </p:cNvPicPr>
          <p:nvPr/>
        </p:nvPicPr>
        <p:blipFill>
          <a:blip r:embed="rId2"/>
          <a:stretch>
            <a:fillRect/>
          </a:stretch>
        </p:blipFill>
        <p:spPr>
          <a:xfrm>
            <a:off x="1159350" y="471190"/>
            <a:ext cx="9873300" cy="4895851"/>
          </a:xfrm>
          <a:prstGeom prst="rect">
            <a:avLst/>
          </a:prstGeom>
        </p:spPr>
      </p:pic>
      <p:sp>
        <p:nvSpPr>
          <p:cNvPr id="6" name="TextBox 5">
            <a:extLst>
              <a:ext uri="{FF2B5EF4-FFF2-40B4-BE49-F238E27FC236}">
                <a16:creationId xmlns:a16="http://schemas.microsoft.com/office/drawing/2014/main" id="{F4B55A47-6178-78C8-3D17-5F89BB3EAB11}"/>
              </a:ext>
            </a:extLst>
          </p:cNvPr>
          <p:cNvSpPr txBox="1"/>
          <p:nvPr/>
        </p:nvSpPr>
        <p:spPr>
          <a:xfrm>
            <a:off x="0" y="9525"/>
            <a:ext cx="12115800" cy="461665"/>
          </a:xfrm>
          <a:prstGeom prst="rect">
            <a:avLst/>
          </a:prstGeom>
          <a:solidFill>
            <a:schemeClr val="accent6">
              <a:lumMod val="40000"/>
              <a:lumOff val="60000"/>
            </a:schemeClr>
          </a:solidFill>
        </p:spPr>
        <p:txBody>
          <a:bodyPr wrap="square" rtlCol="0">
            <a:spAutoFit/>
          </a:bodyPr>
          <a:lstStyle/>
          <a:p>
            <a:r>
              <a:rPr lang="en-GB" sz="2400" b="1" dirty="0"/>
              <a:t>How much deforestation has there been in Malaysia?</a:t>
            </a:r>
          </a:p>
        </p:txBody>
      </p:sp>
      <p:sp>
        <p:nvSpPr>
          <p:cNvPr id="7" name="TextBox 6">
            <a:extLst>
              <a:ext uri="{FF2B5EF4-FFF2-40B4-BE49-F238E27FC236}">
                <a16:creationId xmlns:a16="http://schemas.microsoft.com/office/drawing/2014/main" id="{9796C55D-2848-711B-73AD-545B7A649C22}"/>
              </a:ext>
            </a:extLst>
          </p:cNvPr>
          <p:cNvSpPr txBox="1"/>
          <p:nvPr/>
        </p:nvSpPr>
        <p:spPr>
          <a:xfrm>
            <a:off x="76200" y="5226308"/>
            <a:ext cx="8503125" cy="1446550"/>
          </a:xfrm>
          <a:prstGeom prst="rect">
            <a:avLst/>
          </a:prstGeom>
          <a:solidFill>
            <a:schemeClr val="accent4">
              <a:lumMod val="20000"/>
              <a:lumOff val="80000"/>
            </a:schemeClr>
          </a:solidFill>
        </p:spPr>
        <p:txBody>
          <a:bodyPr wrap="square" rtlCol="0">
            <a:spAutoFit/>
          </a:bodyPr>
          <a:lstStyle/>
          <a:p>
            <a:pPr marL="457200" indent="-457200">
              <a:buFont typeface="+mj-lt"/>
              <a:buAutoNum type="arabicPeriod" startAt="2"/>
            </a:pPr>
            <a:r>
              <a:rPr lang="en-GB" sz="2200" b="1" dirty="0"/>
              <a:t>Describe the distribution of forest loss using the map.</a:t>
            </a:r>
          </a:p>
          <a:p>
            <a:pPr marL="342900" indent="-342900">
              <a:buFont typeface="Wingdings" panose="05000000000000000000" pitchFamily="2" charset="2"/>
              <a:buChar char="ü"/>
            </a:pPr>
            <a:r>
              <a:rPr lang="en-GB" sz="2200" dirty="0"/>
              <a:t>Where has experienced deforestation?</a:t>
            </a:r>
          </a:p>
          <a:p>
            <a:pPr marL="342900" indent="-342900">
              <a:buFont typeface="Wingdings" panose="05000000000000000000" pitchFamily="2" charset="2"/>
              <a:buChar char="ü"/>
            </a:pPr>
            <a:r>
              <a:rPr lang="en-GB" sz="2200" dirty="0"/>
              <a:t>Use compass points</a:t>
            </a:r>
          </a:p>
          <a:p>
            <a:pPr marL="342900" indent="-342900">
              <a:buFont typeface="Wingdings" panose="05000000000000000000" pitchFamily="2" charset="2"/>
              <a:buChar char="ü"/>
            </a:pPr>
            <a:r>
              <a:rPr lang="en-GB" sz="2200" dirty="0"/>
              <a:t>Roughly what percentage of forest has been lost?</a:t>
            </a:r>
          </a:p>
        </p:txBody>
      </p:sp>
      <p:sp>
        <p:nvSpPr>
          <p:cNvPr id="2" name="TextBox 1">
            <a:extLst>
              <a:ext uri="{FF2B5EF4-FFF2-40B4-BE49-F238E27FC236}">
                <a16:creationId xmlns:a16="http://schemas.microsoft.com/office/drawing/2014/main" id="{1B1F6C8C-BC34-F7F1-E818-3D45D779C128}"/>
              </a:ext>
            </a:extLst>
          </p:cNvPr>
          <p:cNvSpPr txBox="1"/>
          <p:nvPr/>
        </p:nvSpPr>
        <p:spPr>
          <a:xfrm>
            <a:off x="400050" y="1490959"/>
            <a:ext cx="1838325" cy="646331"/>
          </a:xfrm>
          <a:prstGeom prst="rect">
            <a:avLst/>
          </a:prstGeom>
          <a:solidFill>
            <a:schemeClr val="bg1"/>
          </a:solidFill>
        </p:spPr>
        <p:txBody>
          <a:bodyPr wrap="square" rtlCol="0">
            <a:spAutoFit/>
          </a:bodyPr>
          <a:lstStyle/>
          <a:p>
            <a:r>
              <a:rPr lang="en-GB" dirty="0">
                <a:solidFill>
                  <a:srgbClr val="FF99FF"/>
                </a:solidFill>
              </a:rPr>
              <a:t>Deforested areas</a:t>
            </a:r>
          </a:p>
          <a:p>
            <a:r>
              <a:rPr lang="en-GB" dirty="0">
                <a:solidFill>
                  <a:srgbClr val="00B050"/>
                </a:solidFill>
              </a:rPr>
              <a:t>Remaining forest</a:t>
            </a:r>
          </a:p>
        </p:txBody>
      </p:sp>
    </p:spTree>
    <p:extLst>
      <p:ext uri="{BB962C8B-B14F-4D97-AF65-F5344CB8AC3E}">
        <p14:creationId xmlns:p14="http://schemas.microsoft.com/office/powerpoint/2010/main" val="531884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280BC0-3809-C79D-5CAA-C2FC4069409A}"/>
              </a:ext>
            </a:extLst>
          </p:cNvPr>
          <p:cNvPicPr>
            <a:picLocks noChangeAspect="1"/>
          </p:cNvPicPr>
          <p:nvPr/>
        </p:nvPicPr>
        <p:blipFill rotWithShape="1">
          <a:blip r:embed="rId2"/>
          <a:srcRect t="1545"/>
          <a:stretch/>
        </p:blipFill>
        <p:spPr>
          <a:xfrm>
            <a:off x="1095375" y="180975"/>
            <a:ext cx="9639300" cy="6677025"/>
          </a:xfrm>
          <a:prstGeom prst="rect">
            <a:avLst/>
          </a:prstGeom>
        </p:spPr>
      </p:pic>
    </p:spTree>
    <p:extLst>
      <p:ext uri="{BB962C8B-B14F-4D97-AF65-F5344CB8AC3E}">
        <p14:creationId xmlns:p14="http://schemas.microsoft.com/office/powerpoint/2010/main" val="2184069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A89B17-EFE4-7E46-990C-34595082D82D}"/>
              </a:ext>
            </a:extLst>
          </p:cNvPr>
          <p:cNvSpPr txBox="1"/>
          <p:nvPr/>
        </p:nvSpPr>
        <p:spPr>
          <a:xfrm>
            <a:off x="66675" y="-48875"/>
            <a:ext cx="12192000" cy="3477875"/>
          </a:xfrm>
          <a:prstGeom prst="rect">
            <a:avLst/>
          </a:prstGeom>
          <a:noFill/>
        </p:spPr>
        <p:txBody>
          <a:bodyPr wrap="square">
            <a:spAutoFit/>
          </a:bodyPr>
          <a:lstStyle/>
          <a:p>
            <a:r>
              <a:rPr lang="en-GB" sz="2000" b="1" dirty="0"/>
              <a:t>Commercial Farming</a:t>
            </a:r>
          </a:p>
          <a:p>
            <a:r>
              <a:rPr lang="en-GB" sz="2000" dirty="0"/>
              <a:t>Commercial agriculture involves producing food for profit. Economically, one of Malaysia's most important agricultural products is </a:t>
            </a:r>
            <a:r>
              <a:rPr lang="en-GB" sz="2000" b="1" dirty="0"/>
              <a:t>palm oil</a:t>
            </a:r>
            <a:r>
              <a:rPr lang="en-GB" sz="2000" dirty="0"/>
              <a:t>.</a:t>
            </a:r>
          </a:p>
          <a:p>
            <a:endParaRPr lang="en-GB" sz="2000" dirty="0"/>
          </a:p>
          <a:p>
            <a:r>
              <a:rPr lang="en-GB" sz="2000" dirty="0"/>
              <a:t>Palm oil is edible vegetable oil from the fruit of the oil palm tree. According to the WWF, "Palm oil is in nearly everything – it's in close to 50% of the packaged products we find in supermarkets, everything from pizza, doughnuts and chocolate, to deodorant, shampoo, toothpaste and lipstick. It's also used in animal feed and as a biofuel in many parts of the world (not in the UK, though!). "</a:t>
            </a:r>
          </a:p>
          <a:p>
            <a:endParaRPr lang="en-GB" sz="2000" dirty="0"/>
          </a:p>
          <a:p>
            <a:r>
              <a:rPr lang="en-GB" sz="2000" dirty="0"/>
              <a:t>Malaysia is the second-largest producer of palm oil in the world. Since the 1970s, vast rainforest areas have been cleared and transformed into oil palm plantations. </a:t>
            </a:r>
          </a:p>
        </p:txBody>
      </p:sp>
      <p:pic>
        <p:nvPicPr>
          <p:cNvPr id="4" name="Picture 3">
            <a:extLst>
              <a:ext uri="{FF2B5EF4-FFF2-40B4-BE49-F238E27FC236}">
                <a16:creationId xmlns:a16="http://schemas.microsoft.com/office/drawing/2014/main" id="{56DFD561-1B32-B0A6-A0DD-F2F4676840AC}"/>
              </a:ext>
            </a:extLst>
          </p:cNvPr>
          <p:cNvPicPr>
            <a:picLocks noChangeAspect="1"/>
          </p:cNvPicPr>
          <p:nvPr/>
        </p:nvPicPr>
        <p:blipFill>
          <a:blip r:embed="rId2"/>
          <a:stretch>
            <a:fillRect/>
          </a:stretch>
        </p:blipFill>
        <p:spPr>
          <a:xfrm>
            <a:off x="390525" y="3448050"/>
            <a:ext cx="5114925" cy="3409950"/>
          </a:xfrm>
          <a:prstGeom prst="rect">
            <a:avLst/>
          </a:prstGeom>
        </p:spPr>
      </p:pic>
      <p:pic>
        <p:nvPicPr>
          <p:cNvPr id="5" name="Picture 4">
            <a:extLst>
              <a:ext uri="{FF2B5EF4-FFF2-40B4-BE49-F238E27FC236}">
                <a16:creationId xmlns:a16="http://schemas.microsoft.com/office/drawing/2014/main" id="{ECEC79D4-0CA3-8D84-E8B1-31D10D0501AC}"/>
              </a:ext>
            </a:extLst>
          </p:cNvPr>
          <p:cNvPicPr>
            <a:picLocks noChangeAspect="1"/>
          </p:cNvPicPr>
          <p:nvPr/>
        </p:nvPicPr>
        <p:blipFill>
          <a:blip r:embed="rId3"/>
          <a:stretch>
            <a:fillRect/>
          </a:stretch>
        </p:blipFill>
        <p:spPr>
          <a:xfrm>
            <a:off x="6870180" y="3380124"/>
            <a:ext cx="5117033" cy="3477875"/>
          </a:xfrm>
          <a:prstGeom prst="rect">
            <a:avLst/>
          </a:prstGeom>
        </p:spPr>
      </p:pic>
    </p:spTree>
    <p:extLst>
      <p:ext uri="{BB962C8B-B14F-4D97-AF65-F5344CB8AC3E}">
        <p14:creationId xmlns:p14="http://schemas.microsoft.com/office/powerpoint/2010/main" val="3808913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62DA60-BFE7-91DA-F6E6-E542D7C77DBB}"/>
              </a:ext>
            </a:extLst>
          </p:cNvPr>
          <p:cNvSpPr txBox="1"/>
          <p:nvPr/>
        </p:nvSpPr>
        <p:spPr>
          <a:xfrm>
            <a:off x="0" y="0"/>
            <a:ext cx="12192000" cy="5324535"/>
          </a:xfrm>
          <a:prstGeom prst="rect">
            <a:avLst/>
          </a:prstGeom>
          <a:noFill/>
        </p:spPr>
        <p:txBody>
          <a:bodyPr wrap="square">
            <a:spAutoFit/>
          </a:bodyPr>
          <a:lstStyle/>
          <a:p>
            <a:pPr algn="l" fontAlgn="base"/>
            <a:r>
              <a:rPr lang="en-GB" sz="2000" b="1" i="0" dirty="0">
                <a:effectLst/>
              </a:rPr>
              <a:t>Population Pressure</a:t>
            </a:r>
          </a:p>
          <a:p>
            <a:pPr algn="l" fontAlgn="base"/>
            <a:r>
              <a:rPr lang="en-GB" sz="2000" b="0" i="0" dirty="0">
                <a:effectLst/>
              </a:rPr>
              <a:t>Between 1956 and 1980, the urban poor were encouraged to migrate to rural areas from the rapidly growing cities of Malaysia. This migration policy led to around 15000 hectares (1 hectare = 2 football pitches) of rainforest being felled to build roads and houses.</a:t>
            </a:r>
          </a:p>
          <a:p>
            <a:pPr algn="l" fontAlgn="base"/>
            <a:endParaRPr lang="en-GB" sz="2000" b="0" i="0" dirty="0">
              <a:effectLst/>
            </a:endParaRPr>
          </a:p>
          <a:p>
            <a:pPr algn="l" fontAlgn="base"/>
            <a:r>
              <a:rPr lang="en-GB" sz="2000" b="1" i="0" dirty="0">
                <a:effectLst/>
              </a:rPr>
              <a:t>Energy Development</a:t>
            </a:r>
          </a:p>
          <a:p>
            <a:pPr algn="l" fontAlgn="base"/>
            <a:r>
              <a:rPr lang="en-GB" sz="2000" b="0" i="0" dirty="0">
                <a:effectLst/>
              </a:rPr>
              <a:t>Hydropower is poised to play an increasingly important role in meeting Malaysia's energy and climate goals. The share of hydropower in the country's electricity generation is around 11 per cent.</a:t>
            </a:r>
          </a:p>
          <a:p>
            <a:pPr algn="l" fontAlgn="base"/>
            <a:endParaRPr lang="en-GB" sz="2000" b="0" i="0" dirty="0">
              <a:effectLst/>
            </a:endParaRPr>
          </a:p>
          <a:p>
            <a:pPr algn="l" fontAlgn="base"/>
            <a:r>
              <a:rPr lang="en-GB" sz="2000" b="0" i="0" dirty="0">
                <a:effectLst/>
              </a:rPr>
              <a:t>Most of Malaysia's electricity generation capacity is natural gas-fired and coal. Still, the government is seeking to achieve a more balanced portfolio of electricity generation over the coming years to meet its growing demand and reduce its dependency on fossil fuels.</a:t>
            </a:r>
          </a:p>
          <a:p>
            <a:pPr algn="l" fontAlgn="base"/>
            <a:endParaRPr lang="en-GB" sz="2000" b="0" i="0" dirty="0">
              <a:effectLst/>
            </a:endParaRPr>
          </a:p>
          <a:p>
            <a:pPr algn="l" fontAlgn="base"/>
            <a:r>
              <a:rPr lang="en-GB" sz="2000" b="0" i="0" dirty="0">
                <a:effectLst/>
              </a:rPr>
              <a:t>Due to its high rainfall and geography, the state of Sarawak on the island of Borneo is expected to experience the lion's share of new developments. After five decades of delays, the </a:t>
            </a:r>
            <a:r>
              <a:rPr lang="en-GB" sz="2000" b="0" i="0" dirty="0" err="1">
                <a:effectLst/>
              </a:rPr>
              <a:t>Bakun</a:t>
            </a:r>
            <a:r>
              <a:rPr lang="en-GB" sz="2000" b="0" i="0" dirty="0">
                <a:effectLst/>
              </a:rPr>
              <a:t> Dam in Sarawak started to generate electricity in 2011. At 205m,  the dam is the largest in Asia, outside of China. The dam's reservoir flooded over 700km² of forests and farmland. The dam supplies energy to industrialised Peninsular Malaysia.</a:t>
            </a:r>
          </a:p>
        </p:txBody>
      </p:sp>
    </p:spTree>
    <p:extLst>
      <p:ext uri="{BB962C8B-B14F-4D97-AF65-F5344CB8AC3E}">
        <p14:creationId xmlns:p14="http://schemas.microsoft.com/office/powerpoint/2010/main" val="1824771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F141CD-E374-1A59-0A85-CBE2B5B4124A}"/>
              </a:ext>
            </a:extLst>
          </p:cNvPr>
          <p:cNvSpPr txBox="1"/>
          <p:nvPr/>
        </p:nvSpPr>
        <p:spPr>
          <a:xfrm>
            <a:off x="0" y="80486"/>
            <a:ext cx="12192000" cy="6555641"/>
          </a:xfrm>
          <a:prstGeom prst="rect">
            <a:avLst/>
          </a:prstGeom>
          <a:noFill/>
        </p:spPr>
        <p:txBody>
          <a:bodyPr wrap="square">
            <a:spAutoFit/>
          </a:bodyPr>
          <a:lstStyle/>
          <a:p>
            <a:pPr algn="l" fontAlgn="base"/>
            <a:r>
              <a:rPr lang="en-GB" sz="2000" b="1" i="0" dirty="0">
                <a:effectLst/>
              </a:rPr>
              <a:t>Mineral Extraction</a:t>
            </a:r>
          </a:p>
          <a:p>
            <a:pPr algn="l" fontAlgn="base"/>
            <a:r>
              <a:rPr lang="en-GB" sz="2000" b="0" i="0" dirty="0">
                <a:effectLst/>
              </a:rPr>
              <a:t>Mining for bauxite is common in Peninsular Malaysia. Bauxite is the mineral used in the production of aluminium. Bauxite exports have increased recently, following the end of a ban in 2019.</a:t>
            </a:r>
          </a:p>
          <a:p>
            <a:pPr algn="l" fontAlgn="base"/>
            <a:r>
              <a:rPr lang="en-GB" sz="2000" b="0" i="0" dirty="0">
                <a:effectLst/>
              </a:rPr>
              <a:t>Drilling for oil and gas has recently started in Borneo.</a:t>
            </a:r>
          </a:p>
          <a:p>
            <a:pPr algn="l" fontAlgn="base"/>
            <a:endParaRPr lang="en-GB" sz="2000" b="0" i="0" dirty="0">
              <a:effectLst/>
            </a:endParaRPr>
          </a:p>
          <a:p>
            <a:pPr algn="l" fontAlgn="base"/>
            <a:r>
              <a:rPr lang="en-GB" sz="2000" b="1" i="0" dirty="0">
                <a:effectLst/>
              </a:rPr>
              <a:t>Logging</a:t>
            </a:r>
          </a:p>
          <a:p>
            <a:pPr algn="l" fontAlgn="base"/>
            <a:r>
              <a:rPr lang="en-GB" sz="2000" b="0" i="0" dirty="0">
                <a:effectLst/>
              </a:rPr>
              <a:t>During the 1980s, Malaysia was the world's largest exporter of tropical wood. Clear felling led to the destruction of forest habitats. Selective logging has now replaced clear-felling, where only fully-grown trees are cut down. Ecologically valuable trees are left.</a:t>
            </a:r>
          </a:p>
          <a:p>
            <a:pPr algn="l" fontAlgn="base"/>
            <a:endParaRPr lang="en-GB" sz="2000" b="0" i="0" dirty="0">
              <a:effectLst/>
            </a:endParaRPr>
          </a:p>
          <a:p>
            <a:pPr algn="l" fontAlgn="base"/>
            <a:r>
              <a:rPr lang="en-GB" sz="2000" b="1" i="0" dirty="0">
                <a:effectLst/>
              </a:rPr>
              <a:t>Road Building</a:t>
            </a:r>
          </a:p>
          <a:p>
            <a:pPr algn="l" fontAlgn="base"/>
            <a:r>
              <a:rPr lang="en-GB" sz="2000" b="0" i="0" dirty="0">
                <a:effectLst/>
              </a:rPr>
              <a:t>Roads have been constructed to provide access to energy projects, new settlements and mining areas. However, few rainforest roads are mapped in Malaysia, so deforestation may be underestimated.</a:t>
            </a:r>
          </a:p>
          <a:p>
            <a:pPr algn="l" fontAlgn="base"/>
            <a:endParaRPr lang="en-GB" sz="2000" b="0" i="0" dirty="0">
              <a:effectLst/>
            </a:endParaRPr>
          </a:p>
          <a:p>
            <a:pPr algn="l" fontAlgn="base"/>
            <a:r>
              <a:rPr lang="en-GB" sz="2000" b="1" i="0" dirty="0">
                <a:effectLst/>
              </a:rPr>
              <a:t>Subsistence Farming</a:t>
            </a:r>
          </a:p>
          <a:p>
            <a:pPr algn="l" fontAlgn="base"/>
            <a:r>
              <a:rPr lang="en-GB" sz="2000" b="0" i="0" dirty="0">
                <a:effectLst/>
              </a:rPr>
              <a:t>Subsistence farming involves farmers producing enough food for themselves and their families. Traditionally, local communities would hunt and gather food from the rainforest and grow some crops in small areas of cleared forest. This method of farming is small-scale and sustainable.</a:t>
            </a:r>
          </a:p>
          <a:p>
            <a:pPr algn="l" fontAlgn="base"/>
            <a:r>
              <a:rPr lang="en-GB" sz="2000" b="0" i="0" dirty="0">
                <a:effectLst/>
              </a:rPr>
              <a:t>Subsistence farming can involve slash and burn, which is the process of using fire to clear the land. The ash provides valuable nutrients to the soil and helps crops grow. However, large areas of rainforests can be destroyed by slash and burn if these fires get out of control.</a:t>
            </a:r>
          </a:p>
        </p:txBody>
      </p:sp>
    </p:spTree>
    <p:extLst>
      <p:ext uri="{BB962C8B-B14F-4D97-AF65-F5344CB8AC3E}">
        <p14:creationId xmlns:p14="http://schemas.microsoft.com/office/powerpoint/2010/main" val="15964940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783</Words>
  <Application>Microsoft Office PowerPoint</Application>
  <PresentationFormat>Widescreen</PresentationFormat>
  <Paragraphs>58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Wingdings</vt:lpstr>
      <vt:lpstr>Office Theme</vt:lpstr>
      <vt:lpstr>What are the causes of deforestation in Malaysia?</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are the causes of deforestation in Malaysia?</dc:title>
  <dc:creator>Niall Carton</dc:creator>
  <cp:lastModifiedBy>Niall Carton</cp:lastModifiedBy>
  <cp:revision>1</cp:revision>
  <dcterms:created xsi:type="dcterms:W3CDTF">2022-10-10T15:31:38Z</dcterms:created>
  <dcterms:modified xsi:type="dcterms:W3CDTF">2022-10-11T10:17:21Z</dcterms:modified>
</cp:coreProperties>
</file>