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57" r:id="rId6"/>
    <p:sldId id="258" r:id="rId7"/>
    <p:sldId id="259" r:id="rId8"/>
    <p:sldId id="263" r:id="rId9"/>
    <p:sldId id="260" r:id="rId10"/>
    <p:sldId id="261" r:id="rId11"/>
    <p:sldId id="262" r:id="rId12"/>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5355F3D-8B0A-4D37-97CF-EE2C000A503F}" v="1" dt="2023-02-27T07:41:54.54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7" d="100"/>
          <a:sy n="67" d="100"/>
        </p:scale>
        <p:origin x="644"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18"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iall Carton" userId="b8012f77-92ab-40a4-a023-1921f514d035" providerId="ADAL" clId="{85355F3D-8B0A-4D37-97CF-EE2C000A503F}"/>
    <pc:docChg chg="modSld">
      <pc:chgData name="Niall Carton" userId="b8012f77-92ab-40a4-a023-1921f514d035" providerId="ADAL" clId="{85355F3D-8B0A-4D37-97CF-EE2C000A503F}" dt="2023-02-27T09:34:28.934" v="8" actId="20577"/>
      <pc:docMkLst>
        <pc:docMk/>
      </pc:docMkLst>
      <pc:sldChg chg="modSp mod">
        <pc:chgData name="Niall Carton" userId="b8012f77-92ab-40a4-a023-1921f514d035" providerId="ADAL" clId="{85355F3D-8B0A-4D37-97CF-EE2C000A503F}" dt="2023-02-27T09:34:28.934" v="8" actId="20577"/>
        <pc:sldMkLst>
          <pc:docMk/>
          <pc:sldMk cId="395504930" sldId="260"/>
        </pc:sldMkLst>
        <pc:spChg chg="mod">
          <ac:chgData name="Niall Carton" userId="b8012f77-92ab-40a4-a023-1921f514d035" providerId="ADAL" clId="{85355F3D-8B0A-4D37-97CF-EE2C000A503F}" dt="2023-02-27T09:34:28.934" v="8" actId="20577"/>
          <ac:spMkLst>
            <pc:docMk/>
            <pc:sldMk cId="395504930" sldId="260"/>
            <ac:spMk id="3" creationId="{6A94EFF0-4BC7-D4BC-E2C8-D935A0952C28}"/>
          </ac:spMkLst>
        </pc:spChg>
      </pc:sldChg>
    </pc:docChg>
  </pc:docChgLst>
  <pc:docChgLst>
    <pc:chgData name="Niall Carton" userId="S::niall.carton@ursulinehigh.merton.sch.uk::b8012f77-92ab-40a4-a023-1921f514d035" providerId="AD" clId="Web-{5CE18486-1D1C-453B-95F5-FA10BF488D51}"/>
    <pc:docChg chg="addSld modSld">
      <pc:chgData name="Niall Carton" userId="S::niall.carton@ursulinehigh.merton.sch.uk::b8012f77-92ab-40a4-a023-1921f514d035" providerId="AD" clId="Web-{5CE18486-1D1C-453B-95F5-FA10BF488D51}" dt="2023-02-07T20:04:17.836" v="8" actId="1076"/>
      <pc:docMkLst>
        <pc:docMk/>
      </pc:docMkLst>
      <pc:sldChg chg="addSp modSp new">
        <pc:chgData name="Niall Carton" userId="S::niall.carton@ursulinehigh.merton.sch.uk::b8012f77-92ab-40a4-a023-1921f514d035" providerId="AD" clId="Web-{5CE18486-1D1C-453B-95F5-FA10BF488D51}" dt="2023-02-07T20:04:17.836" v="8" actId="1076"/>
        <pc:sldMkLst>
          <pc:docMk/>
          <pc:sldMk cId="1039577394" sldId="263"/>
        </pc:sldMkLst>
        <pc:spChg chg="add mod">
          <ac:chgData name="Niall Carton" userId="S::niall.carton@ursulinehigh.merton.sch.uk::b8012f77-92ab-40a4-a023-1921f514d035" providerId="AD" clId="Web-{5CE18486-1D1C-453B-95F5-FA10BF488D51}" dt="2023-02-07T20:04:13.289" v="7" actId="14100"/>
          <ac:spMkLst>
            <pc:docMk/>
            <pc:sldMk cId="1039577394" sldId="263"/>
            <ac:spMk id="3" creationId="{807A409D-9D97-01C3-7965-F6C00DEA1A4C}"/>
          </ac:spMkLst>
        </pc:spChg>
        <pc:picChg chg="add mod">
          <ac:chgData name="Niall Carton" userId="S::niall.carton@ursulinehigh.merton.sch.uk::b8012f77-92ab-40a4-a023-1921f514d035" providerId="AD" clId="Web-{5CE18486-1D1C-453B-95F5-FA10BF488D51}" dt="2023-02-07T20:04:17.836" v="8" actId="1076"/>
          <ac:picMkLst>
            <pc:docMk/>
            <pc:sldMk cId="1039577394" sldId="263"/>
            <ac:picMk id="2" creationId="{CAB3B029-DCFB-B219-D8EE-FB825CE510EB}"/>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49991A-981D-D466-9717-33DC6613AB6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BA5851F9-0AFD-BB5C-DF7F-0709F3B054F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B0C06256-BF3F-A661-B565-5425F68BA50C}"/>
              </a:ext>
            </a:extLst>
          </p:cNvPr>
          <p:cNvSpPr>
            <a:spLocks noGrp="1"/>
          </p:cNvSpPr>
          <p:nvPr>
            <p:ph type="dt" sz="half" idx="10"/>
          </p:nvPr>
        </p:nvSpPr>
        <p:spPr/>
        <p:txBody>
          <a:bodyPr/>
          <a:lstStyle/>
          <a:p>
            <a:fld id="{F0862903-59C8-470C-BEB2-9C728250BD28}" type="datetimeFigureOut">
              <a:rPr lang="en-GB" smtClean="0"/>
              <a:t>27/02/2023</a:t>
            </a:fld>
            <a:endParaRPr lang="en-GB"/>
          </a:p>
        </p:txBody>
      </p:sp>
      <p:sp>
        <p:nvSpPr>
          <p:cNvPr id="5" name="Footer Placeholder 4">
            <a:extLst>
              <a:ext uri="{FF2B5EF4-FFF2-40B4-BE49-F238E27FC236}">
                <a16:creationId xmlns:a16="http://schemas.microsoft.com/office/drawing/2014/main" id="{79C5F5B2-48EC-8A2B-04C7-B0A754B94AA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7DC38B1-A7F0-DF7A-8C8D-9884BE97C1BA}"/>
              </a:ext>
            </a:extLst>
          </p:cNvPr>
          <p:cNvSpPr>
            <a:spLocks noGrp="1"/>
          </p:cNvSpPr>
          <p:nvPr>
            <p:ph type="sldNum" sz="quarter" idx="12"/>
          </p:nvPr>
        </p:nvSpPr>
        <p:spPr/>
        <p:txBody>
          <a:bodyPr/>
          <a:lstStyle/>
          <a:p>
            <a:fld id="{91F6F2D9-5482-40CE-9C95-E5733B67C5F9}" type="slidenum">
              <a:rPr lang="en-GB" smtClean="0"/>
              <a:t>‹#›</a:t>
            </a:fld>
            <a:endParaRPr lang="en-GB"/>
          </a:p>
        </p:txBody>
      </p:sp>
    </p:spTree>
    <p:extLst>
      <p:ext uri="{BB962C8B-B14F-4D97-AF65-F5344CB8AC3E}">
        <p14:creationId xmlns:p14="http://schemas.microsoft.com/office/powerpoint/2010/main" val="29768125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3FDD28-9CD8-1844-4ED9-72D86065D826}"/>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A6B9840-8FB3-8C45-6E22-C9FB4D76B16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4CF9E60-E5F2-971D-8772-F91FF3EDD67E}"/>
              </a:ext>
            </a:extLst>
          </p:cNvPr>
          <p:cNvSpPr>
            <a:spLocks noGrp="1"/>
          </p:cNvSpPr>
          <p:nvPr>
            <p:ph type="dt" sz="half" idx="10"/>
          </p:nvPr>
        </p:nvSpPr>
        <p:spPr/>
        <p:txBody>
          <a:bodyPr/>
          <a:lstStyle/>
          <a:p>
            <a:fld id="{F0862903-59C8-470C-BEB2-9C728250BD28}" type="datetimeFigureOut">
              <a:rPr lang="en-GB" smtClean="0"/>
              <a:t>27/02/2023</a:t>
            </a:fld>
            <a:endParaRPr lang="en-GB"/>
          </a:p>
        </p:txBody>
      </p:sp>
      <p:sp>
        <p:nvSpPr>
          <p:cNvPr id="5" name="Footer Placeholder 4">
            <a:extLst>
              <a:ext uri="{FF2B5EF4-FFF2-40B4-BE49-F238E27FC236}">
                <a16:creationId xmlns:a16="http://schemas.microsoft.com/office/drawing/2014/main" id="{237351B6-88E4-F6A8-FA1C-2D9AA78DCD2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833EA9E-7D9E-24CD-6A94-9E39CD4D4F88}"/>
              </a:ext>
            </a:extLst>
          </p:cNvPr>
          <p:cNvSpPr>
            <a:spLocks noGrp="1"/>
          </p:cNvSpPr>
          <p:nvPr>
            <p:ph type="sldNum" sz="quarter" idx="12"/>
          </p:nvPr>
        </p:nvSpPr>
        <p:spPr/>
        <p:txBody>
          <a:bodyPr/>
          <a:lstStyle/>
          <a:p>
            <a:fld id="{91F6F2D9-5482-40CE-9C95-E5733B67C5F9}" type="slidenum">
              <a:rPr lang="en-GB" smtClean="0"/>
              <a:t>‹#›</a:t>
            </a:fld>
            <a:endParaRPr lang="en-GB"/>
          </a:p>
        </p:txBody>
      </p:sp>
    </p:spTree>
    <p:extLst>
      <p:ext uri="{BB962C8B-B14F-4D97-AF65-F5344CB8AC3E}">
        <p14:creationId xmlns:p14="http://schemas.microsoft.com/office/powerpoint/2010/main" val="12177919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B181D07-5F29-6108-CE6C-1FE1A6357DCC}"/>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A16BC168-C857-C943-95D3-C83BE116308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D77E6F9-4726-80AB-D9A6-7EDB13AED779}"/>
              </a:ext>
            </a:extLst>
          </p:cNvPr>
          <p:cNvSpPr>
            <a:spLocks noGrp="1"/>
          </p:cNvSpPr>
          <p:nvPr>
            <p:ph type="dt" sz="half" idx="10"/>
          </p:nvPr>
        </p:nvSpPr>
        <p:spPr/>
        <p:txBody>
          <a:bodyPr/>
          <a:lstStyle/>
          <a:p>
            <a:fld id="{F0862903-59C8-470C-BEB2-9C728250BD28}" type="datetimeFigureOut">
              <a:rPr lang="en-GB" smtClean="0"/>
              <a:t>27/02/2023</a:t>
            </a:fld>
            <a:endParaRPr lang="en-GB"/>
          </a:p>
        </p:txBody>
      </p:sp>
      <p:sp>
        <p:nvSpPr>
          <p:cNvPr id="5" name="Footer Placeholder 4">
            <a:extLst>
              <a:ext uri="{FF2B5EF4-FFF2-40B4-BE49-F238E27FC236}">
                <a16:creationId xmlns:a16="http://schemas.microsoft.com/office/drawing/2014/main" id="{FCD92A02-8018-33B7-A879-74386E22AF6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80406D5-CB2E-2CC8-0ECA-2A989187BBAD}"/>
              </a:ext>
            </a:extLst>
          </p:cNvPr>
          <p:cNvSpPr>
            <a:spLocks noGrp="1"/>
          </p:cNvSpPr>
          <p:nvPr>
            <p:ph type="sldNum" sz="quarter" idx="12"/>
          </p:nvPr>
        </p:nvSpPr>
        <p:spPr/>
        <p:txBody>
          <a:bodyPr/>
          <a:lstStyle/>
          <a:p>
            <a:fld id="{91F6F2D9-5482-40CE-9C95-E5733B67C5F9}" type="slidenum">
              <a:rPr lang="en-GB" smtClean="0"/>
              <a:t>‹#›</a:t>
            </a:fld>
            <a:endParaRPr lang="en-GB"/>
          </a:p>
        </p:txBody>
      </p:sp>
    </p:spTree>
    <p:extLst>
      <p:ext uri="{BB962C8B-B14F-4D97-AF65-F5344CB8AC3E}">
        <p14:creationId xmlns:p14="http://schemas.microsoft.com/office/powerpoint/2010/main" val="32928545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258972-DF7C-6F16-6A5F-9CC0F3029B2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623BE70-BB23-8ADD-B958-B94F1A5897F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B483587-15CF-C82D-BD49-4DED9A5D0012}"/>
              </a:ext>
            </a:extLst>
          </p:cNvPr>
          <p:cNvSpPr>
            <a:spLocks noGrp="1"/>
          </p:cNvSpPr>
          <p:nvPr>
            <p:ph type="dt" sz="half" idx="10"/>
          </p:nvPr>
        </p:nvSpPr>
        <p:spPr/>
        <p:txBody>
          <a:bodyPr/>
          <a:lstStyle/>
          <a:p>
            <a:fld id="{F0862903-59C8-470C-BEB2-9C728250BD28}" type="datetimeFigureOut">
              <a:rPr lang="en-GB" smtClean="0"/>
              <a:t>27/02/2023</a:t>
            </a:fld>
            <a:endParaRPr lang="en-GB"/>
          </a:p>
        </p:txBody>
      </p:sp>
      <p:sp>
        <p:nvSpPr>
          <p:cNvPr id="5" name="Footer Placeholder 4">
            <a:extLst>
              <a:ext uri="{FF2B5EF4-FFF2-40B4-BE49-F238E27FC236}">
                <a16:creationId xmlns:a16="http://schemas.microsoft.com/office/drawing/2014/main" id="{D73BD7D4-6860-CC99-09A8-4EC203255FE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F8C7842-5B85-1CF1-ACE1-78012E491FC5}"/>
              </a:ext>
            </a:extLst>
          </p:cNvPr>
          <p:cNvSpPr>
            <a:spLocks noGrp="1"/>
          </p:cNvSpPr>
          <p:nvPr>
            <p:ph type="sldNum" sz="quarter" idx="12"/>
          </p:nvPr>
        </p:nvSpPr>
        <p:spPr/>
        <p:txBody>
          <a:bodyPr/>
          <a:lstStyle/>
          <a:p>
            <a:fld id="{91F6F2D9-5482-40CE-9C95-E5733B67C5F9}" type="slidenum">
              <a:rPr lang="en-GB" smtClean="0"/>
              <a:t>‹#›</a:t>
            </a:fld>
            <a:endParaRPr lang="en-GB"/>
          </a:p>
        </p:txBody>
      </p:sp>
    </p:spTree>
    <p:extLst>
      <p:ext uri="{BB962C8B-B14F-4D97-AF65-F5344CB8AC3E}">
        <p14:creationId xmlns:p14="http://schemas.microsoft.com/office/powerpoint/2010/main" val="23998459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961204-2473-CCFB-BAA1-2DBF514F490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04AF82A9-6297-F5ED-ADD2-B6CB79CEB46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B72EE1E-BC99-2401-F988-65BDFF074D0B}"/>
              </a:ext>
            </a:extLst>
          </p:cNvPr>
          <p:cNvSpPr>
            <a:spLocks noGrp="1"/>
          </p:cNvSpPr>
          <p:nvPr>
            <p:ph type="dt" sz="half" idx="10"/>
          </p:nvPr>
        </p:nvSpPr>
        <p:spPr/>
        <p:txBody>
          <a:bodyPr/>
          <a:lstStyle/>
          <a:p>
            <a:fld id="{F0862903-59C8-470C-BEB2-9C728250BD28}" type="datetimeFigureOut">
              <a:rPr lang="en-GB" smtClean="0"/>
              <a:t>27/02/2023</a:t>
            </a:fld>
            <a:endParaRPr lang="en-GB"/>
          </a:p>
        </p:txBody>
      </p:sp>
      <p:sp>
        <p:nvSpPr>
          <p:cNvPr id="5" name="Footer Placeholder 4">
            <a:extLst>
              <a:ext uri="{FF2B5EF4-FFF2-40B4-BE49-F238E27FC236}">
                <a16:creationId xmlns:a16="http://schemas.microsoft.com/office/drawing/2014/main" id="{128A2163-D799-A9CA-9594-536B0B90051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3943A39-9857-5F6D-E5C3-9FDB8C42668E}"/>
              </a:ext>
            </a:extLst>
          </p:cNvPr>
          <p:cNvSpPr>
            <a:spLocks noGrp="1"/>
          </p:cNvSpPr>
          <p:nvPr>
            <p:ph type="sldNum" sz="quarter" idx="12"/>
          </p:nvPr>
        </p:nvSpPr>
        <p:spPr/>
        <p:txBody>
          <a:bodyPr/>
          <a:lstStyle/>
          <a:p>
            <a:fld id="{91F6F2D9-5482-40CE-9C95-E5733B67C5F9}" type="slidenum">
              <a:rPr lang="en-GB" smtClean="0"/>
              <a:t>‹#›</a:t>
            </a:fld>
            <a:endParaRPr lang="en-GB"/>
          </a:p>
        </p:txBody>
      </p:sp>
    </p:spTree>
    <p:extLst>
      <p:ext uri="{BB962C8B-B14F-4D97-AF65-F5344CB8AC3E}">
        <p14:creationId xmlns:p14="http://schemas.microsoft.com/office/powerpoint/2010/main" val="24113492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A9EBDB-9126-CAF9-3DC8-A72D71DB8E03}"/>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FFF97BC0-8255-CE07-9FAF-2001CB459B0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DD93B237-4B3D-D409-2174-C247AD9D427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BE090282-DA46-2D88-1E71-21B3388BB9AD}"/>
              </a:ext>
            </a:extLst>
          </p:cNvPr>
          <p:cNvSpPr>
            <a:spLocks noGrp="1"/>
          </p:cNvSpPr>
          <p:nvPr>
            <p:ph type="dt" sz="half" idx="10"/>
          </p:nvPr>
        </p:nvSpPr>
        <p:spPr/>
        <p:txBody>
          <a:bodyPr/>
          <a:lstStyle/>
          <a:p>
            <a:fld id="{F0862903-59C8-470C-BEB2-9C728250BD28}" type="datetimeFigureOut">
              <a:rPr lang="en-GB" smtClean="0"/>
              <a:t>27/02/2023</a:t>
            </a:fld>
            <a:endParaRPr lang="en-GB"/>
          </a:p>
        </p:txBody>
      </p:sp>
      <p:sp>
        <p:nvSpPr>
          <p:cNvPr id="6" name="Footer Placeholder 5">
            <a:extLst>
              <a:ext uri="{FF2B5EF4-FFF2-40B4-BE49-F238E27FC236}">
                <a16:creationId xmlns:a16="http://schemas.microsoft.com/office/drawing/2014/main" id="{DD14047C-E569-6E7F-C286-CB86E820B67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FFE2AF2-67D9-C6C2-1CB8-3098679DCAAC}"/>
              </a:ext>
            </a:extLst>
          </p:cNvPr>
          <p:cNvSpPr>
            <a:spLocks noGrp="1"/>
          </p:cNvSpPr>
          <p:nvPr>
            <p:ph type="sldNum" sz="quarter" idx="12"/>
          </p:nvPr>
        </p:nvSpPr>
        <p:spPr/>
        <p:txBody>
          <a:bodyPr/>
          <a:lstStyle/>
          <a:p>
            <a:fld id="{91F6F2D9-5482-40CE-9C95-E5733B67C5F9}" type="slidenum">
              <a:rPr lang="en-GB" smtClean="0"/>
              <a:t>‹#›</a:t>
            </a:fld>
            <a:endParaRPr lang="en-GB"/>
          </a:p>
        </p:txBody>
      </p:sp>
    </p:spTree>
    <p:extLst>
      <p:ext uri="{BB962C8B-B14F-4D97-AF65-F5344CB8AC3E}">
        <p14:creationId xmlns:p14="http://schemas.microsoft.com/office/powerpoint/2010/main" val="11990460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D990F3-4376-782C-416B-2DE41DFE30F9}"/>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944EC14-FC09-A401-BE08-E5986D57D13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009EF5C-DDA4-4943-652A-C8FE5D486AD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EAE65D7E-8758-A659-DA19-10C5A4739D2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87137DF-F164-68AF-2002-5494CE2A5BF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1C0283DA-E24E-E111-BB85-C60D7194AAD2}"/>
              </a:ext>
            </a:extLst>
          </p:cNvPr>
          <p:cNvSpPr>
            <a:spLocks noGrp="1"/>
          </p:cNvSpPr>
          <p:nvPr>
            <p:ph type="dt" sz="half" idx="10"/>
          </p:nvPr>
        </p:nvSpPr>
        <p:spPr/>
        <p:txBody>
          <a:bodyPr/>
          <a:lstStyle/>
          <a:p>
            <a:fld id="{F0862903-59C8-470C-BEB2-9C728250BD28}" type="datetimeFigureOut">
              <a:rPr lang="en-GB" smtClean="0"/>
              <a:t>27/02/2023</a:t>
            </a:fld>
            <a:endParaRPr lang="en-GB"/>
          </a:p>
        </p:txBody>
      </p:sp>
      <p:sp>
        <p:nvSpPr>
          <p:cNvPr id="8" name="Footer Placeholder 7">
            <a:extLst>
              <a:ext uri="{FF2B5EF4-FFF2-40B4-BE49-F238E27FC236}">
                <a16:creationId xmlns:a16="http://schemas.microsoft.com/office/drawing/2014/main" id="{07A8B55B-0B9E-B2D6-F251-5A922B165688}"/>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CAEEE08F-DFE5-A9C5-3D09-CF6321DF69CD}"/>
              </a:ext>
            </a:extLst>
          </p:cNvPr>
          <p:cNvSpPr>
            <a:spLocks noGrp="1"/>
          </p:cNvSpPr>
          <p:nvPr>
            <p:ph type="sldNum" sz="quarter" idx="12"/>
          </p:nvPr>
        </p:nvSpPr>
        <p:spPr/>
        <p:txBody>
          <a:bodyPr/>
          <a:lstStyle/>
          <a:p>
            <a:fld id="{91F6F2D9-5482-40CE-9C95-E5733B67C5F9}" type="slidenum">
              <a:rPr lang="en-GB" smtClean="0"/>
              <a:t>‹#›</a:t>
            </a:fld>
            <a:endParaRPr lang="en-GB"/>
          </a:p>
        </p:txBody>
      </p:sp>
    </p:spTree>
    <p:extLst>
      <p:ext uri="{BB962C8B-B14F-4D97-AF65-F5344CB8AC3E}">
        <p14:creationId xmlns:p14="http://schemas.microsoft.com/office/powerpoint/2010/main" val="20474695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2052AF-9109-4615-0C8E-A1BC94B35C91}"/>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FFC7C50C-9787-1E47-0346-FD4091F7875A}"/>
              </a:ext>
            </a:extLst>
          </p:cNvPr>
          <p:cNvSpPr>
            <a:spLocks noGrp="1"/>
          </p:cNvSpPr>
          <p:nvPr>
            <p:ph type="dt" sz="half" idx="10"/>
          </p:nvPr>
        </p:nvSpPr>
        <p:spPr/>
        <p:txBody>
          <a:bodyPr/>
          <a:lstStyle/>
          <a:p>
            <a:fld id="{F0862903-59C8-470C-BEB2-9C728250BD28}" type="datetimeFigureOut">
              <a:rPr lang="en-GB" smtClean="0"/>
              <a:t>27/02/2023</a:t>
            </a:fld>
            <a:endParaRPr lang="en-GB"/>
          </a:p>
        </p:txBody>
      </p:sp>
      <p:sp>
        <p:nvSpPr>
          <p:cNvPr id="4" name="Footer Placeholder 3">
            <a:extLst>
              <a:ext uri="{FF2B5EF4-FFF2-40B4-BE49-F238E27FC236}">
                <a16:creationId xmlns:a16="http://schemas.microsoft.com/office/drawing/2014/main" id="{566C61B9-B039-24A1-800A-7F19ACA6634F}"/>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EA8A7278-5356-4B43-736E-FFCEA67FA8E3}"/>
              </a:ext>
            </a:extLst>
          </p:cNvPr>
          <p:cNvSpPr>
            <a:spLocks noGrp="1"/>
          </p:cNvSpPr>
          <p:nvPr>
            <p:ph type="sldNum" sz="quarter" idx="12"/>
          </p:nvPr>
        </p:nvSpPr>
        <p:spPr/>
        <p:txBody>
          <a:bodyPr/>
          <a:lstStyle/>
          <a:p>
            <a:fld id="{91F6F2D9-5482-40CE-9C95-E5733B67C5F9}" type="slidenum">
              <a:rPr lang="en-GB" smtClean="0"/>
              <a:t>‹#›</a:t>
            </a:fld>
            <a:endParaRPr lang="en-GB"/>
          </a:p>
        </p:txBody>
      </p:sp>
    </p:spTree>
    <p:extLst>
      <p:ext uri="{BB962C8B-B14F-4D97-AF65-F5344CB8AC3E}">
        <p14:creationId xmlns:p14="http://schemas.microsoft.com/office/powerpoint/2010/main" val="11166908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9AF4A0F-F43F-0804-BDEA-9EC2639AE0C6}"/>
              </a:ext>
            </a:extLst>
          </p:cNvPr>
          <p:cNvSpPr>
            <a:spLocks noGrp="1"/>
          </p:cNvSpPr>
          <p:nvPr>
            <p:ph type="dt" sz="half" idx="10"/>
          </p:nvPr>
        </p:nvSpPr>
        <p:spPr/>
        <p:txBody>
          <a:bodyPr/>
          <a:lstStyle/>
          <a:p>
            <a:fld id="{F0862903-59C8-470C-BEB2-9C728250BD28}" type="datetimeFigureOut">
              <a:rPr lang="en-GB" smtClean="0"/>
              <a:t>27/02/2023</a:t>
            </a:fld>
            <a:endParaRPr lang="en-GB"/>
          </a:p>
        </p:txBody>
      </p:sp>
      <p:sp>
        <p:nvSpPr>
          <p:cNvPr id="3" name="Footer Placeholder 2">
            <a:extLst>
              <a:ext uri="{FF2B5EF4-FFF2-40B4-BE49-F238E27FC236}">
                <a16:creationId xmlns:a16="http://schemas.microsoft.com/office/drawing/2014/main" id="{E2CA4045-CFE7-0053-44B6-1ED861A09269}"/>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063A711F-911D-7B08-4340-BD0D5D3333F9}"/>
              </a:ext>
            </a:extLst>
          </p:cNvPr>
          <p:cNvSpPr>
            <a:spLocks noGrp="1"/>
          </p:cNvSpPr>
          <p:nvPr>
            <p:ph type="sldNum" sz="quarter" idx="12"/>
          </p:nvPr>
        </p:nvSpPr>
        <p:spPr/>
        <p:txBody>
          <a:bodyPr/>
          <a:lstStyle/>
          <a:p>
            <a:fld id="{91F6F2D9-5482-40CE-9C95-E5733B67C5F9}" type="slidenum">
              <a:rPr lang="en-GB" smtClean="0"/>
              <a:t>‹#›</a:t>
            </a:fld>
            <a:endParaRPr lang="en-GB"/>
          </a:p>
        </p:txBody>
      </p:sp>
    </p:spTree>
    <p:extLst>
      <p:ext uri="{BB962C8B-B14F-4D97-AF65-F5344CB8AC3E}">
        <p14:creationId xmlns:p14="http://schemas.microsoft.com/office/powerpoint/2010/main" val="9701734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5A412C-DEFB-2810-DC06-9702800882B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3AD818BA-8798-DA0F-EC65-C230C7BF90C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72212EC5-E127-E55A-D4C1-E4ED82D87B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8EA4A91-A5C4-3C56-9B4D-8F723F857CD1}"/>
              </a:ext>
            </a:extLst>
          </p:cNvPr>
          <p:cNvSpPr>
            <a:spLocks noGrp="1"/>
          </p:cNvSpPr>
          <p:nvPr>
            <p:ph type="dt" sz="half" idx="10"/>
          </p:nvPr>
        </p:nvSpPr>
        <p:spPr/>
        <p:txBody>
          <a:bodyPr/>
          <a:lstStyle/>
          <a:p>
            <a:fld id="{F0862903-59C8-470C-BEB2-9C728250BD28}" type="datetimeFigureOut">
              <a:rPr lang="en-GB" smtClean="0"/>
              <a:t>27/02/2023</a:t>
            </a:fld>
            <a:endParaRPr lang="en-GB"/>
          </a:p>
        </p:txBody>
      </p:sp>
      <p:sp>
        <p:nvSpPr>
          <p:cNvPr id="6" name="Footer Placeholder 5">
            <a:extLst>
              <a:ext uri="{FF2B5EF4-FFF2-40B4-BE49-F238E27FC236}">
                <a16:creationId xmlns:a16="http://schemas.microsoft.com/office/drawing/2014/main" id="{F8498A90-32F3-CC3E-46D2-927F5DE1C48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04F9C31-0245-F28B-3910-070709D25FDF}"/>
              </a:ext>
            </a:extLst>
          </p:cNvPr>
          <p:cNvSpPr>
            <a:spLocks noGrp="1"/>
          </p:cNvSpPr>
          <p:nvPr>
            <p:ph type="sldNum" sz="quarter" idx="12"/>
          </p:nvPr>
        </p:nvSpPr>
        <p:spPr/>
        <p:txBody>
          <a:bodyPr/>
          <a:lstStyle/>
          <a:p>
            <a:fld id="{91F6F2D9-5482-40CE-9C95-E5733B67C5F9}" type="slidenum">
              <a:rPr lang="en-GB" smtClean="0"/>
              <a:t>‹#›</a:t>
            </a:fld>
            <a:endParaRPr lang="en-GB"/>
          </a:p>
        </p:txBody>
      </p:sp>
    </p:spTree>
    <p:extLst>
      <p:ext uri="{BB962C8B-B14F-4D97-AF65-F5344CB8AC3E}">
        <p14:creationId xmlns:p14="http://schemas.microsoft.com/office/powerpoint/2010/main" val="12924816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83F51B-8756-930F-4241-23D047D01AE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88F2E7BC-54E2-D307-6502-9C7E6CF5618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BB6C42CE-72D7-6489-C913-95D15104EF2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B568D38-1A0E-81C1-E39A-C905A00C6C94}"/>
              </a:ext>
            </a:extLst>
          </p:cNvPr>
          <p:cNvSpPr>
            <a:spLocks noGrp="1"/>
          </p:cNvSpPr>
          <p:nvPr>
            <p:ph type="dt" sz="half" idx="10"/>
          </p:nvPr>
        </p:nvSpPr>
        <p:spPr/>
        <p:txBody>
          <a:bodyPr/>
          <a:lstStyle/>
          <a:p>
            <a:fld id="{F0862903-59C8-470C-BEB2-9C728250BD28}" type="datetimeFigureOut">
              <a:rPr lang="en-GB" smtClean="0"/>
              <a:t>27/02/2023</a:t>
            </a:fld>
            <a:endParaRPr lang="en-GB"/>
          </a:p>
        </p:txBody>
      </p:sp>
      <p:sp>
        <p:nvSpPr>
          <p:cNvPr id="6" name="Footer Placeholder 5">
            <a:extLst>
              <a:ext uri="{FF2B5EF4-FFF2-40B4-BE49-F238E27FC236}">
                <a16:creationId xmlns:a16="http://schemas.microsoft.com/office/drawing/2014/main" id="{B5B4F05E-295C-963B-A84D-E8992426CF1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FC06317-68CF-18EA-E2EA-A965AF59C6A5}"/>
              </a:ext>
            </a:extLst>
          </p:cNvPr>
          <p:cNvSpPr>
            <a:spLocks noGrp="1"/>
          </p:cNvSpPr>
          <p:nvPr>
            <p:ph type="sldNum" sz="quarter" idx="12"/>
          </p:nvPr>
        </p:nvSpPr>
        <p:spPr/>
        <p:txBody>
          <a:bodyPr/>
          <a:lstStyle/>
          <a:p>
            <a:fld id="{91F6F2D9-5482-40CE-9C95-E5733B67C5F9}" type="slidenum">
              <a:rPr lang="en-GB" smtClean="0"/>
              <a:t>‹#›</a:t>
            </a:fld>
            <a:endParaRPr lang="en-GB"/>
          </a:p>
        </p:txBody>
      </p:sp>
    </p:spTree>
    <p:extLst>
      <p:ext uri="{BB962C8B-B14F-4D97-AF65-F5344CB8AC3E}">
        <p14:creationId xmlns:p14="http://schemas.microsoft.com/office/powerpoint/2010/main" val="15827222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ADE888B-82C9-39FB-AF2A-2BD2E608CDE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4F95C8A-E299-A246-3EB7-B90454BB396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E6022D5-CEF9-65FA-25B0-2576B6E0A5E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0862903-59C8-470C-BEB2-9C728250BD28}" type="datetimeFigureOut">
              <a:rPr lang="en-GB" smtClean="0"/>
              <a:t>27/02/2023</a:t>
            </a:fld>
            <a:endParaRPr lang="en-GB"/>
          </a:p>
        </p:txBody>
      </p:sp>
      <p:sp>
        <p:nvSpPr>
          <p:cNvPr id="5" name="Footer Placeholder 4">
            <a:extLst>
              <a:ext uri="{FF2B5EF4-FFF2-40B4-BE49-F238E27FC236}">
                <a16:creationId xmlns:a16="http://schemas.microsoft.com/office/drawing/2014/main" id="{C43402C5-E526-0CB5-182E-0EE415303C6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247341BA-B255-E63E-0DAC-3527D30D7A7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1F6F2D9-5482-40CE-9C95-E5733B67C5F9}" type="slidenum">
              <a:rPr lang="en-GB" smtClean="0"/>
              <a:t>‹#›</a:t>
            </a:fld>
            <a:endParaRPr lang="en-GB"/>
          </a:p>
        </p:txBody>
      </p:sp>
    </p:spTree>
    <p:extLst>
      <p:ext uri="{BB962C8B-B14F-4D97-AF65-F5344CB8AC3E}">
        <p14:creationId xmlns:p14="http://schemas.microsoft.com/office/powerpoint/2010/main" val="30528222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www.ifitweremyhome.com/compare/listing/GB?detected=true" TargetMode="Externa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1AB767-819E-6013-FB7C-D0C29D891192}"/>
              </a:ext>
            </a:extLst>
          </p:cNvPr>
          <p:cNvSpPr>
            <a:spLocks noGrp="1"/>
          </p:cNvSpPr>
          <p:nvPr>
            <p:ph type="ctrTitle"/>
          </p:nvPr>
        </p:nvSpPr>
        <p:spPr>
          <a:xfrm>
            <a:off x="-1" y="541337"/>
            <a:ext cx="12191999" cy="401637"/>
          </a:xfrm>
          <a:solidFill>
            <a:schemeClr val="accent2">
              <a:lumMod val="20000"/>
              <a:lumOff val="80000"/>
            </a:schemeClr>
          </a:solidFill>
        </p:spPr>
        <p:txBody>
          <a:bodyPr>
            <a:normAutofit/>
          </a:bodyPr>
          <a:lstStyle/>
          <a:p>
            <a:pPr algn="l"/>
            <a:r>
              <a:rPr lang="en-GB" sz="1800" dirty="0">
                <a:latin typeface="+mn-lt"/>
              </a:rPr>
              <a:t>LO: To describe and explain development indicators</a:t>
            </a:r>
          </a:p>
        </p:txBody>
      </p:sp>
      <p:sp>
        <p:nvSpPr>
          <p:cNvPr id="3" name="Subtitle 2">
            <a:extLst>
              <a:ext uri="{FF2B5EF4-FFF2-40B4-BE49-F238E27FC236}">
                <a16:creationId xmlns:a16="http://schemas.microsoft.com/office/drawing/2014/main" id="{6D0DD262-7BAB-5FC4-9064-40BD5E0F1AB1}"/>
              </a:ext>
            </a:extLst>
          </p:cNvPr>
          <p:cNvSpPr>
            <a:spLocks noGrp="1"/>
          </p:cNvSpPr>
          <p:nvPr>
            <p:ph type="subTitle" idx="1"/>
          </p:nvPr>
        </p:nvSpPr>
        <p:spPr>
          <a:xfrm>
            <a:off x="0" y="0"/>
            <a:ext cx="12192000" cy="541337"/>
          </a:xfrm>
          <a:solidFill>
            <a:schemeClr val="accent6">
              <a:lumMod val="40000"/>
              <a:lumOff val="60000"/>
            </a:schemeClr>
          </a:solidFill>
        </p:spPr>
        <p:txBody>
          <a:bodyPr>
            <a:normAutofit/>
          </a:bodyPr>
          <a:lstStyle/>
          <a:p>
            <a:r>
              <a:rPr lang="en-GB" sz="3200" b="1" u="sng" dirty="0"/>
              <a:t>How can we measure development?</a:t>
            </a:r>
          </a:p>
        </p:txBody>
      </p:sp>
      <p:sp>
        <p:nvSpPr>
          <p:cNvPr id="4" name="TextBox 3">
            <a:extLst>
              <a:ext uri="{FF2B5EF4-FFF2-40B4-BE49-F238E27FC236}">
                <a16:creationId xmlns:a16="http://schemas.microsoft.com/office/drawing/2014/main" id="{9440255F-C606-8E6E-5BDB-414D22C48CE6}"/>
              </a:ext>
            </a:extLst>
          </p:cNvPr>
          <p:cNvSpPr txBox="1"/>
          <p:nvPr/>
        </p:nvSpPr>
        <p:spPr>
          <a:xfrm>
            <a:off x="542925" y="1792348"/>
            <a:ext cx="5334000" cy="4524315"/>
          </a:xfrm>
          <a:prstGeom prst="rect">
            <a:avLst/>
          </a:prstGeom>
          <a:solidFill>
            <a:srgbClr val="FFFF00"/>
          </a:solidFill>
        </p:spPr>
        <p:txBody>
          <a:bodyPr wrap="square" rtlCol="0">
            <a:spAutoFit/>
          </a:bodyPr>
          <a:lstStyle/>
          <a:p>
            <a:r>
              <a:rPr lang="en-GB" sz="2400" b="1" dirty="0"/>
              <a:t>True or false?</a:t>
            </a:r>
          </a:p>
          <a:p>
            <a:pPr marL="342900" indent="-342900">
              <a:buFont typeface="+mj-lt"/>
              <a:buAutoNum type="arabicPeriod"/>
            </a:pPr>
            <a:r>
              <a:rPr lang="en-GB" sz="2400" dirty="0"/>
              <a:t>Social development measures the income of a country</a:t>
            </a:r>
          </a:p>
          <a:p>
            <a:pPr marL="342900" indent="-342900">
              <a:buFont typeface="+mj-lt"/>
              <a:buAutoNum type="arabicPeriod"/>
            </a:pPr>
            <a:r>
              <a:rPr lang="en-GB" sz="2400" dirty="0"/>
              <a:t>The type of job a person has is an example of economic development</a:t>
            </a:r>
          </a:p>
          <a:p>
            <a:pPr marL="342900" indent="-342900">
              <a:buFont typeface="+mj-lt"/>
              <a:buAutoNum type="arabicPeriod"/>
            </a:pPr>
            <a:r>
              <a:rPr lang="en-GB" sz="2400" dirty="0"/>
              <a:t>Development can only be measured between countries</a:t>
            </a:r>
          </a:p>
          <a:p>
            <a:pPr marL="342900" indent="-342900">
              <a:buFont typeface="+mj-lt"/>
              <a:buAutoNum type="arabicPeriod"/>
            </a:pPr>
            <a:r>
              <a:rPr lang="en-GB" sz="2400" dirty="0"/>
              <a:t>Access to safe and clean drinking water is an example of environmental development</a:t>
            </a:r>
          </a:p>
          <a:p>
            <a:r>
              <a:rPr lang="en-GB" sz="2400" b="1" dirty="0"/>
              <a:t>If you chose false for any of the statements – correct them!</a:t>
            </a:r>
          </a:p>
        </p:txBody>
      </p:sp>
      <p:pic>
        <p:nvPicPr>
          <p:cNvPr id="5" name="Picture 4">
            <a:extLst>
              <a:ext uri="{FF2B5EF4-FFF2-40B4-BE49-F238E27FC236}">
                <a16:creationId xmlns:a16="http://schemas.microsoft.com/office/drawing/2014/main" id="{24F1B7B7-3000-299E-7360-84E4AF85EB59}"/>
              </a:ext>
            </a:extLst>
          </p:cNvPr>
          <p:cNvPicPr>
            <a:picLocks noChangeAspect="1"/>
          </p:cNvPicPr>
          <p:nvPr/>
        </p:nvPicPr>
        <p:blipFill>
          <a:blip r:embed="rId2"/>
          <a:stretch>
            <a:fillRect/>
          </a:stretch>
        </p:blipFill>
        <p:spPr>
          <a:xfrm>
            <a:off x="7916277" y="1484311"/>
            <a:ext cx="3255546" cy="5200339"/>
          </a:xfrm>
          <a:prstGeom prst="rect">
            <a:avLst/>
          </a:prstGeom>
        </p:spPr>
      </p:pic>
    </p:spTree>
    <p:extLst>
      <p:ext uri="{BB962C8B-B14F-4D97-AF65-F5344CB8AC3E}">
        <p14:creationId xmlns:p14="http://schemas.microsoft.com/office/powerpoint/2010/main" val="42065376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2">
            <a:extLst>
              <a:ext uri="{FF2B5EF4-FFF2-40B4-BE49-F238E27FC236}">
                <a16:creationId xmlns:a16="http://schemas.microsoft.com/office/drawing/2014/main" id="{7CC70D10-FFA5-855D-8C50-A30C60DF9972}"/>
              </a:ext>
            </a:extLst>
          </p:cNvPr>
          <p:cNvGraphicFramePr>
            <a:graphicFrameLocks noGrp="1"/>
          </p:cNvGraphicFramePr>
          <p:nvPr>
            <p:extLst>
              <p:ext uri="{D42A27DB-BD31-4B8C-83A1-F6EECF244321}">
                <p14:modId xmlns:p14="http://schemas.microsoft.com/office/powerpoint/2010/main" val="3651981259"/>
              </p:ext>
            </p:extLst>
          </p:nvPr>
        </p:nvGraphicFramePr>
        <p:xfrm>
          <a:off x="0" y="0"/>
          <a:ext cx="12192000" cy="6816514"/>
        </p:xfrm>
        <a:graphic>
          <a:graphicData uri="http://schemas.openxmlformats.org/drawingml/2006/table">
            <a:tbl>
              <a:tblPr firstRow="1" bandRow="1">
                <a:tableStyleId>{5C22544A-7EE6-4342-B048-85BDC9FD1C3A}</a:tableStyleId>
              </a:tblPr>
              <a:tblGrid>
                <a:gridCol w="2438400">
                  <a:extLst>
                    <a:ext uri="{9D8B030D-6E8A-4147-A177-3AD203B41FA5}">
                      <a16:colId xmlns:a16="http://schemas.microsoft.com/office/drawing/2014/main" val="1287741591"/>
                    </a:ext>
                  </a:extLst>
                </a:gridCol>
                <a:gridCol w="1257300">
                  <a:extLst>
                    <a:ext uri="{9D8B030D-6E8A-4147-A177-3AD203B41FA5}">
                      <a16:colId xmlns:a16="http://schemas.microsoft.com/office/drawing/2014/main" val="1592370778"/>
                    </a:ext>
                  </a:extLst>
                </a:gridCol>
                <a:gridCol w="3514725">
                  <a:extLst>
                    <a:ext uri="{9D8B030D-6E8A-4147-A177-3AD203B41FA5}">
                      <a16:colId xmlns:a16="http://schemas.microsoft.com/office/drawing/2014/main" val="3213229364"/>
                    </a:ext>
                  </a:extLst>
                </a:gridCol>
                <a:gridCol w="2543175">
                  <a:extLst>
                    <a:ext uri="{9D8B030D-6E8A-4147-A177-3AD203B41FA5}">
                      <a16:colId xmlns:a16="http://schemas.microsoft.com/office/drawing/2014/main" val="302393072"/>
                    </a:ext>
                  </a:extLst>
                </a:gridCol>
                <a:gridCol w="2438400">
                  <a:extLst>
                    <a:ext uri="{9D8B030D-6E8A-4147-A177-3AD203B41FA5}">
                      <a16:colId xmlns:a16="http://schemas.microsoft.com/office/drawing/2014/main" val="2961074614"/>
                    </a:ext>
                  </a:extLst>
                </a:gridCol>
              </a:tblGrid>
              <a:tr h="741580">
                <a:tc>
                  <a:txBody>
                    <a:bodyPr/>
                    <a:lstStyle/>
                    <a:p>
                      <a:r>
                        <a:rPr lang="en-GB" dirty="0">
                          <a:solidFill>
                            <a:schemeClr val="bg1"/>
                          </a:solidFill>
                        </a:rPr>
                        <a:t>Indicator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endParaRPr lang="en-GB"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r>
                        <a:rPr lang="en-GB" dirty="0">
                          <a:solidFill>
                            <a:schemeClr val="bg1"/>
                          </a:solidFill>
                        </a:rPr>
                        <a:t>Definition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r>
                        <a:rPr lang="en-GB" dirty="0">
                          <a:solidFill>
                            <a:schemeClr val="bg1"/>
                          </a:solidFill>
                        </a:rPr>
                        <a:t>Economic or social indicator?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r>
                        <a:rPr lang="en-GB" dirty="0">
                          <a:solidFill>
                            <a:schemeClr val="bg1"/>
                          </a:solidFill>
                        </a:rPr>
                        <a:t>Will this increase or decrease as a country develops?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extLst>
                  <a:ext uri="{0D108BD9-81ED-4DB2-BD59-A6C34878D82A}">
                    <a16:rowId xmlns:a16="http://schemas.microsoft.com/office/drawing/2014/main" val="3607064079"/>
                  </a:ext>
                </a:extLst>
              </a:tr>
              <a:tr h="625786">
                <a:tc>
                  <a:txBody>
                    <a:bodyPr/>
                    <a:lstStyle/>
                    <a:p>
                      <a:r>
                        <a:rPr lang="en-GB" dirty="0">
                          <a:solidFill>
                            <a:schemeClr val="tx1"/>
                          </a:solidFill>
                        </a:rPr>
                        <a:t>Gross National Income (GNI)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r>
                        <a:rPr lang="en-GB" dirty="0">
                          <a:solidFill>
                            <a:schemeClr val="tx1"/>
                          </a:solidFill>
                        </a:rPr>
                        <a:t>The number of deaths per 1000 people per year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67435795"/>
                  </a:ext>
                </a:extLst>
              </a:tr>
              <a:tr h="1103330">
                <a:tc>
                  <a:txBody>
                    <a:bodyPr/>
                    <a:lstStyle/>
                    <a:p>
                      <a:r>
                        <a:rPr lang="en-GB" dirty="0">
                          <a:solidFill>
                            <a:schemeClr val="tx1"/>
                          </a:solidFill>
                        </a:rPr>
                        <a:t>Birth rate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r>
                        <a:rPr lang="en-GB" dirty="0">
                          <a:solidFill>
                            <a:schemeClr val="tx1"/>
                          </a:solidFill>
                        </a:rPr>
                        <a:t>The value of a country's goods and services plus their investments in other countries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90913263"/>
                  </a:ext>
                </a:extLst>
              </a:tr>
              <a:tr h="848715">
                <a:tc>
                  <a:txBody>
                    <a:bodyPr/>
                    <a:lstStyle/>
                    <a:p>
                      <a:r>
                        <a:rPr lang="en-GB" dirty="0">
                          <a:solidFill>
                            <a:schemeClr val="tx1"/>
                          </a:solidFill>
                        </a:rPr>
                        <a:t>Gross National Income (GNI) per capita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r>
                        <a:rPr lang="en-GB" dirty="0">
                          <a:solidFill>
                            <a:schemeClr val="tx1"/>
                          </a:solidFill>
                        </a:rPr>
                        <a:t>The number of babies born alive who die before their first birthday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77975118"/>
                  </a:ext>
                </a:extLst>
              </a:tr>
              <a:tr h="1103330">
                <a:tc>
                  <a:txBody>
                    <a:bodyPr/>
                    <a:lstStyle/>
                    <a:p>
                      <a:r>
                        <a:rPr lang="en-GB" dirty="0">
                          <a:solidFill>
                            <a:schemeClr val="tx1"/>
                          </a:solidFill>
                        </a:rPr>
                        <a:t>Death rate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0" kern="1200" dirty="0">
                          <a:solidFill>
                            <a:schemeClr val="tx1"/>
                          </a:solidFill>
                          <a:effectLst/>
                          <a:latin typeface="+mn-lt"/>
                          <a:ea typeface="+mn-ea"/>
                          <a:cs typeface="+mn-cs"/>
                        </a:rPr>
                        <a:t>The percentage of the population over the age of 15 that can read and write</a:t>
                      </a:r>
                      <a:endParaRPr lang="en-GB"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28101157"/>
                  </a:ext>
                </a:extLst>
              </a:tr>
              <a:tr h="1357944">
                <a:tc>
                  <a:txBody>
                    <a:bodyPr/>
                    <a:lstStyle/>
                    <a:p>
                      <a:r>
                        <a:rPr lang="en-GB" dirty="0">
                          <a:solidFill>
                            <a:schemeClr val="tx1"/>
                          </a:solidFill>
                        </a:rPr>
                        <a:t>Infant mortality rate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solidFill>
                            <a:schemeClr val="tx1"/>
                          </a:solidFill>
                        </a:rPr>
                        <a:t>The value of a country's goods and services plus their investments in other countries divided by the population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27832680"/>
                  </a:ext>
                </a:extLst>
              </a:tr>
              <a:tr h="848715">
                <a:tc>
                  <a:txBody>
                    <a:bodyPr/>
                    <a:lstStyle/>
                    <a:p>
                      <a:r>
                        <a:rPr lang="en-GB" dirty="0">
                          <a:solidFill>
                            <a:schemeClr val="tx1"/>
                          </a:solidFill>
                        </a:rPr>
                        <a:t>Literacy rate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solidFill>
                            <a:schemeClr val="tx1"/>
                          </a:solidFill>
                        </a:rPr>
                        <a:t>The number of babies born per 1000 people per year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89140724"/>
                  </a:ext>
                </a:extLst>
              </a:tr>
            </a:tbl>
          </a:graphicData>
        </a:graphic>
      </p:graphicFrame>
    </p:spTree>
    <p:extLst>
      <p:ext uri="{BB962C8B-B14F-4D97-AF65-F5344CB8AC3E}">
        <p14:creationId xmlns:p14="http://schemas.microsoft.com/office/powerpoint/2010/main" val="7760675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2">
            <a:extLst>
              <a:ext uri="{FF2B5EF4-FFF2-40B4-BE49-F238E27FC236}">
                <a16:creationId xmlns:a16="http://schemas.microsoft.com/office/drawing/2014/main" id="{7CC70D10-FFA5-855D-8C50-A30C60DF9972}"/>
              </a:ext>
            </a:extLst>
          </p:cNvPr>
          <p:cNvGraphicFramePr>
            <a:graphicFrameLocks noGrp="1"/>
          </p:cNvGraphicFramePr>
          <p:nvPr>
            <p:extLst>
              <p:ext uri="{D42A27DB-BD31-4B8C-83A1-F6EECF244321}">
                <p14:modId xmlns:p14="http://schemas.microsoft.com/office/powerpoint/2010/main" val="97803707"/>
              </p:ext>
            </p:extLst>
          </p:nvPr>
        </p:nvGraphicFramePr>
        <p:xfrm>
          <a:off x="0" y="0"/>
          <a:ext cx="12192000" cy="6816514"/>
        </p:xfrm>
        <a:graphic>
          <a:graphicData uri="http://schemas.openxmlformats.org/drawingml/2006/table">
            <a:tbl>
              <a:tblPr firstRow="1" bandRow="1">
                <a:tableStyleId>{5C22544A-7EE6-4342-B048-85BDC9FD1C3A}</a:tableStyleId>
              </a:tblPr>
              <a:tblGrid>
                <a:gridCol w="2438400">
                  <a:extLst>
                    <a:ext uri="{9D8B030D-6E8A-4147-A177-3AD203B41FA5}">
                      <a16:colId xmlns:a16="http://schemas.microsoft.com/office/drawing/2014/main" val="1287741591"/>
                    </a:ext>
                  </a:extLst>
                </a:gridCol>
                <a:gridCol w="1257300">
                  <a:extLst>
                    <a:ext uri="{9D8B030D-6E8A-4147-A177-3AD203B41FA5}">
                      <a16:colId xmlns:a16="http://schemas.microsoft.com/office/drawing/2014/main" val="1592370778"/>
                    </a:ext>
                  </a:extLst>
                </a:gridCol>
                <a:gridCol w="3514725">
                  <a:extLst>
                    <a:ext uri="{9D8B030D-6E8A-4147-A177-3AD203B41FA5}">
                      <a16:colId xmlns:a16="http://schemas.microsoft.com/office/drawing/2014/main" val="3213229364"/>
                    </a:ext>
                  </a:extLst>
                </a:gridCol>
                <a:gridCol w="2543175">
                  <a:extLst>
                    <a:ext uri="{9D8B030D-6E8A-4147-A177-3AD203B41FA5}">
                      <a16:colId xmlns:a16="http://schemas.microsoft.com/office/drawing/2014/main" val="302393072"/>
                    </a:ext>
                  </a:extLst>
                </a:gridCol>
                <a:gridCol w="2438400">
                  <a:extLst>
                    <a:ext uri="{9D8B030D-6E8A-4147-A177-3AD203B41FA5}">
                      <a16:colId xmlns:a16="http://schemas.microsoft.com/office/drawing/2014/main" val="2961074614"/>
                    </a:ext>
                  </a:extLst>
                </a:gridCol>
              </a:tblGrid>
              <a:tr h="893980">
                <a:tc>
                  <a:txBody>
                    <a:bodyPr/>
                    <a:lstStyle/>
                    <a:p>
                      <a:r>
                        <a:rPr lang="en-GB" dirty="0">
                          <a:solidFill>
                            <a:schemeClr val="bg1"/>
                          </a:solidFill>
                        </a:rPr>
                        <a:t>Indicator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endParaRPr lang="en-GB"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r>
                        <a:rPr lang="en-GB" dirty="0">
                          <a:solidFill>
                            <a:schemeClr val="bg1"/>
                          </a:solidFill>
                        </a:rPr>
                        <a:t>Definition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r>
                        <a:rPr lang="en-GB" dirty="0">
                          <a:solidFill>
                            <a:schemeClr val="bg1"/>
                          </a:solidFill>
                        </a:rPr>
                        <a:t>Economic or social indicator?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r>
                        <a:rPr lang="en-GB" dirty="0">
                          <a:solidFill>
                            <a:schemeClr val="bg1"/>
                          </a:solidFill>
                        </a:rPr>
                        <a:t>Will this increase or decrease as a country develops?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extLst>
                  <a:ext uri="{0D108BD9-81ED-4DB2-BD59-A6C34878D82A}">
                    <a16:rowId xmlns:a16="http://schemas.microsoft.com/office/drawing/2014/main" val="3607064079"/>
                  </a:ext>
                </a:extLst>
              </a:tr>
              <a:tr h="625786">
                <a:tc>
                  <a:txBody>
                    <a:bodyPr/>
                    <a:lstStyle/>
                    <a:p>
                      <a:r>
                        <a:rPr lang="en-GB" dirty="0">
                          <a:solidFill>
                            <a:schemeClr val="tx1"/>
                          </a:solidFill>
                        </a:rPr>
                        <a:t>Gross National Income (GNI)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r>
                        <a:rPr lang="en-GB" dirty="0">
                          <a:solidFill>
                            <a:schemeClr val="tx1"/>
                          </a:solidFill>
                        </a:rPr>
                        <a:t>The number of deaths per 1000 people per year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67435795"/>
                  </a:ext>
                </a:extLst>
              </a:tr>
              <a:tr h="1103330">
                <a:tc>
                  <a:txBody>
                    <a:bodyPr/>
                    <a:lstStyle/>
                    <a:p>
                      <a:r>
                        <a:rPr lang="en-GB" dirty="0">
                          <a:solidFill>
                            <a:schemeClr val="tx1"/>
                          </a:solidFill>
                        </a:rPr>
                        <a:t>Birth rate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r>
                        <a:rPr lang="en-GB" dirty="0">
                          <a:solidFill>
                            <a:schemeClr val="tx1"/>
                          </a:solidFill>
                        </a:rPr>
                        <a:t>The value of a country's goods and services plus their investments in other countries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solidFill>
                          <a:srgbClr val="00B05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solidFill>
                          <a:srgbClr val="00B05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90913263"/>
                  </a:ext>
                </a:extLst>
              </a:tr>
              <a:tr h="848715">
                <a:tc>
                  <a:txBody>
                    <a:bodyPr/>
                    <a:lstStyle/>
                    <a:p>
                      <a:r>
                        <a:rPr lang="en-GB" dirty="0">
                          <a:solidFill>
                            <a:schemeClr val="tx1"/>
                          </a:solidFill>
                        </a:rPr>
                        <a:t>Gross National Income (GNI) per capita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r>
                        <a:rPr lang="en-GB" dirty="0">
                          <a:solidFill>
                            <a:schemeClr val="tx1"/>
                          </a:solidFill>
                        </a:rPr>
                        <a:t>The number of babies born alive who die before their first birthday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77975118"/>
                  </a:ext>
                </a:extLst>
              </a:tr>
              <a:tr h="1103330">
                <a:tc>
                  <a:txBody>
                    <a:bodyPr/>
                    <a:lstStyle/>
                    <a:p>
                      <a:r>
                        <a:rPr lang="en-GB" dirty="0">
                          <a:solidFill>
                            <a:schemeClr val="tx1"/>
                          </a:solidFill>
                        </a:rPr>
                        <a:t>Death rate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0" kern="1200" dirty="0">
                          <a:solidFill>
                            <a:schemeClr val="tx1"/>
                          </a:solidFill>
                          <a:effectLst/>
                          <a:latin typeface="+mn-lt"/>
                          <a:ea typeface="+mn-ea"/>
                          <a:cs typeface="+mn-cs"/>
                        </a:rPr>
                        <a:t>The percentage of the population over the age of 15 that can read and write</a:t>
                      </a:r>
                      <a:endParaRPr lang="en-GB"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28101157"/>
                  </a:ext>
                </a:extLst>
              </a:tr>
              <a:tr h="1357944">
                <a:tc>
                  <a:txBody>
                    <a:bodyPr/>
                    <a:lstStyle/>
                    <a:p>
                      <a:r>
                        <a:rPr lang="en-GB" dirty="0">
                          <a:solidFill>
                            <a:schemeClr val="tx1"/>
                          </a:solidFill>
                        </a:rPr>
                        <a:t>Infant mortality rate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solidFill>
                            <a:schemeClr val="tx1"/>
                          </a:solidFill>
                        </a:rPr>
                        <a:t>The value of a country's goods and services plus their investments in other countries divided by the population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27832680"/>
                  </a:ext>
                </a:extLst>
              </a:tr>
              <a:tr h="848715">
                <a:tc>
                  <a:txBody>
                    <a:bodyPr/>
                    <a:lstStyle/>
                    <a:p>
                      <a:r>
                        <a:rPr lang="en-GB" dirty="0">
                          <a:solidFill>
                            <a:schemeClr val="tx1"/>
                          </a:solidFill>
                        </a:rPr>
                        <a:t>Literacy rate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solidFill>
                            <a:schemeClr val="tx1"/>
                          </a:solidFill>
                        </a:rPr>
                        <a:t>The number of babies born per 1000 people per year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89140724"/>
                  </a:ext>
                </a:extLst>
              </a:tr>
            </a:tbl>
          </a:graphicData>
        </a:graphic>
      </p:graphicFrame>
      <p:cxnSp>
        <p:nvCxnSpPr>
          <p:cNvPr id="4" name="Straight Connector 3">
            <a:extLst>
              <a:ext uri="{FF2B5EF4-FFF2-40B4-BE49-F238E27FC236}">
                <a16:creationId xmlns:a16="http://schemas.microsoft.com/office/drawing/2014/main" id="{A4DD3724-87F5-E7B9-81AF-B06808B718EC}"/>
              </a:ext>
            </a:extLst>
          </p:cNvPr>
          <p:cNvCxnSpPr/>
          <p:nvPr/>
        </p:nvCxnSpPr>
        <p:spPr>
          <a:xfrm>
            <a:off x="2409825" y="1190625"/>
            <a:ext cx="1247775" cy="85725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72084F26-93A7-D76B-1F96-984F7A5F5DDA}"/>
              </a:ext>
            </a:extLst>
          </p:cNvPr>
          <p:cNvSpPr txBox="1"/>
          <p:nvPr/>
        </p:nvSpPr>
        <p:spPr>
          <a:xfrm>
            <a:off x="7293771" y="1534596"/>
            <a:ext cx="1897854" cy="369332"/>
          </a:xfrm>
          <a:prstGeom prst="rect">
            <a:avLst/>
          </a:prstGeom>
          <a:noFill/>
        </p:spPr>
        <p:txBody>
          <a:bodyPr wrap="square">
            <a:spAutoFit/>
          </a:bodyPr>
          <a:lstStyle/>
          <a:p>
            <a:r>
              <a:rPr lang="en-GB" dirty="0">
                <a:solidFill>
                  <a:srgbClr val="00B050"/>
                </a:solidFill>
              </a:rPr>
              <a:t>Economic</a:t>
            </a:r>
          </a:p>
        </p:txBody>
      </p:sp>
      <p:sp>
        <p:nvSpPr>
          <p:cNvPr id="8" name="TextBox 7">
            <a:extLst>
              <a:ext uri="{FF2B5EF4-FFF2-40B4-BE49-F238E27FC236}">
                <a16:creationId xmlns:a16="http://schemas.microsoft.com/office/drawing/2014/main" id="{5ECE5C56-D068-79EA-1F22-96BFE5E972EE}"/>
              </a:ext>
            </a:extLst>
          </p:cNvPr>
          <p:cNvSpPr txBox="1"/>
          <p:nvPr/>
        </p:nvSpPr>
        <p:spPr>
          <a:xfrm>
            <a:off x="9855994" y="1534596"/>
            <a:ext cx="2145506" cy="369332"/>
          </a:xfrm>
          <a:prstGeom prst="rect">
            <a:avLst/>
          </a:prstGeom>
          <a:noFill/>
        </p:spPr>
        <p:txBody>
          <a:bodyPr wrap="square">
            <a:spAutoFit/>
          </a:bodyPr>
          <a:lstStyle/>
          <a:p>
            <a:r>
              <a:rPr lang="en-GB" dirty="0">
                <a:solidFill>
                  <a:srgbClr val="00B050"/>
                </a:solidFill>
              </a:rPr>
              <a:t>Increase</a:t>
            </a:r>
          </a:p>
        </p:txBody>
      </p:sp>
    </p:spTree>
    <p:extLst>
      <p:ext uri="{BB962C8B-B14F-4D97-AF65-F5344CB8AC3E}">
        <p14:creationId xmlns:p14="http://schemas.microsoft.com/office/powerpoint/2010/main" val="33251476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2">
            <a:extLst>
              <a:ext uri="{FF2B5EF4-FFF2-40B4-BE49-F238E27FC236}">
                <a16:creationId xmlns:a16="http://schemas.microsoft.com/office/drawing/2014/main" id="{7CC70D10-FFA5-855D-8C50-A30C60DF9972}"/>
              </a:ext>
            </a:extLst>
          </p:cNvPr>
          <p:cNvGraphicFramePr>
            <a:graphicFrameLocks noGrp="1"/>
          </p:cNvGraphicFramePr>
          <p:nvPr>
            <p:extLst>
              <p:ext uri="{D42A27DB-BD31-4B8C-83A1-F6EECF244321}">
                <p14:modId xmlns:p14="http://schemas.microsoft.com/office/powerpoint/2010/main" val="703601852"/>
              </p:ext>
            </p:extLst>
          </p:nvPr>
        </p:nvGraphicFramePr>
        <p:xfrm>
          <a:off x="0" y="0"/>
          <a:ext cx="12192000" cy="6816514"/>
        </p:xfrm>
        <a:graphic>
          <a:graphicData uri="http://schemas.openxmlformats.org/drawingml/2006/table">
            <a:tbl>
              <a:tblPr firstRow="1" bandRow="1">
                <a:tableStyleId>{5C22544A-7EE6-4342-B048-85BDC9FD1C3A}</a:tableStyleId>
              </a:tblPr>
              <a:tblGrid>
                <a:gridCol w="2438400">
                  <a:extLst>
                    <a:ext uri="{9D8B030D-6E8A-4147-A177-3AD203B41FA5}">
                      <a16:colId xmlns:a16="http://schemas.microsoft.com/office/drawing/2014/main" val="1287741591"/>
                    </a:ext>
                  </a:extLst>
                </a:gridCol>
                <a:gridCol w="1257300">
                  <a:extLst>
                    <a:ext uri="{9D8B030D-6E8A-4147-A177-3AD203B41FA5}">
                      <a16:colId xmlns:a16="http://schemas.microsoft.com/office/drawing/2014/main" val="1592370778"/>
                    </a:ext>
                  </a:extLst>
                </a:gridCol>
                <a:gridCol w="3514725">
                  <a:extLst>
                    <a:ext uri="{9D8B030D-6E8A-4147-A177-3AD203B41FA5}">
                      <a16:colId xmlns:a16="http://schemas.microsoft.com/office/drawing/2014/main" val="3213229364"/>
                    </a:ext>
                  </a:extLst>
                </a:gridCol>
                <a:gridCol w="2543175">
                  <a:extLst>
                    <a:ext uri="{9D8B030D-6E8A-4147-A177-3AD203B41FA5}">
                      <a16:colId xmlns:a16="http://schemas.microsoft.com/office/drawing/2014/main" val="302393072"/>
                    </a:ext>
                  </a:extLst>
                </a:gridCol>
                <a:gridCol w="2438400">
                  <a:extLst>
                    <a:ext uri="{9D8B030D-6E8A-4147-A177-3AD203B41FA5}">
                      <a16:colId xmlns:a16="http://schemas.microsoft.com/office/drawing/2014/main" val="2961074614"/>
                    </a:ext>
                  </a:extLst>
                </a:gridCol>
              </a:tblGrid>
              <a:tr h="893980">
                <a:tc>
                  <a:txBody>
                    <a:bodyPr/>
                    <a:lstStyle/>
                    <a:p>
                      <a:r>
                        <a:rPr lang="en-GB" dirty="0">
                          <a:solidFill>
                            <a:schemeClr val="bg1"/>
                          </a:solidFill>
                        </a:rPr>
                        <a:t>Indicator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endParaRPr lang="en-GB"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r>
                        <a:rPr lang="en-GB" dirty="0">
                          <a:solidFill>
                            <a:schemeClr val="bg1"/>
                          </a:solidFill>
                        </a:rPr>
                        <a:t>Definition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r>
                        <a:rPr lang="en-GB" dirty="0">
                          <a:solidFill>
                            <a:schemeClr val="bg1"/>
                          </a:solidFill>
                        </a:rPr>
                        <a:t>Economic or social indicator?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r>
                        <a:rPr lang="en-GB" dirty="0">
                          <a:solidFill>
                            <a:schemeClr val="bg1"/>
                          </a:solidFill>
                        </a:rPr>
                        <a:t>Will this increase or decrease as a country develops?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extLst>
                  <a:ext uri="{0D108BD9-81ED-4DB2-BD59-A6C34878D82A}">
                    <a16:rowId xmlns:a16="http://schemas.microsoft.com/office/drawing/2014/main" val="3607064079"/>
                  </a:ext>
                </a:extLst>
              </a:tr>
              <a:tr h="625786">
                <a:tc>
                  <a:txBody>
                    <a:bodyPr/>
                    <a:lstStyle/>
                    <a:p>
                      <a:r>
                        <a:rPr lang="en-GB" dirty="0">
                          <a:solidFill>
                            <a:schemeClr val="tx1"/>
                          </a:solidFill>
                        </a:rPr>
                        <a:t>Gross National Income (GNI)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r>
                        <a:rPr lang="en-GB" dirty="0">
                          <a:solidFill>
                            <a:schemeClr val="tx1"/>
                          </a:solidFill>
                        </a:rPr>
                        <a:t>The number of deaths per 1000 people per year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dirty="0">
                          <a:solidFill>
                            <a:srgbClr val="00B050"/>
                          </a:solidFill>
                        </a:rPr>
                        <a:t>Social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dirty="0">
                          <a:solidFill>
                            <a:srgbClr val="00B050"/>
                          </a:solidFill>
                        </a:rPr>
                        <a:t>Decrease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67435795"/>
                  </a:ext>
                </a:extLst>
              </a:tr>
              <a:tr h="1103330">
                <a:tc>
                  <a:txBody>
                    <a:bodyPr/>
                    <a:lstStyle/>
                    <a:p>
                      <a:r>
                        <a:rPr lang="en-GB" dirty="0">
                          <a:solidFill>
                            <a:schemeClr val="tx1"/>
                          </a:solidFill>
                        </a:rPr>
                        <a:t>Birth rate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r>
                        <a:rPr lang="en-GB" dirty="0">
                          <a:solidFill>
                            <a:schemeClr val="tx1"/>
                          </a:solidFill>
                        </a:rPr>
                        <a:t>The value of a country's goods and services plus their investments in other countries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solidFill>
                          <a:srgbClr val="00B05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solidFill>
                          <a:srgbClr val="00B05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90913263"/>
                  </a:ext>
                </a:extLst>
              </a:tr>
              <a:tr h="848715">
                <a:tc>
                  <a:txBody>
                    <a:bodyPr/>
                    <a:lstStyle/>
                    <a:p>
                      <a:r>
                        <a:rPr lang="en-GB" dirty="0">
                          <a:solidFill>
                            <a:schemeClr val="tx1"/>
                          </a:solidFill>
                        </a:rPr>
                        <a:t>Gross National Income (GNI) per capita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r>
                        <a:rPr lang="en-GB" dirty="0">
                          <a:solidFill>
                            <a:schemeClr val="tx1"/>
                          </a:solidFill>
                        </a:rPr>
                        <a:t>The number of babies born alive who die before their first birthday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dirty="0">
                          <a:solidFill>
                            <a:srgbClr val="00B050"/>
                          </a:solidFill>
                        </a:rPr>
                        <a:t>Social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dirty="0">
                          <a:solidFill>
                            <a:srgbClr val="00B050"/>
                          </a:solidFill>
                        </a:rPr>
                        <a:t>Decrease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77975118"/>
                  </a:ext>
                </a:extLst>
              </a:tr>
              <a:tr h="1103330">
                <a:tc>
                  <a:txBody>
                    <a:bodyPr/>
                    <a:lstStyle/>
                    <a:p>
                      <a:r>
                        <a:rPr lang="en-GB" dirty="0">
                          <a:solidFill>
                            <a:schemeClr val="tx1"/>
                          </a:solidFill>
                        </a:rPr>
                        <a:t>Death rate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0" kern="1200" dirty="0">
                          <a:solidFill>
                            <a:schemeClr val="tx1"/>
                          </a:solidFill>
                          <a:effectLst/>
                          <a:latin typeface="+mn-lt"/>
                          <a:ea typeface="+mn-ea"/>
                          <a:cs typeface="+mn-cs"/>
                        </a:rPr>
                        <a:t>The percentage of the population over the age of 15 that can read and write</a:t>
                      </a:r>
                      <a:endParaRPr lang="en-GB"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dirty="0">
                          <a:solidFill>
                            <a:srgbClr val="00B050"/>
                          </a:solidFill>
                        </a:rPr>
                        <a:t>Social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dirty="0">
                          <a:solidFill>
                            <a:srgbClr val="00B050"/>
                          </a:solidFill>
                        </a:rPr>
                        <a:t>Increase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28101157"/>
                  </a:ext>
                </a:extLst>
              </a:tr>
              <a:tr h="1357944">
                <a:tc>
                  <a:txBody>
                    <a:bodyPr/>
                    <a:lstStyle/>
                    <a:p>
                      <a:r>
                        <a:rPr lang="en-GB" dirty="0">
                          <a:solidFill>
                            <a:schemeClr val="tx1"/>
                          </a:solidFill>
                        </a:rPr>
                        <a:t>Infant mortality rate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solidFill>
                            <a:schemeClr val="tx1"/>
                          </a:solidFill>
                        </a:rPr>
                        <a:t>The value of a country's goods and services plus their investments in other countries divided by the population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dirty="0">
                          <a:solidFill>
                            <a:srgbClr val="00B050"/>
                          </a:solidFill>
                        </a:rPr>
                        <a:t>Economic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dirty="0">
                          <a:solidFill>
                            <a:srgbClr val="00B050"/>
                          </a:solidFill>
                        </a:rPr>
                        <a:t>Increase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27832680"/>
                  </a:ext>
                </a:extLst>
              </a:tr>
              <a:tr h="848715">
                <a:tc>
                  <a:txBody>
                    <a:bodyPr/>
                    <a:lstStyle/>
                    <a:p>
                      <a:r>
                        <a:rPr lang="en-GB" dirty="0">
                          <a:solidFill>
                            <a:schemeClr val="tx1"/>
                          </a:solidFill>
                        </a:rPr>
                        <a:t>Literacy rate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solidFill>
                            <a:schemeClr val="tx1"/>
                          </a:solidFill>
                        </a:rPr>
                        <a:t>The number of babies born per 1000 people per year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dirty="0">
                          <a:solidFill>
                            <a:srgbClr val="00B050"/>
                          </a:solidFill>
                        </a:rPr>
                        <a:t>Social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dirty="0">
                          <a:solidFill>
                            <a:srgbClr val="00B050"/>
                          </a:solidFill>
                        </a:rPr>
                        <a:t>Decrease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89140724"/>
                  </a:ext>
                </a:extLst>
              </a:tr>
            </a:tbl>
          </a:graphicData>
        </a:graphic>
      </p:graphicFrame>
      <p:cxnSp>
        <p:nvCxnSpPr>
          <p:cNvPr id="4" name="Straight Connector 3">
            <a:extLst>
              <a:ext uri="{FF2B5EF4-FFF2-40B4-BE49-F238E27FC236}">
                <a16:creationId xmlns:a16="http://schemas.microsoft.com/office/drawing/2014/main" id="{A4DD3724-87F5-E7B9-81AF-B06808B718EC}"/>
              </a:ext>
            </a:extLst>
          </p:cNvPr>
          <p:cNvCxnSpPr/>
          <p:nvPr/>
        </p:nvCxnSpPr>
        <p:spPr>
          <a:xfrm>
            <a:off x="2409825" y="1190625"/>
            <a:ext cx="1247775" cy="85725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72084F26-93A7-D76B-1F96-984F7A5F5DDA}"/>
              </a:ext>
            </a:extLst>
          </p:cNvPr>
          <p:cNvSpPr txBox="1"/>
          <p:nvPr/>
        </p:nvSpPr>
        <p:spPr>
          <a:xfrm>
            <a:off x="7293771" y="1534596"/>
            <a:ext cx="1897854" cy="369332"/>
          </a:xfrm>
          <a:prstGeom prst="rect">
            <a:avLst/>
          </a:prstGeom>
          <a:noFill/>
        </p:spPr>
        <p:txBody>
          <a:bodyPr wrap="square">
            <a:spAutoFit/>
          </a:bodyPr>
          <a:lstStyle/>
          <a:p>
            <a:r>
              <a:rPr lang="en-GB" dirty="0">
                <a:solidFill>
                  <a:srgbClr val="00B050"/>
                </a:solidFill>
              </a:rPr>
              <a:t>Economic</a:t>
            </a:r>
          </a:p>
        </p:txBody>
      </p:sp>
      <p:sp>
        <p:nvSpPr>
          <p:cNvPr id="8" name="TextBox 7">
            <a:extLst>
              <a:ext uri="{FF2B5EF4-FFF2-40B4-BE49-F238E27FC236}">
                <a16:creationId xmlns:a16="http://schemas.microsoft.com/office/drawing/2014/main" id="{5ECE5C56-D068-79EA-1F22-96BFE5E972EE}"/>
              </a:ext>
            </a:extLst>
          </p:cNvPr>
          <p:cNvSpPr txBox="1"/>
          <p:nvPr/>
        </p:nvSpPr>
        <p:spPr>
          <a:xfrm>
            <a:off x="9855994" y="1534596"/>
            <a:ext cx="2145506" cy="369332"/>
          </a:xfrm>
          <a:prstGeom prst="rect">
            <a:avLst/>
          </a:prstGeom>
          <a:noFill/>
        </p:spPr>
        <p:txBody>
          <a:bodyPr wrap="square">
            <a:spAutoFit/>
          </a:bodyPr>
          <a:lstStyle/>
          <a:p>
            <a:r>
              <a:rPr lang="en-GB" dirty="0">
                <a:solidFill>
                  <a:srgbClr val="00B050"/>
                </a:solidFill>
              </a:rPr>
              <a:t>Increase</a:t>
            </a:r>
          </a:p>
        </p:txBody>
      </p:sp>
      <p:cxnSp>
        <p:nvCxnSpPr>
          <p:cNvPr id="3" name="Straight Connector 2">
            <a:extLst>
              <a:ext uri="{FF2B5EF4-FFF2-40B4-BE49-F238E27FC236}">
                <a16:creationId xmlns:a16="http://schemas.microsoft.com/office/drawing/2014/main" id="{FDCD0B83-216A-2E44-8B11-FD7D214F056A}"/>
              </a:ext>
            </a:extLst>
          </p:cNvPr>
          <p:cNvCxnSpPr>
            <a:cxnSpLocks/>
          </p:cNvCxnSpPr>
          <p:nvPr/>
        </p:nvCxnSpPr>
        <p:spPr>
          <a:xfrm>
            <a:off x="2409825" y="2047875"/>
            <a:ext cx="1247775" cy="426720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FC02E8F8-B373-6359-F2B6-0725B926B805}"/>
              </a:ext>
            </a:extLst>
          </p:cNvPr>
          <p:cNvCxnSpPr>
            <a:cxnSpLocks/>
          </p:cNvCxnSpPr>
          <p:nvPr/>
        </p:nvCxnSpPr>
        <p:spPr>
          <a:xfrm>
            <a:off x="2395537" y="3143250"/>
            <a:ext cx="1262063" cy="186690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B18CA510-B423-C074-4AFE-2CAC54EF9E5A}"/>
              </a:ext>
            </a:extLst>
          </p:cNvPr>
          <p:cNvCxnSpPr>
            <a:cxnSpLocks/>
          </p:cNvCxnSpPr>
          <p:nvPr/>
        </p:nvCxnSpPr>
        <p:spPr>
          <a:xfrm flipV="1">
            <a:off x="2409825" y="1336886"/>
            <a:ext cx="1262063" cy="2844589"/>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9B787F3B-2BA5-04E7-D7C2-3889768F66AE}"/>
              </a:ext>
            </a:extLst>
          </p:cNvPr>
          <p:cNvCxnSpPr>
            <a:cxnSpLocks/>
          </p:cNvCxnSpPr>
          <p:nvPr/>
        </p:nvCxnSpPr>
        <p:spPr>
          <a:xfrm flipV="1">
            <a:off x="2424113" y="2905441"/>
            <a:ext cx="1262063" cy="2844589"/>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A0A7F97F-4655-EDA8-F66A-E4D76F1C7F2D}"/>
              </a:ext>
            </a:extLst>
          </p:cNvPr>
          <p:cNvCxnSpPr>
            <a:cxnSpLocks/>
          </p:cNvCxnSpPr>
          <p:nvPr/>
        </p:nvCxnSpPr>
        <p:spPr>
          <a:xfrm flipV="1">
            <a:off x="2416967" y="3854239"/>
            <a:ext cx="1262063" cy="2844589"/>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367774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AB3B029-DCFB-B219-D8EE-FB825CE510EB}"/>
              </a:ext>
            </a:extLst>
          </p:cNvPr>
          <p:cNvPicPr>
            <a:picLocks noChangeAspect="1"/>
          </p:cNvPicPr>
          <p:nvPr/>
        </p:nvPicPr>
        <p:blipFill>
          <a:blip r:embed="rId2"/>
          <a:stretch>
            <a:fillRect/>
          </a:stretch>
        </p:blipFill>
        <p:spPr>
          <a:xfrm>
            <a:off x="6994788" y="4221794"/>
            <a:ext cx="3123706" cy="2354476"/>
          </a:xfrm>
          <a:prstGeom prst="rect">
            <a:avLst/>
          </a:prstGeom>
        </p:spPr>
      </p:pic>
      <p:sp>
        <p:nvSpPr>
          <p:cNvPr id="3" name="Speech Bubble: Rectangle with Corners Rounded 2">
            <a:extLst>
              <a:ext uri="{FF2B5EF4-FFF2-40B4-BE49-F238E27FC236}">
                <a16:creationId xmlns:a16="http://schemas.microsoft.com/office/drawing/2014/main" id="{807A409D-9D97-01C3-7965-F6C00DEA1A4C}"/>
              </a:ext>
            </a:extLst>
          </p:cNvPr>
          <p:cNvSpPr/>
          <p:nvPr/>
        </p:nvSpPr>
        <p:spPr>
          <a:xfrm>
            <a:off x="877548" y="412273"/>
            <a:ext cx="6315976" cy="4052802"/>
          </a:xfrm>
          <a:prstGeom prst="wedgeRoundRectCallout">
            <a:avLst>
              <a:gd name="adj1" fmla="val 39001"/>
              <a:gd name="adj2" fmla="val 61256"/>
              <a:gd name="adj3" fmla="val 16667"/>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2400" dirty="0">
                <a:solidFill>
                  <a:schemeClr val="tx1"/>
                </a:solidFill>
              </a:rPr>
              <a:t>In 1948, the </a:t>
            </a:r>
            <a:r>
              <a:rPr lang="en-GB" sz="2400" b="1" dirty="0">
                <a:solidFill>
                  <a:schemeClr val="tx1"/>
                </a:solidFill>
              </a:rPr>
              <a:t>birth rate</a:t>
            </a:r>
            <a:r>
              <a:rPr lang="en-GB" sz="2400" dirty="0">
                <a:solidFill>
                  <a:schemeClr val="tx1"/>
                </a:solidFill>
              </a:rPr>
              <a:t> </a:t>
            </a:r>
            <a:r>
              <a:rPr lang="en-GB" sz="2400" b="1" dirty="0">
                <a:solidFill>
                  <a:schemeClr val="tx1"/>
                </a:solidFill>
              </a:rPr>
              <a:t>was high </a:t>
            </a:r>
            <a:r>
              <a:rPr lang="en-GB" sz="2400" dirty="0">
                <a:solidFill>
                  <a:schemeClr val="tx1"/>
                </a:solidFill>
              </a:rPr>
              <a:t>and on average, women had five children. Today, the </a:t>
            </a:r>
            <a:r>
              <a:rPr lang="en-GB" sz="2400" b="1" dirty="0">
                <a:solidFill>
                  <a:schemeClr val="tx1"/>
                </a:solidFill>
              </a:rPr>
              <a:t>birth rate is low</a:t>
            </a:r>
            <a:r>
              <a:rPr lang="en-GB" sz="2400" dirty="0">
                <a:solidFill>
                  <a:schemeClr val="tx1"/>
                </a:solidFill>
              </a:rPr>
              <a:t> and on average, women less than 2.5 children. As people leave poverty and their lives improve, they decide to have less children. They no longer need children to work to provide money for their family and as there is </a:t>
            </a:r>
            <a:r>
              <a:rPr lang="en-GB" sz="2400" b="1" dirty="0">
                <a:solidFill>
                  <a:schemeClr val="tx1"/>
                </a:solidFill>
              </a:rPr>
              <a:t>lower infant mortality rates</a:t>
            </a:r>
            <a:r>
              <a:rPr lang="en-GB" sz="2400" dirty="0">
                <a:solidFill>
                  <a:schemeClr val="tx1"/>
                </a:solidFill>
              </a:rPr>
              <a:t>, they don’t need to have lots of babies in case some die. The availability of sex education and contraception also </a:t>
            </a:r>
            <a:r>
              <a:rPr lang="en-GB" sz="2400" b="1" dirty="0">
                <a:solidFill>
                  <a:schemeClr val="tx1"/>
                </a:solidFill>
              </a:rPr>
              <a:t>lowers birth rates</a:t>
            </a:r>
            <a:r>
              <a:rPr lang="en-GB" sz="2400" dirty="0">
                <a:solidFill>
                  <a:schemeClr val="tx1"/>
                </a:solidFill>
              </a:rPr>
              <a:t>.</a:t>
            </a:r>
          </a:p>
        </p:txBody>
      </p:sp>
    </p:spTree>
    <p:extLst>
      <p:ext uri="{BB962C8B-B14F-4D97-AF65-F5344CB8AC3E}">
        <p14:creationId xmlns:p14="http://schemas.microsoft.com/office/powerpoint/2010/main" val="10395773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6DE7E49-9812-5D91-BB99-0F45ED26B603}"/>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9104"/>
          <a:stretch/>
        </p:blipFill>
        <p:spPr>
          <a:xfrm>
            <a:off x="3299520" y="587602"/>
            <a:ext cx="8892480" cy="5355869"/>
          </a:xfrm>
          <a:prstGeom prst="rect">
            <a:avLst/>
          </a:prstGeom>
        </p:spPr>
      </p:pic>
      <p:sp>
        <p:nvSpPr>
          <p:cNvPr id="3" name="TextBox 2">
            <a:extLst>
              <a:ext uri="{FF2B5EF4-FFF2-40B4-BE49-F238E27FC236}">
                <a16:creationId xmlns:a16="http://schemas.microsoft.com/office/drawing/2014/main" id="{6A94EFF0-4BC7-D4BC-E2C8-D935A0952C28}"/>
              </a:ext>
            </a:extLst>
          </p:cNvPr>
          <p:cNvSpPr txBox="1"/>
          <p:nvPr/>
        </p:nvSpPr>
        <p:spPr>
          <a:xfrm>
            <a:off x="104776" y="5127863"/>
            <a:ext cx="1847850" cy="1631216"/>
          </a:xfrm>
          <a:prstGeom prst="rect">
            <a:avLst/>
          </a:prstGeom>
          <a:solidFill>
            <a:schemeClr val="accent5">
              <a:lumMod val="20000"/>
              <a:lumOff val="80000"/>
            </a:schemeClr>
          </a:solidFill>
        </p:spPr>
        <p:txBody>
          <a:bodyPr wrap="square" rtlCol="0">
            <a:spAutoFit/>
          </a:bodyPr>
          <a:lstStyle/>
          <a:p>
            <a:r>
              <a:rPr lang="en-GB" sz="2000" dirty="0"/>
              <a:t>1 - Thailand</a:t>
            </a:r>
          </a:p>
          <a:p>
            <a:r>
              <a:rPr lang="en-GB" sz="2000" dirty="0"/>
              <a:t>2 - Afghanistan</a:t>
            </a:r>
          </a:p>
          <a:p>
            <a:r>
              <a:rPr lang="en-GB" sz="2000" dirty="0"/>
              <a:t>3 – Chile</a:t>
            </a:r>
          </a:p>
          <a:p>
            <a:r>
              <a:rPr lang="en-GB" sz="2000" dirty="0"/>
              <a:t>4 – Congo</a:t>
            </a:r>
          </a:p>
          <a:p>
            <a:r>
              <a:rPr lang="en-GB" sz="2000" dirty="0"/>
              <a:t>5 – Norway</a:t>
            </a:r>
          </a:p>
        </p:txBody>
      </p:sp>
      <p:sp>
        <p:nvSpPr>
          <p:cNvPr id="4" name="TextBox 3">
            <a:extLst>
              <a:ext uri="{FF2B5EF4-FFF2-40B4-BE49-F238E27FC236}">
                <a16:creationId xmlns:a16="http://schemas.microsoft.com/office/drawing/2014/main" id="{5D2CA6D5-E7AD-CBFB-D28A-D02E3303A6C3}"/>
              </a:ext>
            </a:extLst>
          </p:cNvPr>
          <p:cNvSpPr txBox="1"/>
          <p:nvPr/>
        </p:nvSpPr>
        <p:spPr>
          <a:xfrm>
            <a:off x="1847851" y="5127863"/>
            <a:ext cx="1847850" cy="1631216"/>
          </a:xfrm>
          <a:prstGeom prst="rect">
            <a:avLst/>
          </a:prstGeom>
          <a:solidFill>
            <a:schemeClr val="accent5">
              <a:lumMod val="20000"/>
              <a:lumOff val="80000"/>
            </a:schemeClr>
          </a:solidFill>
        </p:spPr>
        <p:txBody>
          <a:bodyPr wrap="square" rtlCol="0">
            <a:spAutoFit/>
          </a:bodyPr>
          <a:lstStyle/>
          <a:p>
            <a:r>
              <a:rPr lang="en-GB" sz="2000" dirty="0"/>
              <a:t>6 - Mongolia</a:t>
            </a:r>
          </a:p>
          <a:p>
            <a:r>
              <a:rPr lang="en-GB" sz="2000" dirty="0"/>
              <a:t>7 – China</a:t>
            </a:r>
          </a:p>
          <a:p>
            <a:r>
              <a:rPr lang="en-GB" sz="2000" dirty="0"/>
              <a:t>8 – Malawi</a:t>
            </a:r>
          </a:p>
          <a:p>
            <a:r>
              <a:rPr lang="en-GB" sz="2000" dirty="0"/>
              <a:t>9 – Madagascar</a:t>
            </a:r>
          </a:p>
          <a:p>
            <a:r>
              <a:rPr lang="en-GB" sz="2000" dirty="0"/>
              <a:t>10 – Australia</a:t>
            </a:r>
          </a:p>
        </p:txBody>
      </p:sp>
      <p:sp>
        <p:nvSpPr>
          <p:cNvPr id="5" name="TextBox 4">
            <a:extLst>
              <a:ext uri="{FF2B5EF4-FFF2-40B4-BE49-F238E27FC236}">
                <a16:creationId xmlns:a16="http://schemas.microsoft.com/office/drawing/2014/main" id="{2FFAE2D6-7CBE-1168-97A0-427BB2AA462F}"/>
              </a:ext>
            </a:extLst>
          </p:cNvPr>
          <p:cNvSpPr txBox="1"/>
          <p:nvPr/>
        </p:nvSpPr>
        <p:spPr>
          <a:xfrm>
            <a:off x="38101" y="506472"/>
            <a:ext cx="3409951" cy="4493538"/>
          </a:xfrm>
          <a:prstGeom prst="rect">
            <a:avLst/>
          </a:prstGeom>
          <a:solidFill>
            <a:srgbClr val="FFFF00"/>
          </a:solidFill>
        </p:spPr>
        <p:txBody>
          <a:bodyPr wrap="square" rtlCol="0">
            <a:spAutoFit/>
          </a:bodyPr>
          <a:lstStyle/>
          <a:p>
            <a:pPr marL="342900" indent="-342900">
              <a:buAutoNum type="arabicPeriod"/>
            </a:pPr>
            <a:r>
              <a:rPr lang="en-GB" sz="2200" dirty="0"/>
              <a:t>Which countries have the highest GNI per capita?</a:t>
            </a:r>
          </a:p>
          <a:p>
            <a:pPr marL="342900" indent="-342900">
              <a:buAutoNum type="arabicPeriod"/>
            </a:pPr>
            <a:r>
              <a:rPr lang="en-GB" sz="2200" dirty="0"/>
              <a:t>Which countries have the lowest GNI per capita?</a:t>
            </a:r>
          </a:p>
          <a:p>
            <a:pPr marL="342900" indent="-342900">
              <a:buAutoNum type="arabicPeriod"/>
            </a:pPr>
            <a:r>
              <a:rPr lang="en-GB" sz="2200" dirty="0"/>
              <a:t>Describe the distribution of high income countries (HICs).</a:t>
            </a:r>
          </a:p>
          <a:p>
            <a:r>
              <a:rPr lang="en-GB" sz="2200" i="1" dirty="0"/>
              <a:t>Overall, most HICs are found in the continents of…</a:t>
            </a:r>
          </a:p>
          <a:p>
            <a:r>
              <a:rPr lang="en-GB" sz="2200" i="1" dirty="0"/>
              <a:t>Examples are…</a:t>
            </a:r>
          </a:p>
          <a:p>
            <a:r>
              <a:rPr lang="en-GB" sz="2200" i="1" dirty="0"/>
              <a:t>An exception is…</a:t>
            </a:r>
          </a:p>
        </p:txBody>
      </p:sp>
      <p:sp>
        <p:nvSpPr>
          <p:cNvPr id="6" name="TextBox 5">
            <a:extLst>
              <a:ext uri="{FF2B5EF4-FFF2-40B4-BE49-F238E27FC236}">
                <a16:creationId xmlns:a16="http://schemas.microsoft.com/office/drawing/2014/main" id="{1CF269DD-872C-507E-8551-2D29165EE8EF}"/>
              </a:ext>
            </a:extLst>
          </p:cNvPr>
          <p:cNvSpPr txBox="1"/>
          <p:nvPr/>
        </p:nvSpPr>
        <p:spPr>
          <a:xfrm>
            <a:off x="4067175" y="5966554"/>
            <a:ext cx="8020049" cy="769441"/>
          </a:xfrm>
          <a:prstGeom prst="rect">
            <a:avLst/>
          </a:prstGeom>
          <a:solidFill>
            <a:srgbClr val="CCCCFF">
              <a:alpha val="32941"/>
            </a:srgbClr>
          </a:solidFill>
        </p:spPr>
        <p:txBody>
          <a:bodyPr wrap="square" rtlCol="0">
            <a:spAutoFit/>
          </a:bodyPr>
          <a:lstStyle/>
          <a:p>
            <a:r>
              <a:rPr lang="en-GB" sz="2200" dirty="0"/>
              <a:t>Why is the GNI per capita of all countries given in dollars?</a:t>
            </a:r>
          </a:p>
          <a:p>
            <a:r>
              <a:rPr lang="en-GB" sz="2200" dirty="0"/>
              <a:t>What are the advantages and disadvantages of this choropleth map?</a:t>
            </a:r>
          </a:p>
        </p:txBody>
      </p:sp>
      <p:sp>
        <p:nvSpPr>
          <p:cNvPr id="7" name="TextBox 6">
            <a:extLst>
              <a:ext uri="{FF2B5EF4-FFF2-40B4-BE49-F238E27FC236}">
                <a16:creationId xmlns:a16="http://schemas.microsoft.com/office/drawing/2014/main" id="{5F09C853-7C98-CB93-7E97-21CD121FF927}"/>
              </a:ext>
            </a:extLst>
          </p:cNvPr>
          <p:cNvSpPr txBox="1"/>
          <p:nvPr/>
        </p:nvSpPr>
        <p:spPr>
          <a:xfrm>
            <a:off x="0" y="0"/>
            <a:ext cx="12192000" cy="523220"/>
          </a:xfrm>
          <a:prstGeom prst="rect">
            <a:avLst/>
          </a:prstGeom>
          <a:solidFill>
            <a:schemeClr val="accent6">
              <a:lumMod val="40000"/>
              <a:lumOff val="60000"/>
            </a:schemeClr>
          </a:solidFill>
        </p:spPr>
        <p:txBody>
          <a:bodyPr wrap="square" rtlCol="0">
            <a:spAutoFit/>
          </a:bodyPr>
          <a:lstStyle/>
          <a:p>
            <a:pPr algn="ctr"/>
            <a:r>
              <a:rPr lang="en-GB" sz="2800" b="1" dirty="0"/>
              <a:t>How is GNI per capita distributed?</a:t>
            </a:r>
          </a:p>
        </p:txBody>
      </p:sp>
    </p:spTree>
    <p:extLst>
      <p:ext uri="{BB962C8B-B14F-4D97-AF65-F5344CB8AC3E}">
        <p14:creationId xmlns:p14="http://schemas.microsoft.com/office/powerpoint/2010/main" val="3955049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2">
            <a:extLst>
              <a:ext uri="{FF2B5EF4-FFF2-40B4-BE49-F238E27FC236}">
                <a16:creationId xmlns:a16="http://schemas.microsoft.com/office/drawing/2014/main" id="{CB03539D-9D9A-E695-6298-B39B3D80240C}"/>
              </a:ext>
            </a:extLst>
          </p:cNvPr>
          <p:cNvGraphicFramePr>
            <a:graphicFrameLocks noGrp="1"/>
          </p:cNvGraphicFramePr>
          <p:nvPr>
            <p:extLst>
              <p:ext uri="{D42A27DB-BD31-4B8C-83A1-F6EECF244321}">
                <p14:modId xmlns:p14="http://schemas.microsoft.com/office/powerpoint/2010/main" val="558735957"/>
              </p:ext>
            </p:extLst>
          </p:nvPr>
        </p:nvGraphicFramePr>
        <p:xfrm>
          <a:off x="5876925" y="1014941"/>
          <a:ext cx="6229350" cy="4206240"/>
        </p:xfrm>
        <a:graphic>
          <a:graphicData uri="http://schemas.openxmlformats.org/drawingml/2006/table">
            <a:tbl>
              <a:tblPr firstRow="1" bandRow="1">
                <a:tableStyleId>{5C22544A-7EE6-4342-B048-85BDC9FD1C3A}</a:tableStyleId>
              </a:tblPr>
              <a:tblGrid>
                <a:gridCol w="2076450">
                  <a:extLst>
                    <a:ext uri="{9D8B030D-6E8A-4147-A177-3AD203B41FA5}">
                      <a16:colId xmlns:a16="http://schemas.microsoft.com/office/drawing/2014/main" val="3488341039"/>
                    </a:ext>
                  </a:extLst>
                </a:gridCol>
                <a:gridCol w="2076450">
                  <a:extLst>
                    <a:ext uri="{9D8B030D-6E8A-4147-A177-3AD203B41FA5}">
                      <a16:colId xmlns:a16="http://schemas.microsoft.com/office/drawing/2014/main" val="4192037630"/>
                    </a:ext>
                  </a:extLst>
                </a:gridCol>
                <a:gridCol w="2076450">
                  <a:extLst>
                    <a:ext uri="{9D8B030D-6E8A-4147-A177-3AD203B41FA5}">
                      <a16:colId xmlns:a16="http://schemas.microsoft.com/office/drawing/2014/main" val="1848216394"/>
                    </a:ext>
                  </a:extLst>
                </a:gridCol>
              </a:tblGrid>
              <a:tr h="370840">
                <a:tc>
                  <a:txBody>
                    <a:bodyPr/>
                    <a:lstStyle/>
                    <a:p>
                      <a:endParaRPr lang="en-GB" sz="2400" dirty="0"/>
                    </a:p>
                  </a:txBody>
                  <a:tcPr/>
                </a:tc>
                <a:tc>
                  <a:txBody>
                    <a:bodyPr/>
                    <a:lstStyle/>
                    <a:p>
                      <a:r>
                        <a:rPr lang="en-GB" sz="2400" dirty="0"/>
                        <a:t>UK</a:t>
                      </a:r>
                    </a:p>
                  </a:txBody>
                  <a:tcPr/>
                </a:tc>
                <a:tc>
                  <a:txBody>
                    <a:bodyPr/>
                    <a:lstStyle/>
                    <a:p>
                      <a:r>
                        <a:rPr lang="en-GB" sz="2400" dirty="0"/>
                        <a:t>Malawi</a:t>
                      </a:r>
                    </a:p>
                  </a:txBody>
                  <a:tcPr/>
                </a:tc>
                <a:extLst>
                  <a:ext uri="{0D108BD9-81ED-4DB2-BD59-A6C34878D82A}">
                    <a16:rowId xmlns:a16="http://schemas.microsoft.com/office/drawing/2014/main" val="1721702329"/>
                  </a:ext>
                </a:extLst>
              </a:tr>
              <a:tr h="370840">
                <a:tc>
                  <a:txBody>
                    <a:bodyPr/>
                    <a:lstStyle/>
                    <a:p>
                      <a:r>
                        <a:rPr lang="en-GB" sz="2400" dirty="0"/>
                        <a:t>Life expectancy</a:t>
                      </a:r>
                    </a:p>
                  </a:txBody>
                  <a:tcPr/>
                </a:tc>
                <a:tc>
                  <a:txBody>
                    <a:bodyPr/>
                    <a:lstStyle/>
                    <a:p>
                      <a:r>
                        <a:rPr lang="en-GB" sz="2400" dirty="0"/>
                        <a:t>81 years</a:t>
                      </a:r>
                    </a:p>
                  </a:txBody>
                  <a:tcPr/>
                </a:tc>
                <a:tc>
                  <a:txBody>
                    <a:bodyPr/>
                    <a:lstStyle/>
                    <a:p>
                      <a:r>
                        <a:rPr lang="en-GB" sz="2400" dirty="0"/>
                        <a:t>64 years</a:t>
                      </a:r>
                    </a:p>
                  </a:txBody>
                  <a:tcPr/>
                </a:tc>
                <a:extLst>
                  <a:ext uri="{0D108BD9-81ED-4DB2-BD59-A6C34878D82A}">
                    <a16:rowId xmlns:a16="http://schemas.microsoft.com/office/drawing/2014/main" val="2353476242"/>
                  </a:ext>
                </a:extLst>
              </a:tr>
              <a:tr h="370840">
                <a:tc>
                  <a:txBody>
                    <a:bodyPr/>
                    <a:lstStyle/>
                    <a:p>
                      <a:r>
                        <a:rPr lang="en-GB" sz="2400" dirty="0"/>
                        <a:t>GNI per capita</a:t>
                      </a:r>
                    </a:p>
                  </a:txBody>
                  <a:tcPr/>
                </a:tc>
                <a:tc>
                  <a:txBody>
                    <a:bodyPr/>
                    <a:lstStyle/>
                    <a:p>
                      <a:r>
                        <a:rPr lang="en-GB" sz="2400" dirty="0"/>
                        <a:t>$46,338</a:t>
                      </a:r>
                    </a:p>
                  </a:txBody>
                  <a:tcPr/>
                </a:tc>
                <a:tc>
                  <a:txBody>
                    <a:bodyPr/>
                    <a:lstStyle/>
                    <a:p>
                      <a:r>
                        <a:rPr lang="en-GB" sz="2400" dirty="0"/>
                        <a:t>$630</a:t>
                      </a:r>
                    </a:p>
                  </a:txBody>
                  <a:tcPr/>
                </a:tc>
                <a:extLst>
                  <a:ext uri="{0D108BD9-81ED-4DB2-BD59-A6C34878D82A}">
                    <a16:rowId xmlns:a16="http://schemas.microsoft.com/office/drawing/2014/main" val="2103375701"/>
                  </a:ext>
                </a:extLst>
              </a:tr>
              <a:tr h="370840">
                <a:tc>
                  <a:txBody>
                    <a:bodyPr/>
                    <a:lstStyle/>
                    <a:p>
                      <a:r>
                        <a:rPr lang="en-GB" sz="2400" dirty="0"/>
                        <a:t>Literacy rate</a:t>
                      </a:r>
                    </a:p>
                  </a:txBody>
                  <a:tcPr/>
                </a:tc>
                <a:tc>
                  <a:txBody>
                    <a:bodyPr/>
                    <a:lstStyle/>
                    <a:p>
                      <a:r>
                        <a:rPr lang="en-GB" sz="2400" dirty="0"/>
                        <a:t>99%</a:t>
                      </a:r>
                    </a:p>
                  </a:txBody>
                  <a:tcPr/>
                </a:tc>
                <a:tc>
                  <a:txBody>
                    <a:bodyPr/>
                    <a:lstStyle/>
                    <a:p>
                      <a:r>
                        <a:rPr lang="en-GB" sz="2400" b="0" i="0" kern="1200" dirty="0">
                          <a:solidFill>
                            <a:schemeClr val="dk1"/>
                          </a:solidFill>
                          <a:effectLst/>
                          <a:latin typeface="+mn-lt"/>
                          <a:ea typeface="+mn-ea"/>
                          <a:cs typeface="+mn-cs"/>
                        </a:rPr>
                        <a:t>62.14%</a:t>
                      </a:r>
                      <a:endParaRPr lang="en-GB" sz="2400" dirty="0"/>
                    </a:p>
                  </a:txBody>
                  <a:tcPr/>
                </a:tc>
                <a:extLst>
                  <a:ext uri="{0D108BD9-81ED-4DB2-BD59-A6C34878D82A}">
                    <a16:rowId xmlns:a16="http://schemas.microsoft.com/office/drawing/2014/main" val="4182047616"/>
                  </a:ext>
                </a:extLst>
              </a:tr>
              <a:tr h="370840">
                <a:tc>
                  <a:txBody>
                    <a:bodyPr/>
                    <a:lstStyle/>
                    <a:p>
                      <a:r>
                        <a:rPr lang="en-GB" sz="2400" dirty="0"/>
                        <a:t>Infant mortality rate</a:t>
                      </a:r>
                    </a:p>
                  </a:txBody>
                  <a:tcPr/>
                </a:tc>
                <a:tc>
                  <a:txBody>
                    <a:bodyPr/>
                    <a:lstStyle/>
                    <a:p>
                      <a:r>
                        <a:rPr lang="en-GB" sz="2400" dirty="0"/>
                        <a:t>3.38 </a:t>
                      </a:r>
                    </a:p>
                  </a:txBody>
                  <a:tcPr/>
                </a:tc>
                <a:tc>
                  <a:txBody>
                    <a:bodyPr/>
                    <a:lstStyle/>
                    <a:p>
                      <a:r>
                        <a:rPr lang="en-GB" sz="2400" dirty="0"/>
                        <a:t>32.57</a:t>
                      </a:r>
                    </a:p>
                  </a:txBody>
                  <a:tcPr/>
                </a:tc>
                <a:extLst>
                  <a:ext uri="{0D108BD9-81ED-4DB2-BD59-A6C34878D82A}">
                    <a16:rowId xmlns:a16="http://schemas.microsoft.com/office/drawing/2014/main" val="2232055160"/>
                  </a:ext>
                </a:extLst>
              </a:tr>
              <a:tr h="370840">
                <a:tc>
                  <a:txBody>
                    <a:bodyPr/>
                    <a:lstStyle/>
                    <a:p>
                      <a:r>
                        <a:rPr lang="en-GB" sz="2400" dirty="0"/>
                        <a:t>People per doctor</a:t>
                      </a:r>
                    </a:p>
                  </a:txBody>
                  <a:tcPr/>
                </a:tc>
                <a:tc>
                  <a:txBody>
                    <a:bodyPr/>
                    <a:lstStyle/>
                    <a:p>
                      <a:r>
                        <a:rPr lang="en-GB" sz="2400" b="0" i="0" kern="1200" dirty="0">
                          <a:solidFill>
                            <a:schemeClr val="dk1"/>
                          </a:solidFill>
                          <a:effectLst/>
                          <a:latin typeface="+mn-lt"/>
                          <a:ea typeface="+mn-ea"/>
                          <a:cs typeface="+mn-cs"/>
                        </a:rPr>
                        <a:t>2.8 doctors per 1000 people</a:t>
                      </a:r>
                      <a:endParaRPr lang="en-GB" sz="2400" b="0" dirty="0"/>
                    </a:p>
                  </a:txBody>
                  <a:tcPr/>
                </a:tc>
                <a:tc>
                  <a:txBody>
                    <a:bodyPr/>
                    <a:lstStyle/>
                    <a:p>
                      <a:r>
                        <a:rPr lang="en-GB" sz="2400" dirty="0"/>
                        <a:t>0.036 doctors per 1000 people</a:t>
                      </a:r>
                    </a:p>
                  </a:txBody>
                  <a:tcPr/>
                </a:tc>
                <a:extLst>
                  <a:ext uri="{0D108BD9-81ED-4DB2-BD59-A6C34878D82A}">
                    <a16:rowId xmlns:a16="http://schemas.microsoft.com/office/drawing/2014/main" val="2863303157"/>
                  </a:ext>
                </a:extLst>
              </a:tr>
            </a:tbl>
          </a:graphicData>
        </a:graphic>
      </p:graphicFrame>
      <p:sp>
        <p:nvSpPr>
          <p:cNvPr id="3" name="TextBox 2">
            <a:extLst>
              <a:ext uri="{FF2B5EF4-FFF2-40B4-BE49-F238E27FC236}">
                <a16:creationId xmlns:a16="http://schemas.microsoft.com/office/drawing/2014/main" id="{03E9ED48-EB52-B447-8849-0AEE9302D669}"/>
              </a:ext>
            </a:extLst>
          </p:cNvPr>
          <p:cNvSpPr txBox="1"/>
          <p:nvPr/>
        </p:nvSpPr>
        <p:spPr>
          <a:xfrm>
            <a:off x="85725" y="763250"/>
            <a:ext cx="5781675" cy="6001643"/>
          </a:xfrm>
          <a:prstGeom prst="rect">
            <a:avLst/>
          </a:prstGeom>
          <a:solidFill>
            <a:srgbClr val="FFFF00"/>
          </a:solidFill>
        </p:spPr>
        <p:txBody>
          <a:bodyPr wrap="square" rtlCol="0">
            <a:spAutoFit/>
          </a:bodyPr>
          <a:lstStyle/>
          <a:p>
            <a:pPr marL="457200" indent="-457200">
              <a:buFont typeface="+mj-lt"/>
              <a:buAutoNum type="arabicPeriod"/>
            </a:pPr>
            <a:r>
              <a:rPr lang="en-GB" sz="2400" b="1" dirty="0"/>
              <a:t>What is the difference in life expectancy between the UK and Malawi?</a:t>
            </a:r>
          </a:p>
          <a:p>
            <a:pPr marL="457200" indent="-457200">
              <a:buFont typeface="+mj-lt"/>
              <a:buAutoNum type="arabicPeriod"/>
            </a:pPr>
            <a:r>
              <a:rPr lang="en-GB" sz="2400" b="1" dirty="0"/>
              <a:t>Approximately how many times greater is the infant mortality rate in Malawi compared to the UK?</a:t>
            </a:r>
          </a:p>
          <a:p>
            <a:pPr marL="457200" indent="-457200">
              <a:buFont typeface="+mj-lt"/>
              <a:buAutoNum type="arabicPeriod"/>
            </a:pPr>
            <a:r>
              <a:rPr lang="en-GB" sz="2400" b="1" dirty="0"/>
              <a:t>Explain which country has greater economic development.</a:t>
            </a:r>
          </a:p>
          <a:p>
            <a:r>
              <a:rPr lang="en-GB" sz="2400" i="1" dirty="0"/>
              <a:t>_______ has greater economic development…</a:t>
            </a:r>
          </a:p>
          <a:p>
            <a:r>
              <a:rPr lang="en-GB" sz="2400" i="1" dirty="0"/>
              <a:t>This is shown by its GNI per capita…</a:t>
            </a:r>
          </a:p>
          <a:p>
            <a:r>
              <a:rPr lang="en-GB" sz="2400" i="1" dirty="0"/>
              <a:t>This means that….</a:t>
            </a:r>
          </a:p>
          <a:p>
            <a:r>
              <a:rPr lang="en-GB" sz="2400" b="1" dirty="0"/>
              <a:t>4.  Explain which country has greater              social development.</a:t>
            </a:r>
          </a:p>
          <a:p>
            <a:r>
              <a:rPr lang="en-GB" sz="2400" i="1" dirty="0"/>
              <a:t>_____ has greater social development…</a:t>
            </a:r>
          </a:p>
          <a:p>
            <a:r>
              <a:rPr lang="en-GB" sz="2400" i="1" dirty="0"/>
              <a:t>This is shown by…</a:t>
            </a:r>
          </a:p>
          <a:p>
            <a:r>
              <a:rPr lang="en-GB" sz="2400" i="1" dirty="0"/>
              <a:t>This means that…</a:t>
            </a:r>
          </a:p>
        </p:txBody>
      </p:sp>
      <p:sp>
        <p:nvSpPr>
          <p:cNvPr id="4" name="TextBox 3">
            <a:extLst>
              <a:ext uri="{FF2B5EF4-FFF2-40B4-BE49-F238E27FC236}">
                <a16:creationId xmlns:a16="http://schemas.microsoft.com/office/drawing/2014/main" id="{7C78D766-2B16-7A28-8C5E-E851503F53EA}"/>
              </a:ext>
            </a:extLst>
          </p:cNvPr>
          <p:cNvSpPr txBox="1"/>
          <p:nvPr/>
        </p:nvSpPr>
        <p:spPr>
          <a:xfrm>
            <a:off x="0" y="0"/>
            <a:ext cx="12192000" cy="523220"/>
          </a:xfrm>
          <a:prstGeom prst="rect">
            <a:avLst/>
          </a:prstGeom>
          <a:solidFill>
            <a:schemeClr val="accent6">
              <a:lumMod val="40000"/>
              <a:lumOff val="60000"/>
            </a:schemeClr>
          </a:solidFill>
        </p:spPr>
        <p:txBody>
          <a:bodyPr wrap="square" rtlCol="0">
            <a:spAutoFit/>
          </a:bodyPr>
          <a:lstStyle/>
          <a:p>
            <a:pPr algn="ctr"/>
            <a:r>
              <a:rPr lang="en-GB" sz="2800" b="1" dirty="0"/>
              <a:t>Comparing development indicators: UK and Malawi</a:t>
            </a:r>
          </a:p>
        </p:txBody>
      </p:sp>
    </p:spTree>
    <p:extLst>
      <p:ext uri="{BB962C8B-B14F-4D97-AF65-F5344CB8AC3E}">
        <p14:creationId xmlns:p14="http://schemas.microsoft.com/office/powerpoint/2010/main" val="35880015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7BA8DCD-3EB3-55F7-AEDF-33BEF5B96F5F}"/>
              </a:ext>
            </a:extLst>
          </p:cNvPr>
          <p:cNvSpPr txBox="1"/>
          <p:nvPr/>
        </p:nvSpPr>
        <p:spPr>
          <a:xfrm>
            <a:off x="0" y="0"/>
            <a:ext cx="12192000" cy="461665"/>
          </a:xfrm>
          <a:prstGeom prst="rect">
            <a:avLst/>
          </a:prstGeom>
          <a:noFill/>
        </p:spPr>
        <p:txBody>
          <a:bodyPr wrap="square" rtlCol="0">
            <a:spAutoFit/>
          </a:bodyPr>
          <a:lstStyle/>
          <a:p>
            <a:pPr algn="ctr"/>
            <a:r>
              <a:rPr lang="en-GB" sz="2400" b="1" dirty="0"/>
              <a:t>Homework</a:t>
            </a:r>
          </a:p>
        </p:txBody>
      </p:sp>
      <p:sp>
        <p:nvSpPr>
          <p:cNvPr id="4" name="TextBox 3">
            <a:extLst>
              <a:ext uri="{FF2B5EF4-FFF2-40B4-BE49-F238E27FC236}">
                <a16:creationId xmlns:a16="http://schemas.microsoft.com/office/drawing/2014/main" id="{D69A6584-3791-9726-1C8A-EED414961108}"/>
              </a:ext>
            </a:extLst>
          </p:cNvPr>
          <p:cNvSpPr txBox="1"/>
          <p:nvPr/>
        </p:nvSpPr>
        <p:spPr>
          <a:xfrm>
            <a:off x="247652" y="442823"/>
            <a:ext cx="5543550" cy="2862322"/>
          </a:xfrm>
          <a:prstGeom prst="rect">
            <a:avLst/>
          </a:prstGeom>
          <a:noFill/>
        </p:spPr>
        <p:txBody>
          <a:bodyPr wrap="square">
            <a:spAutoFit/>
          </a:bodyPr>
          <a:lstStyle/>
          <a:p>
            <a:r>
              <a:rPr lang="en-GB" b="1" dirty="0"/>
              <a:t>Instructions:</a:t>
            </a:r>
          </a:p>
          <a:p>
            <a:pPr marL="342900" indent="-342900">
              <a:buFont typeface="+mj-lt"/>
              <a:buAutoNum type="arabicPeriod"/>
            </a:pPr>
            <a:r>
              <a:rPr lang="en-GB" dirty="0"/>
              <a:t>Go to: </a:t>
            </a:r>
            <a:r>
              <a:rPr lang="en-GB" dirty="0">
                <a:hlinkClick r:id="rId2"/>
              </a:rPr>
              <a:t>https://www.ifitweremyhome.com/compare/listing/GB?detected=true</a:t>
            </a:r>
            <a:endParaRPr lang="en-GB" dirty="0"/>
          </a:p>
          <a:p>
            <a:pPr marL="342900" indent="-342900">
              <a:buFont typeface="+mj-lt"/>
              <a:buAutoNum type="arabicPeriod"/>
            </a:pPr>
            <a:r>
              <a:rPr lang="en-GB" dirty="0"/>
              <a:t>Select a country to compare the UK to. Information like that on the right should appear </a:t>
            </a:r>
          </a:p>
          <a:p>
            <a:pPr marL="342900" indent="-342900">
              <a:buFont typeface="+mj-lt"/>
              <a:buAutoNum type="arabicPeriod"/>
            </a:pPr>
            <a:r>
              <a:rPr lang="en-GB" dirty="0"/>
              <a:t>The boxes in red mean the country you picked is less developed than the UK</a:t>
            </a:r>
          </a:p>
          <a:p>
            <a:pPr marL="342900" indent="-342900">
              <a:buFont typeface="+mj-lt"/>
              <a:buAutoNum type="arabicPeriod"/>
            </a:pPr>
            <a:r>
              <a:rPr lang="en-GB" dirty="0"/>
              <a:t>The boxes in green mean the country you picked is more developed than the UK.</a:t>
            </a:r>
          </a:p>
        </p:txBody>
      </p:sp>
      <p:pic>
        <p:nvPicPr>
          <p:cNvPr id="6" name="Picture 5">
            <a:extLst>
              <a:ext uri="{FF2B5EF4-FFF2-40B4-BE49-F238E27FC236}">
                <a16:creationId xmlns:a16="http://schemas.microsoft.com/office/drawing/2014/main" id="{76A429C1-F9F4-48C2-76DA-DD00EBBF907D}"/>
              </a:ext>
            </a:extLst>
          </p:cNvPr>
          <p:cNvPicPr>
            <a:picLocks noChangeAspect="1"/>
          </p:cNvPicPr>
          <p:nvPr/>
        </p:nvPicPr>
        <p:blipFill>
          <a:blip r:embed="rId3"/>
          <a:stretch>
            <a:fillRect/>
          </a:stretch>
        </p:blipFill>
        <p:spPr>
          <a:xfrm>
            <a:off x="6229352" y="672197"/>
            <a:ext cx="5802145" cy="4771935"/>
          </a:xfrm>
          <a:prstGeom prst="rect">
            <a:avLst/>
          </a:prstGeom>
        </p:spPr>
      </p:pic>
      <p:sp>
        <p:nvSpPr>
          <p:cNvPr id="7" name="TextBox 6">
            <a:extLst>
              <a:ext uri="{FF2B5EF4-FFF2-40B4-BE49-F238E27FC236}">
                <a16:creationId xmlns:a16="http://schemas.microsoft.com/office/drawing/2014/main" id="{905D6F7A-6D51-CB42-C9EB-D355CECB984D}"/>
              </a:ext>
            </a:extLst>
          </p:cNvPr>
          <p:cNvSpPr txBox="1"/>
          <p:nvPr/>
        </p:nvSpPr>
        <p:spPr>
          <a:xfrm>
            <a:off x="160503" y="3552856"/>
            <a:ext cx="6115052" cy="3139321"/>
          </a:xfrm>
          <a:prstGeom prst="rect">
            <a:avLst/>
          </a:prstGeom>
          <a:noFill/>
        </p:spPr>
        <p:txBody>
          <a:bodyPr wrap="square" rtlCol="0">
            <a:spAutoFit/>
          </a:bodyPr>
          <a:lstStyle/>
          <a:p>
            <a:r>
              <a:rPr lang="en-GB" dirty="0"/>
              <a:t>TASK:</a:t>
            </a:r>
          </a:p>
          <a:p>
            <a:pPr marL="342900" indent="-342900">
              <a:buFont typeface="+mj-lt"/>
              <a:buAutoNum type="arabicPeriod"/>
            </a:pPr>
            <a:r>
              <a:rPr lang="en-GB" b="1" dirty="0"/>
              <a:t>Compare the social development of your chosen country to the UK.</a:t>
            </a:r>
          </a:p>
          <a:p>
            <a:r>
              <a:rPr lang="en-GB" i="1" dirty="0"/>
              <a:t>The more developed country socially is______</a:t>
            </a:r>
          </a:p>
          <a:p>
            <a:r>
              <a:rPr lang="en-GB" i="1" dirty="0"/>
              <a:t>This is shown by_____ and also by ______</a:t>
            </a:r>
          </a:p>
          <a:p>
            <a:r>
              <a:rPr lang="en-GB" i="1" dirty="0"/>
              <a:t>This means that….</a:t>
            </a:r>
            <a:endParaRPr lang="en-GB" b="1" i="1" dirty="0"/>
          </a:p>
          <a:p>
            <a:r>
              <a:rPr lang="en-GB" b="1" i="1" dirty="0"/>
              <a:t>2.  </a:t>
            </a:r>
            <a:r>
              <a:rPr lang="en-GB" b="1" dirty="0"/>
              <a:t>Compare the economic development of your chosen country to the UK.</a:t>
            </a:r>
          </a:p>
          <a:p>
            <a:r>
              <a:rPr lang="en-GB" i="1" dirty="0"/>
              <a:t>The more developed country economically is______</a:t>
            </a:r>
          </a:p>
          <a:p>
            <a:r>
              <a:rPr lang="en-GB" i="1" dirty="0"/>
              <a:t>This is shown by_____ and also by ______</a:t>
            </a:r>
          </a:p>
          <a:p>
            <a:r>
              <a:rPr lang="en-GB" i="1" dirty="0"/>
              <a:t>This means that….</a:t>
            </a:r>
          </a:p>
        </p:txBody>
      </p:sp>
    </p:spTree>
    <p:extLst>
      <p:ext uri="{BB962C8B-B14F-4D97-AF65-F5344CB8AC3E}">
        <p14:creationId xmlns:p14="http://schemas.microsoft.com/office/powerpoint/2010/main" val="71526313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NotebookType xmlns="cd85361d-f307-4abe-9175-67f8eb5ea8c8" xsi:nil="true"/>
    <TaxCatchAll xmlns="7b73be5f-6508-4f30-91b9-475711688df2" xsi:nil="true"/>
    <Invited_Leaders xmlns="cd85361d-f307-4abe-9175-67f8eb5ea8c8" xsi:nil="true"/>
    <Invited_Teachers xmlns="cd85361d-f307-4abe-9175-67f8eb5ea8c8" xsi:nil="true"/>
    <Distribution_Groups xmlns="cd85361d-f307-4abe-9175-67f8eb5ea8c8" xsi:nil="true"/>
    <Teachers xmlns="cd85361d-f307-4abe-9175-67f8eb5ea8c8">
      <UserInfo>
        <DisplayName/>
        <AccountId xsi:nil="true"/>
        <AccountType/>
      </UserInfo>
    </Teachers>
    <Students xmlns="cd85361d-f307-4abe-9175-67f8eb5ea8c8">
      <UserInfo>
        <DisplayName/>
        <AccountId xsi:nil="true"/>
        <AccountType/>
      </UserInfo>
    </Students>
    <Student_Groups xmlns="cd85361d-f307-4abe-9175-67f8eb5ea8c8">
      <UserInfo>
        <DisplayName/>
        <AccountId xsi:nil="true"/>
        <AccountType/>
      </UserInfo>
    </Student_Groups>
    <Self_Registration_Enabled xmlns="cd85361d-f307-4abe-9175-67f8eb5ea8c8" xsi:nil="true"/>
    <Has_Leaders_Only_SectionGroup xmlns="cd85361d-f307-4abe-9175-67f8eb5ea8c8" xsi:nil="true"/>
    <Teams_Channel_Section_Location xmlns="cd85361d-f307-4abe-9175-67f8eb5ea8c8" xsi:nil="true"/>
    <TeamsChannelId xmlns="cd85361d-f307-4abe-9175-67f8eb5ea8c8" xsi:nil="true"/>
    <Math_Settings xmlns="cd85361d-f307-4abe-9175-67f8eb5ea8c8" xsi:nil="true"/>
    <Invited_Members xmlns="cd85361d-f307-4abe-9175-67f8eb5ea8c8" xsi:nil="true"/>
    <AppVersion xmlns="cd85361d-f307-4abe-9175-67f8eb5ea8c8" xsi:nil="true"/>
    <IsNotebookLocked xmlns="cd85361d-f307-4abe-9175-67f8eb5ea8c8" xsi:nil="true"/>
    <Invited_Students xmlns="cd85361d-f307-4abe-9175-67f8eb5ea8c8" xsi:nil="true"/>
    <FolderType xmlns="cd85361d-f307-4abe-9175-67f8eb5ea8c8" xsi:nil="true"/>
    <lcf76f155ced4ddcb4097134ff3c332f xmlns="cd85361d-f307-4abe-9175-67f8eb5ea8c8">
      <Terms xmlns="http://schemas.microsoft.com/office/infopath/2007/PartnerControls"/>
    </lcf76f155ced4ddcb4097134ff3c332f>
    <Templates xmlns="cd85361d-f307-4abe-9175-67f8eb5ea8c8" xsi:nil="true"/>
    <Members xmlns="cd85361d-f307-4abe-9175-67f8eb5ea8c8">
      <UserInfo>
        <DisplayName/>
        <AccountId xsi:nil="true"/>
        <AccountType/>
      </UserInfo>
    </Members>
    <Member_Groups xmlns="cd85361d-f307-4abe-9175-67f8eb5ea8c8">
      <UserInfo>
        <DisplayName/>
        <AccountId xsi:nil="true"/>
        <AccountType/>
      </UserInfo>
    </Member_Groups>
    <Has_Teacher_Only_SectionGroup xmlns="cd85361d-f307-4abe-9175-67f8eb5ea8c8" xsi:nil="true"/>
    <CultureName xmlns="cd85361d-f307-4abe-9175-67f8eb5ea8c8" xsi:nil="true"/>
    <Owner xmlns="cd85361d-f307-4abe-9175-67f8eb5ea8c8">
      <UserInfo>
        <DisplayName/>
        <AccountId xsi:nil="true"/>
        <AccountType/>
      </UserInfo>
    </Owner>
    <Leaders xmlns="cd85361d-f307-4abe-9175-67f8eb5ea8c8">
      <UserInfo>
        <DisplayName/>
        <AccountId xsi:nil="true"/>
        <AccountType/>
      </UserInfo>
    </Leaders>
    <DefaultSectionNames xmlns="cd85361d-f307-4abe-9175-67f8eb5ea8c8" xsi:nil="true"/>
    <Is_Collaboration_Space_Locked xmlns="cd85361d-f307-4abe-9175-67f8eb5ea8c8" xsi:nil="true"/>
    <LMS_Mappings xmlns="cd85361d-f307-4abe-9175-67f8eb5ea8c8"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E63A6A458180004FB30933D99C05CE74" ma:contentTypeVersion="41" ma:contentTypeDescription="Create a new document." ma:contentTypeScope="" ma:versionID="8c9d0de8ae2dc3c8710729a60cbc3c55">
  <xsd:schema xmlns:xsd="http://www.w3.org/2001/XMLSchema" xmlns:xs="http://www.w3.org/2001/XMLSchema" xmlns:p="http://schemas.microsoft.com/office/2006/metadata/properties" xmlns:ns2="cd85361d-f307-4abe-9175-67f8eb5ea8c8" xmlns:ns3="7b73be5f-6508-4f30-91b9-475711688df2" targetNamespace="http://schemas.microsoft.com/office/2006/metadata/properties" ma:root="true" ma:fieldsID="f118695c238f654a4bb045dd00a22780" ns2:_="" ns3:_="">
    <xsd:import namespace="cd85361d-f307-4abe-9175-67f8eb5ea8c8"/>
    <xsd:import namespace="7b73be5f-6508-4f30-91b9-475711688df2"/>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NotebookType" minOccurs="0"/>
                <xsd:element ref="ns2:FolderType" minOccurs="0"/>
                <xsd:element ref="ns2:CultureName" minOccurs="0"/>
                <xsd:element ref="ns2:AppVersion" minOccurs="0"/>
                <xsd:element ref="ns2:TeamsChannelId" minOccurs="0"/>
                <xsd:element ref="ns2:Owner" minOccurs="0"/>
                <xsd:element ref="ns2:Math_Settings" minOccurs="0"/>
                <xsd:element ref="ns2:DefaultSectionNames" minOccurs="0"/>
                <xsd:element ref="ns2:Templates" minOccurs="0"/>
                <xsd:element ref="ns2:Leaders" minOccurs="0"/>
                <xsd:element ref="ns2:Members" minOccurs="0"/>
                <xsd:element ref="ns2:Member_Groups" minOccurs="0"/>
                <xsd:element ref="ns2:Distribution_Groups" minOccurs="0"/>
                <xsd:element ref="ns2:LMS_Mappings" minOccurs="0"/>
                <xsd:element ref="ns2:Invited_Leaders" minOccurs="0"/>
                <xsd:element ref="ns2:Invited_Members" minOccurs="0"/>
                <xsd:element ref="ns2:Self_Registration_Enabled" minOccurs="0"/>
                <xsd:element ref="ns2:Has_Leaders_Only_SectionGroup" minOccurs="0"/>
                <xsd:element ref="ns2:Is_Collaboration_Space_Locked" minOccurs="0"/>
                <xsd:element ref="ns2:IsNotebookLocked" minOccurs="0"/>
                <xsd:element ref="ns2:Teams_Channel_Section_Location" minOccurs="0"/>
                <xsd:element ref="ns2:Teachers" minOccurs="0"/>
                <xsd:element ref="ns2:Students" minOccurs="0"/>
                <xsd:element ref="ns2:Student_Groups" minOccurs="0"/>
                <xsd:element ref="ns2:Invited_Teachers" minOccurs="0"/>
                <xsd:element ref="ns2:Invited_Students" minOccurs="0"/>
                <xsd:element ref="ns2:Has_Teacher_Only_SectionGroup" minOccurs="0"/>
                <xsd:element ref="ns2:MediaServiceDateTaken" minOccurs="0"/>
                <xsd:element ref="ns3:SharedWithUsers" minOccurs="0"/>
                <xsd:element ref="ns3:SharedWithDetails" minOccurs="0"/>
                <xsd:element ref="ns2:MediaServiceAutoTags" minOccurs="0"/>
                <xsd:element ref="ns2:MediaServiceGenerationTime" minOccurs="0"/>
                <xsd:element ref="ns2:MediaServiceEventHashCode" minOccurs="0"/>
                <xsd:element ref="ns2:MediaServiceOCR"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85361d-f307-4abe-9175-67f8eb5ea8c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NotebookType" ma:index="12" nillable="true" ma:displayName="Notebook Type" ma:internalName="NotebookType">
      <xsd:simpleType>
        <xsd:restriction base="dms:Text"/>
      </xsd:simpleType>
    </xsd:element>
    <xsd:element name="FolderType" ma:index="13" nillable="true" ma:displayName="Folder Type" ma:internalName="FolderType">
      <xsd:simpleType>
        <xsd:restriction base="dms:Text"/>
      </xsd:simpleType>
    </xsd:element>
    <xsd:element name="CultureName" ma:index="14" nillable="true" ma:displayName="Culture Name" ma:internalName="CultureName">
      <xsd:simpleType>
        <xsd:restriction base="dms:Text"/>
      </xsd:simpleType>
    </xsd:element>
    <xsd:element name="AppVersion" ma:index="15" nillable="true" ma:displayName="App Version" ma:internalName="AppVersion">
      <xsd:simpleType>
        <xsd:restriction base="dms:Text"/>
      </xsd:simpleType>
    </xsd:element>
    <xsd:element name="TeamsChannelId" ma:index="16" nillable="true" ma:displayName="Teams Channel Id" ma:internalName="TeamsChannelId">
      <xsd:simpleType>
        <xsd:restriction base="dms:Text"/>
      </xsd:simpleType>
    </xsd:element>
    <xsd:element name="Owner" ma:index="17" nillable="true" ma:displayName="Owner"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ath_Settings" ma:index="18" nillable="true" ma:displayName="Math Settings" ma:internalName="Math_Settings">
      <xsd:simpleType>
        <xsd:restriction base="dms:Text"/>
      </xsd:simpleType>
    </xsd:element>
    <xsd:element name="DefaultSectionNames" ma:index="19" nillable="true" ma:displayName="Default Section Names" ma:internalName="DefaultSectionNames">
      <xsd:simpleType>
        <xsd:restriction base="dms:Note">
          <xsd:maxLength value="255"/>
        </xsd:restriction>
      </xsd:simpleType>
    </xsd:element>
    <xsd:element name="Templates" ma:index="20" nillable="true" ma:displayName="Templates" ma:internalName="Templates">
      <xsd:simpleType>
        <xsd:restriction base="dms:Note">
          <xsd:maxLength value="255"/>
        </xsd:restriction>
      </xsd:simpleType>
    </xsd:element>
    <xsd:element name="Leaders" ma:index="21" nillable="true" ma:displayName="Leaders" ma:internalName="Lead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mbers" ma:index="22" nillable="true" ma:displayName="Members" ma:internalName="Memb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mber_Groups" ma:index="23" nillable="true" ma:displayName="Member Groups" ma:internalName="Member_Group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Distribution_Groups" ma:index="24" nillable="true" ma:displayName="Distribution Groups" ma:internalName="Distribution_Groups">
      <xsd:simpleType>
        <xsd:restriction base="dms:Note">
          <xsd:maxLength value="255"/>
        </xsd:restriction>
      </xsd:simpleType>
    </xsd:element>
    <xsd:element name="LMS_Mappings" ma:index="25" nillable="true" ma:displayName="LMS Mappings" ma:internalName="LMS_Mappings">
      <xsd:simpleType>
        <xsd:restriction base="dms:Note">
          <xsd:maxLength value="255"/>
        </xsd:restriction>
      </xsd:simpleType>
    </xsd:element>
    <xsd:element name="Invited_Leaders" ma:index="26" nillable="true" ma:displayName="Invited Leaders" ma:internalName="Invited_Leaders">
      <xsd:simpleType>
        <xsd:restriction base="dms:Note">
          <xsd:maxLength value="255"/>
        </xsd:restriction>
      </xsd:simpleType>
    </xsd:element>
    <xsd:element name="Invited_Members" ma:index="27" nillable="true" ma:displayName="Invited Members" ma:internalName="Invited_Members">
      <xsd:simpleType>
        <xsd:restriction base="dms:Note">
          <xsd:maxLength value="255"/>
        </xsd:restriction>
      </xsd:simpleType>
    </xsd:element>
    <xsd:element name="Self_Registration_Enabled" ma:index="28" nillable="true" ma:displayName="Self Registration Enabled" ma:internalName="Self_Registration_Enabled">
      <xsd:simpleType>
        <xsd:restriction base="dms:Boolean"/>
      </xsd:simpleType>
    </xsd:element>
    <xsd:element name="Has_Leaders_Only_SectionGroup" ma:index="29" nillable="true" ma:displayName="Has Leaders Only SectionGroup" ma:internalName="Has_Leaders_Only_SectionGroup">
      <xsd:simpleType>
        <xsd:restriction base="dms:Boolean"/>
      </xsd:simpleType>
    </xsd:element>
    <xsd:element name="Is_Collaboration_Space_Locked" ma:index="30" nillable="true" ma:displayName="Is Collaboration Space Locked" ma:internalName="Is_Collaboration_Space_Locked">
      <xsd:simpleType>
        <xsd:restriction base="dms:Boolean"/>
      </xsd:simpleType>
    </xsd:element>
    <xsd:element name="IsNotebookLocked" ma:index="31" nillable="true" ma:displayName="Is Notebook Locked" ma:internalName="IsNotebookLocked">
      <xsd:simpleType>
        <xsd:restriction base="dms:Boolean"/>
      </xsd:simpleType>
    </xsd:element>
    <xsd:element name="Teams_Channel_Section_Location" ma:index="32" nillable="true" ma:displayName="Teams Channel Section Location" ma:internalName="Teams_Channel_Section_Location">
      <xsd:simpleType>
        <xsd:restriction base="dms:Text"/>
      </xsd:simpleType>
    </xsd:element>
    <xsd:element name="Teachers" ma:index="33" nillable="true" ma:displayName="Teachers" ma:internalName="Teach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tudents" ma:index="34" nillable="true" ma:displayName="Students" ma:internalName="Student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tudent_Groups" ma:index="35" nillable="true" ma:displayName="Student Groups" ma:internalName="Student_Group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Invited_Teachers" ma:index="36" nillable="true" ma:displayName="Invited Teachers" ma:internalName="Invited_Teachers">
      <xsd:simpleType>
        <xsd:restriction base="dms:Note">
          <xsd:maxLength value="255"/>
        </xsd:restriction>
      </xsd:simpleType>
    </xsd:element>
    <xsd:element name="Invited_Students" ma:index="37" nillable="true" ma:displayName="Invited Students" ma:internalName="Invited_Students">
      <xsd:simpleType>
        <xsd:restriction base="dms:Note">
          <xsd:maxLength value="255"/>
        </xsd:restriction>
      </xsd:simpleType>
    </xsd:element>
    <xsd:element name="Has_Teacher_Only_SectionGroup" ma:index="38" nillable="true" ma:displayName="Has Teacher Only SectionGroup" ma:internalName="Has_Teacher_Only_SectionGroup">
      <xsd:simpleType>
        <xsd:restriction base="dms:Boolean"/>
      </xsd:simpleType>
    </xsd:element>
    <xsd:element name="MediaServiceDateTaken" ma:index="39" nillable="true" ma:displayName="MediaServiceDateTaken" ma:hidden="true" ma:internalName="MediaServiceDateTaken" ma:readOnly="true">
      <xsd:simpleType>
        <xsd:restriction base="dms:Text"/>
      </xsd:simpleType>
    </xsd:element>
    <xsd:element name="MediaServiceAutoTags" ma:index="42" nillable="true" ma:displayName="Tags" ma:internalName="MediaServiceAutoTags" ma:readOnly="true">
      <xsd:simpleType>
        <xsd:restriction base="dms:Text"/>
      </xsd:simpleType>
    </xsd:element>
    <xsd:element name="MediaServiceGenerationTime" ma:index="43" nillable="true" ma:displayName="MediaServiceGenerationTime" ma:hidden="true" ma:internalName="MediaServiceGenerationTime" ma:readOnly="true">
      <xsd:simpleType>
        <xsd:restriction base="dms:Text"/>
      </xsd:simpleType>
    </xsd:element>
    <xsd:element name="MediaServiceEventHashCode" ma:index="44" nillable="true" ma:displayName="MediaServiceEventHashCode" ma:hidden="true" ma:internalName="MediaServiceEventHashCode" ma:readOnly="true">
      <xsd:simpleType>
        <xsd:restriction base="dms:Text"/>
      </xsd:simpleType>
    </xsd:element>
    <xsd:element name="MediaServiceOCR" ma:index="45" nillable="true" ma:displayName="Extracted Text" ma:internalName="MediaServiceOCR" ma:readOnly="true">
      <xsd:simpleType>
        <xsd:restriction base="dms:Note">
          <xsd:maxLength value="255"/>
        </xsd:restriction>
      </xsd:simpleType>
    </xsd:element>
    <xsd:element name="lcf76f155ced4ddcb4097134ff3c332f" ma:index="47" nillable="true" ma:taxonomy="true" ma:internalName="lcf76f155ced4ddcb4097134ff3c332f" ma:taxonomyFieldName="MediaServiceImageTags" ma:displayName="Image Tags" ma:readOnly="false" ma:fieldId="{5cf76f15-5ced-4ddc-b409-7134ff3c332f}" ma:taxonomyMulti="true" ma:sspId="d236c9c0-8a50-4037-ba2f-c0d295a758aa"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7b73be5f-6508-4f30-91b9-475711688df2" elementFormDefault="qualified">
    <xsd:import namespace="http://schemas.microsoft.com/office/2006/documentManagement/types"/>
    <xsd:import namespace="http://schemas.microsoft.com/office/infopath/2007/PartnerControls"/>
    <xsd:element name="SharedWithUsers" ma:index="4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41" nillable="true" ma:displayName="Shared With Details" ma:internalName="SharedWithDetails" ma:readOnly="true">
      <xsd:simpleType>
        <xsd:restriction base="dms:Note">
          <xsd:maxLength value="255"/>
        </xsd:restriction>
      </xsd:simpleType>
    </xsd:element>
    <xsd:element name="TaxCatchAll" ma:index="48" nillable="true" ma:displayName="Taxonomy Catch All Column" ma:hidden="true" ma:list="{c08f3e2c-b62d-4d6f-9459-3117c8177a66}" ma:internalName="TaxCatchAll" ma:showField="CatchAllData" ma:web="7b73be5f-6508-4f30-91b9-475711688df2">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B58BBD0-C259-484D-834E-263660480CC2}">
  <ds:schemaRefs>
    <ds:schemaRef ds:uri="http://purl.org/dc/elements/1.1/"/>
    <ds:schemaRef ds:uri="http://purl.org/dc/terms/"/>
    <ds:schemaRef ds:uri="http://schemas.microsoft.com/office/2006/documentManagement/types"/>
    <ds:schemaRef ds:uri="cd85361d-f307-4abe-9175-67f8eb5ea8c8"/>
    <ds:schemaRef ds:uri="http://schemas.microsoft.com/office/infopath/2007/PartnerControls"/>
    <ds:schemaRef ds:uri="http://schemas.openxmlformats.org/package/2006/metadata/core-properties"/>
    <ds:schemaRef ds:uri="http://purl.org/dc/dcmitype/"/>
    <ds:schemaRef ds:uri="http://www.w3.org/XML/1998/namespace"/>
    <ds:schemaRef ds:uri="7b73be5f-6508-4f30-91b9-475711688df2"/>
    <ds:schemaRef ds:uri="http://schemas.microsoft.com/office/2006/metadata/properties"/>
  </ds:schemaRefs>
</ds:datastoreItem>
</file>

<file path=customXml/itemProps2.xml><?xml version="1.0" encoding="utf-8"?>
<ds:datastoreItem xmlns:ds="http://schemas.openxmlformats.org/officeDocument/2006/customXml" ds:itemID="{FD467624-7AAA-4021-982F-83E454D85A7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d85361d-f307-4abe-9175-67f8eb5ea8c8"/>
    <ds:schemaRef ds:uri="7b73be5f-6508-4f30-91b9-475711688df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6EEA9BF-9946-4CBC-B1D6-FB3D048D143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196</TotalTime>
  <Words>911</Words>
  <Application>Microsoft Office PowerPoint</Application>
  <PresentationFormat>Widescreen</PresentationFormat>
  <Paragraphs>133</Paragraphs>
  <Slides>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Calibri</vt:lpstr>
      <vt:lpstr>Calibri Light</vt:lpstr>
      <vt:lpstr>Office Theme</vt:lpstr>
      <vt:lpstr>LO: To describe and explain development indicators</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 To describe and explain development indicators</dc:title>
  <dc:creator>Niall Carton</dc:creator>
  <cp:lastModifiedBy>Niall Carton</cp:lastModifiedBy>
  <cp:revision>6</cp:revision>
  <cp:lastPrinted>2023-02-27T07:41:58Z</cp:lastPrinted>
  <dcterms:created xsi:type="dcterms:W3CDTF">2023-02-07T18:35:26Z</dcterms:created>
  <dcterms:modified xsi:type="dcterms:W3CDTF">2023-02-27T09:34:37Z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0x010100E63A6A458180004FB30933D99C05CE74</vt:lpwstr>
  </property>
  <property fmtid="{D5CDD505-2E9C-101B-9397-08002B2CF9AE}" pid="3" name="MediaServiceImageTags">
    <vt:lpwstr/>
  </property>
</Properties>
</file>