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56" r:id="rId6"/>
    <p:sldId id="278" r:id="rId7"/>
    <p:sldId id="257" r:id="rId8"/>
    <p:sldId id="280" r:id="rId9"/>
    <p:sldId id="259" r:id="rId10"/>
    <p:sldId id="277" r:id="rId11"/>
    <p:sldId id="276" r:id="rId12"/>
    <p:sldId id="279" r:id="rId13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B8E996-CB4D-45F2-82B7-D2C386F2AAE3}" v="11" dt="2023-03-01T09:21:32.9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all Carton" userId="b8012f77-92ab-40a4-a023-1921f514d035" providerId="ADAL" clId="{56ACB9BB-82F4-4975-B976-C2DA37DDD11E}"/>
    <pc:docChg chg="custSel modSld">
      <pc:chgData name="Niall Carton" userId="b8012f77-92ab-40a4-a023-1921f514d035" providerId="ADAL" clId="{56ACB9BB-82F4-4975-B976-C2DA37DDD11E}" dt="2023-02-08T16:05:40.416" v="3" actId="207"/>
      <pc:docMkLst>
        <pc:docMk/>
      </pc:docMkLst>
      <pc:sldChg chg="modSp mod">
        <pc:chgData name="Niall Carton" userId="b8012f77-92ab-40a4-a023-1921f514d035" providerId="ADAL" clId="{56ACB9BB-82F4-4975-B976-C2DA37DDD11E}" dt="2023-02-08T16:05:40.416" v="3" actId="207"/>
        <pc:sldMkLst>
          <pc:docMk/>
          <pc:sldMk cId="3726949532" sldId="276"/>
        </pc:sldMkLst>
        <pc:graphicFrameChg chg="modGraphic">
          <ac:chgData name="Niall Carton" userId="b8012f77-92ab-40a4-a023-1921f514d035" providerId="ADAL" clId="{56ACB9BB-82F4-4975-B976-C2DA37DDD11E}" dt="2023-02-08T16:05:40.416" v="3" actId="207"/>
          <ac:graphicFrameMkLst>
            <pc:docMk/>
            <pc:sldMk cId="3726949532" sldId="276"/>
            <ac:graphicFrameMk id="2" creationId="{8BDA94EA-9FBA-F6D5-CFF0-E65AA68AFD15}"/>
          </ac:graphicFrameMkLst>
        </pc:graphicFrameChg>
      </pc:sldChg>
    </pc:docChg>
  </pc:docChgLst>
  <pc:docChgLst>
    <pc:chgData name="Niall Carton" userId="b8012f77-92ab-40a4-a023-1921f514d035" providerId="ADAL" clId="{D0B8E996-CB4D-45F2-82B7-D2C386F2AAE3}"/>
    <pc:docChg chg="custSel addSld delSld modSld">
      <pc:chgData name="Niall Carton" userId="b8012f77-92ab-40a4-a023-1921f514d035" providerId="ADAL" clId="{D0B8E996-CB4D-45F2-82B7-D2C386F2AAE3}" dt="2023-03-01T09:21:41.331" v="51" actId="47"/>
      <pc:docMkLst>
        <pc:docMk/>
      </pc:docMkLst>
      <pc:sldChg chg="del">
        <pc:chgData name="Niall Carton" userId="b8012f77-92ab-40a4-a023-1921f514d035" providerId="ADAL" clId="{D0B8E996-CB4D-45F2-82B7-D2C386F2AAE3}" dt="2023-03-01T09:21:41.331" v="51" actId="47"/>
        <pc:sldMkLst>
          <pc:docMk/>
          <pc:sldMk cId="3115587187" sldId="258"/>
        </pc:sldMkLst>
      </pc:sldChg>
      <pc:sldChg chg="addSp delSp modSp mod">
        <pc:chgData name="Niall Carton" userId="b8012f77-92ab-40a4-a023-1921f514d035" providerId="ADAL" clId="{D0B8E996-CB4D-45F2-82B7-D2C386F2AAE3}" dt="2023-03-01T07:46:23.937" v="49" actId="1076"/>
        <pc:sldMkLst>
          <pc:docMk/>
          <pc:sldMk cId="3121449435" sldId="277"/>
        </pc:sldMkLst>
        <pc:graphicFrameChg chg="mod modGraphic">
          <ac:chgData name="Niall Carton" userId="b8012f77-92ab-40a4-a023-1921f514d035" providerId="ADAL" clId="{D0B8E996-CB4D-45F2-82B7-D2C386F2AAE3}" dt="2023-03-01T07:46:15.512" v="47" actId="20577"/>
          <ac:graphicFrameMkLst>
            <pc:docMk/>
            <pc:sldMk cId="3121449435" sldId="277"/>
            <ac:graphicFrameMk id="2" creationId="{0F4ABA79-61E3-7226-562D-CAF8AC8C6F73}"/>
          </ac:graphicFrameMkLst>
        </pc:graphicFrameChg>
        <pc:graphicFrameChg chg="del">
          <ac:chgData name="Niall Carton" userId="b8012f77-92ab-40a4-a023-1921f514d035" providerId="ADAL" clId="{D0B8E996-CB4D-45F2-82B7-D2C386F2AAE3}" dt="2023-03-01T07:45:40.113" v="41" actId="478"/>
          <ac:graphicFrameMkLst>
            <pc:docMk/>
            <pc:sldMk cId="3121449435" sldId="277"/>
            <ac:graphicFrameMk id="3" creationId="{0B1DB67D-6550-435B-7F31-2B110AB5A0C1}"/>
          </ac:graphicFrameMkLst>
        </pc:graphicFrameChg>
        <pc:graphicFrameChg chg="add mod">
          <ac:chgData name="Niall Carton" userId="b8012f77-92ab-40a4-a023-1921f514d035" providerId="ADAL" clId="{D0B8E996-CB4D-45F2-82B7-D2C386F2AAE3}" dt="2023-03-01T07:46:23.937" v="49" actId="1076"/>
          <ac:graphicFrameMkLst>
            <pc:docMk/>
            <pc:sldMk cId="3121449435" sldId="277"/>
            <ac:graphicFrameMk id="6" creationId="{1CE706D7-2F49-44AB-FAA6-99DE4F7EBA3B}"/>
          </ac:graphicFrameMkLst>
        </pc:graphicFrameChg>
      </pc:sldChg>
      <pc:sldChg chg="add">
        <pc:chgData name="Niall Carton" userId="b8012f77-92ab-40a4-a023-1921f514d035" providerId="ADAL" clId="{D0B8E996-CB4D-45F2-82B7-D2C386F2AAE3}" dt="2023-03-01T09:21:32.968" v="50"/>
        <pc:sldMkLst>
          <pc:docMk/>
          <pc:sldMk cId="3108438855" sldId="28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91E6F-9BCA-5377-2CF0-EF170A59A4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E7746A-3131-A653-40B3-77D8203430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AFEDC-3372-E4E3-61F7-AA6D20898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3CA00-B11C-41BA-BEB4-9D8B79BC6235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7D0173-82AC-E289-4921-936AA1DE2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371612-EB32-8567-29DE-860A0BD18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33E0-B9B6-4ABB-8547-B32ECB0A7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219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242DC-DC14-7006-0FDA-3DC3473BF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99B058-CB38-1D54-DEB1-727BE6A3A4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23BC0B-8FF6-90F2-3DDE-AAC086174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3CA00-B11C-41BA-BEB4-9D8B79BC6235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31E17-2F2F-77D2-1DD7-67587DA6C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55DCC2-FB7B-2032-DF2B-6B0F44D06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33E0-B9B6-4ABB-8547-B32ECB0A7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690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CFF251-98B9-4513-260C-DF61663B6B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A278CC-41BF-CBB6-9390-15AF505C40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3B02E3-1527-4FAB-5ADF-75BEC6395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3CA00-B11C-41BA-BEB4-9D8B79BC6235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C8C34-BC08-F4D9-4906-72279A79C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75FA35-CAC7-B79F-83DA-3CAC0AF3A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33E0-B9B6-4ABB-8547-B32ECB0A7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742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C6D76-0D82-4929-A726-BD21AC38DF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14B365-7FC7-4A94-B896-1BB18143B7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9609EC-D0FE-4435-B1F3-834EC20D4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B9A0BE-2D27-49BF-B3FB-1465BA579019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01/03/2023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BEF9E5-0444-4B8E-A1F6-85A85F9E3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B145AE-E899-4AC7-A12C-8CA6186F8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831F59-D074-42A3-A57B-8FC4A349585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8823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C4A93-164A-4AA1-BD38-6F6A3CD13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36A717-11BF-45CD-B8C4-CF76C907A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34191A-6743-4A36-98EB-165BE3E42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B9A0BE-2D27-49BF-B3FB-1465BA579019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01/03/2023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BDCCD-58A3-4B3D-8408-5DE10031C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082736-45FB-4882-A7B4-EDAD70EDC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831F59-D074-42A3-A57B-8FC4A349585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7167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B3030-A971-44C3-983E-FB0E3C762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D771E6-6075-40AA-826D-3895CF61D5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D327E3-CE1F-496D-84BE-0FD32DFBF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B9A0BE-2D27-49BF-B3FB-1465BA579019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01/03/2023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23180-1A9A-46A6-B147-4FE9ACEA4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778962-7F10-4D49-AB7E-3A19ECC98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831F59-D074-42A3-A57B-8FC4A349585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9596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CA03F-9482-42B7-B05A-8E6EC8BA4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2A7342-E667-44F7-B047-1332083BF5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D84227-D4AD-48B0-AF5B-627577813D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CE7962-A21A-4F1D-A126-8D674C89A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B9A0BE-2D27-49BF-B3FB-1465BA579019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01/03/2023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DA9F53-CBA1-4BAA-BACB-3A040BDA3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900EDE-8A62-48A9-9614-B2168EA90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831F59-D074-42A3-A57B-8FC4A349585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3395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276A8-723C-4009-92C2-B09AB947F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702929-2370-41B1-AD14-336EE7096C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828AE5-4A95-4BF8-9E73-7B942FF75A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419D10-D8CF-43F0-8F2E-04712BA737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7214B0-6A45-4453-B004-B3A6855395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FDFF0E-90D4-42A1-98E3-2A58ACDF5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B9A0BE-2D27-49BF-B3FB-1465BA579019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01/03/2023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4B795F-5D64-4FB3-AA61-7FB985D1F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20BF53-B81B-4ED0-9E86-9B5CB9ACA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831F59-D074-42A3-A57B-8FC4A349585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46055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253AF-E6A7-4F4A-9F9A-183CFE342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86698E-6D5E-4E3C-BE2F-B874DB4DF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B9A0BE-2D27-49BF-B3FB-1465BA579019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01/03/2023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6F96B5-0257-4A9F-BDAD-50E93712B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4A403-4EA9-40A0-A80B-439AAF5AD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831F59-D074-42A3-A57B-8FC4A349585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42723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224C05-70AD-49FC-9853-27F83FFC0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B9A0BE-2D27-49BF-B3FB-1465BA579019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01/03/2023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7F07A4-6DA7-4FAD-BD26-1E5821037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CCB39-1598-406B-A12E-4861CC090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831F59-D074-42A3-A57B-8FC4A349585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11158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AABA77-71C6-40AA-900D-5A303CA61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552623-D05B-42D1-B696-1CEA34149C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B5A20D-5BAB-4916-B23C-BF809613C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038B28-4D95-41C7-BFA4-F00337A35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B9A0BE-2D27-49BF-B3FB-1465BA579019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01/03/2023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A3CE7E-17D7-4634-81BC-CAB3BD056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0D9215-B1A8-4C3B-AB9A-433B0D3B8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831F59-D074-42A3-A57B-8FC4A349585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6660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C3CA1-892A-76CA-02E5-6B0FFC71D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0AE266-009C-5D39-79F9-38356C1087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A02BEE-151D-81C5-95E2-545330B7F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3CA00-B11C-41BA-BEB4-9D8B79BC6235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CE47A8-3B0D-DA36-E6A9-53220D745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0A87D8-3FCD-4514-04D5-892314F5B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33E0-B9B6-4ABB-8547-B32ECB0A7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6000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95531-B0A4-48DE-A865-6B03E82AB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8B1792-5858-4177-BB51-D1DAD362AD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814944-2988-4427-8DE8-0AB66CF653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F7649-CCEB-4B35-8628-EB855AF48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B9A0BE-2D27-49BF-B3FB-1465BA579019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01/03/2023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7282A9-50E7-41AD-AB57-B2C513C6D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F6E6B4-8446-4B34-92EC-91E1D4688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831F59-D074-42A3-A57B-8FC4A349585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0460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CEACD-5C3E-4C38-A727-D0ACC3B18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0AB5DA-C322-4C52-832E-ACB69AC0F1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252F0F-910C-445C-958F-4FA0D131C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B9A0BE-2D27-49BF-B3FB-1465BA579019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01/03/2023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3CA0AE-37EA-43EE-A93F-FA5B9D4A9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8BE12B-7737-405B-AA0B-419B906C7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831F59-D074-42A3-A57B-8FC4A349585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1592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D3C479A-1C99-42D6-9D16-92BBDFF4A6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3533A3-02C4-45DC-9AB9-7EE5D764FF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72846-328D-4BCD-A166-1BA9E2B94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B9A0BE-2D27-49BF-B3FB-1465BA579019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01/03/2023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945041-1B9F-4C5E-BE3B-A36979884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D9F87F-110A-4E79-B0F0-295AB748F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831F59-D074-42A3-A57B-8FC4A349585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3747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BE6F4-08B9-38C5-C834-68B83F44A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0AF38E-F41D-3BC6-025E-A35364771D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2A7552-45FA-7869-6F01-132F7A51D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3CA00-B11C-41BA-BEB4-9D8B79BC6235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A483E-B2A3-575B-49C3-D1BD9DB3E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20569A-363B-E524-25F7-226BD7DCA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33E0-B9B6-4ABB-8547-B32ECB0A7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346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36A67-BF85-BE31-99C8-AF91BA088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2D8909-FD97-00B9-C82A-0E3A3D6EAC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04EADA-6E45-9DBA-CA23-9AB1092709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0B45B8-7706-F5EC-E5A4-2AC0F9B44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3CA00-B11C-41BA-BEB4-9D8B79BC6235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94D32A-97CF-C00C-FEE2-478373F9B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909360-6DAA-B58C-7979-332DD3053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33E0-B9B6-4ABB-8547-B32ECB0A7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701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AA1FC-E7AA-95D4-EB9B-3956272BB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20946-8DB3-D2F8-9519-8CFAC844BB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495069-60FC-5318-FF17-520B0836FB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CB00A7-35AD-18ED-D5F0-7047BE0CF9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F73897-0D55-34B5-1A64-AC379DC510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AB2B9D-DD5A-7A20-2353-4594C58D2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3CA00-B11C-41BA-BEB4-9D8B79BC6235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8A0619-316C-B91A-3DBF-8B10151FE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D12B78-D28B-E2AD-A542-B6FC39979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33E0-B9B6-4ABB-8547-B32ECB0A7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325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52093-3156-3D0C-A1A6-F5E5C192F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C12268-C898-C109-781D-F770128E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3CA00-B11C-41BA-BEB4-9D8B79BC6235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805508-D780-24B8-5B63-6C747653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143527-BCDF-6F3F-6E3A-8EB42666D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33E0-B9B6-4ABB-8547-B32ECB0A7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35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B25C74-2999-8F6A-DDDD-6BF4B6921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3CA00-B11C-41BA-BEB4-9D8B79BC6235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A353F-15E1-7391-4C64-D0BB3E8A7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D0920F-0D81-6EEA-61F8-11B2714EB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33E0-B9B6-4ABB-8547-B32ECB0A7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694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0676F-AF62-2A6D-4540-ABB1EC4EA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70EA5-8DFB-60F3-4271-CE03C2307A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F40265-9143-40D5-E31F-DCF3E7FC9D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81735-1225-E452-B53A-8DEC92963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3CA00-B11C-41BA-BEB4-9D8B79BC6235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37C97-55DE-E70A-0415-141A26C8F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7113DC-4CBE-28B1-05F2-525D5B0A3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33E0-B9B6-4ABB-8547-B32ECB0A7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877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14581-1AC0-7FEF-8D93-B231C832E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1D7364-6C59-0490-9141-2D09F1F7A7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06173D-BE0A-D9D5-280A-A91574A7B5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8FA7C-CA84-B792-0EAF-E54DBDE2D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3CA00-B11C-41BA-BEB4-9D8B79BC6235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CB0B5C-66A6-5E68-2E13-8B6C96476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225F31-2EF3-A9D5-ED2C-274122593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33E0-B9B6-4ABB-8547-B32ECB0A7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691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69BE44-7A9A-251B-7756-AE43AE92A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815DAD-6530-10A3-7649-1D048C830B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3D682B-0CD3-D0F1-F573-3431720B79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3CA00-B11C-41BA-BEB4-9D8B79BC6235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C5AD7C-F0E8-7F51-98B8-F23E6A6982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817987-E1E3-5D72-E296-ECC6130EC5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933E0-B9B6-4ABB-8547-B32ECB0A7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230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4CFD5E-3286-4C41-AE1F-AB9A1C3B2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992DF7-CA82-42C0-A163-1733AC0F38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FF5-9F7E-4BFA-82C5-798F3CFA1D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B9A0BE-2D27-49BF-B3FB-1465BA579019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01/03/2023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F2BF59-4E74-4B8D-8B70-46B8B128A0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9F00FD-77D6-4DC1-B200-1D098E6945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831F59-D074-42A3-A57B-8FC4A349585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1424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D9FDB41-51C8-5637-AD9C-B02E01764130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/>
              <a:t>How does HDI measure development?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73D7D2-4972-4CB1-90D9-BA97BC812DE1}"/>
              </a:ext>
            </a:extLst>
          </p:cNvPr>
          <p:cNvSpPr txBox="1"/>
          <p:nvPr/>
        </p:nvSpPr>
        <p:spPr>
          <a:xfrm>
            <a:off x="0" y="584775"/>
            <a:ext cx="121920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LO: To explain what HDI is and the benefits of a composite measure of development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E95C8D-3935-BFEC-0649-E08E138FCFCC}"/>
              </a:ext>
            </a:extLst>
          </p:cNvPr>
          <p:cNvSpPr txBox="1"/>
          <p:nvPr/>
        </p:nvSpPr>
        <p:spPr>
          <a:xfrm>
            <a:off x="208280" y="1169550"/>
            <a:ext cx="8498840" cy="550920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Retrieval Quiz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Which of the following development indicators shows the health of a country?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Gross National Income (GNI)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Death rate (number of deaths per 1000 people)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Literacy rate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Which of the following development indicators shows the education of a country?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Job percentages in industry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Life expectancy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Literacy rate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Which of the following development indicators shows the living standards (wealth) of </a:t>
            </a:r>
            <a:r>
              <a:rPr lang="en-GB" sz="2200" b="1" dirty="0">
                <a:solidFill>
                  <a:prstClr val="black"/>
                </a:solidFill>
                <a:latin typeface="Calibri" panose="020F0502020204030204"/>
              </a:rPr>
              <a:t>the average person in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country?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Gross National Income (GNI) per capita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Life expectancy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Literacy rate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E1C313-58C3-0603-FBD1-7945DEC30A98}"/>
              </a:ext>
            </a:extLst>
          </p:cNvPr>
          <p:cNvSpPr txBox="1"/>
          <p:nvPr/>
        </p:nvSpPr>
        <p:spPr>
          <a:xfrm>
            <a:off x="8707120" y="2431534"/>
            <a:ext cx="61264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B050"/>
                </a:solidFill>
              </a:rPr>
              <a:t>✓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C53B44-1344-086E-3956-6E13927E39F3}"/>
              </a:ext>
            </a:extLst>
          </p:cNvPr>
          <p:cNvSpPr txBox="1"/>
          <p:nvPr/>
        </p:nvSpPr>
        <p:spPr>
          <a:xfrm>
            <a:off x="8707120" y="4401403"/>
            <a:ext cx="61264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B050"/>
                </a:solidFill>
              </a:rPr>
              <a:t>✓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4B449C-3D6E-516E-2308-453D5A5C4694}"/>
              </a:ext>
            </a:extLst>
          </p:cNvPr>
          <p:cNvSpPr txBox="1"/>
          <p:nvPr/>
        </p:nvSpPr>
        <p:spPr>
          <a:xfrm>
            <a:off x="8707120" y="5540076"/>
            <a:ext cx="61264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B050"/>
                </a:solidFill>
              </a:rPr>
              <a:t>✓</a:t>
            </a:r>
          </a:p>
        </p:txBody>
      </p:sp>
    </p:spTree>
    <p:extLst>
      <p:ext uri="{BB962C8B-B14F-4D97-AF65-F5344CB8AC3E}">
        <p14:creationId xmlns:p14="http://schemas.microsoft.com/office/powerpoint/2010/main" val="104854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8;p15">
            <a:extLst>
              <a:ext uri="{FF2B5EF4-FFF2-40B4-BE49-F238E27FC236}">
                <a16:creationId xmlns:a16="http://schemas.microsoft.com/office/drawing/2014/main" id="{4E7DE386-DC3A-1FD3-B0CB-0BA6C3850D9E}"/>
              </a:ext>
            </a:extLst>
          </p:cNvPr>
          <p:cNvSpPr/>
          <p:nvPr/>
        </p:nvSpPr>
        <p:spPr>
          <a:xfrm>
            <a:off x="2582628" y="1621846"/>
            <a:ext cx="3591675" cy="2778704"/>
          </a:xfrm>
          <a:prstGeom prst="wedgeRoundRectCallout">
            <a:avLst>
              <a:gd name="adj1" fmla="val -71924"/>
              <a:gd name="adj2" fmla="val -15134"/>
              <a:gd name="adj3" fmla="val 0"/>
            </a:avLst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008237"/>
                </a:solidFill>
                <a:effectLst/>
                <a:uLnTx/>
                <a:uFillTx/>
                <a:ea typeface="Montserrat"/>
                <a:cs typeface="Montserrat"/>
                <a:sym typeface="Montserrat"/>
              </a:rPr>
              <a:t>Qatar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Montserrat"/>
                <a:cs typeface="Montserrat"/>
                <a:sym typeface="Montserrat"/>
              </a:rPr>
              <a:t> must be less developed and poorer than the </a:t>
            </a: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008237"/>
                </a:solidFill>
                <a:effectLst/>
                <a:uLnTx/>
                <a:uFillTx/>
                <a:ea typeface="Montserrat"/>
                <a:cs typeface="Montserrat"/>
                <a:sym typeface="Montserrat"/>
              </a:rPr>
              <a:t>UK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Montserrat"/>
                <a:cs typeface="Montserrat"/>
                <a:sym typeface="Montserrat"/>
              </a:rPr>
              <a:t>, because the</a:t>
            </a: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Montserrat"/>
                <a:cs typeface="Montserrat"/>
                <a:sym typeface="Montserrat"/>
              </a:rPr>
              <a:t> </a:t>
            </a: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00468C"/>
                </a:solidFill>
                <a:effectLst/>
                <a:uLnTx/>
                <a:uFillTx/>
                <a:ea typeface="Montserrat"/>
                <a:cs typeface="Montserrat"/>
                <a:sym typeface="Montserrat"/>
              </a:rPr>
              <a:t>literacy rate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Montserrat"/>
                <a:cs typeface="Montserrat"/>
                <a:sym typeface="Montserrat"/>
              </a:rPr>
              <a:t> is lower at 93%, compared to 99%.</a:t>
            </a:r>
            <a:endParaRPr kumimoji="0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/>
              <a:sym typeface="Arial"/>
            </a:endParaRPr>
          </a:p>
        </p:txBody>
      </p:sp>
      <p:pic>
        <p:nvPicPr>
          <p:cNvPr id="3" name="Google Shape;89;p15">
            <a:extLst>
              <a:ext uri="{FF2B5EF4-FFF2-40B4-BE49-F238E27FC236}">
                <a16:creationId xmlns:a16="http://schemas.microsoft.com/office/drawing/2014/main" id="{F1B428C5-0F79-9183-7855-AE83621D8CF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b="13696"/>
          <a:stretch/>
        </p:blipFill>
        <p:spPr>
          <a:xfrm>
            <a:off x="0" y="1528426"/>
            <a:ext cx="2214251" cy="1326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1;p15">
            <a:extLst>
              <a:ext uri="{FF2B5EF4-FFF2-40B4-BE49-F238E27FC236}">
                <a16:creationId xmlns:a16="http://schemas.microsoft.com/office/drawing/2014/main" id="{396849F2-DAE9-40E3-54CE-C883CEA0ABA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b="13696"/>
          <a:stretch/>
        </p:blipFill>
        <p:spPr>
          <a:xfrm>
            <a:off x="6174303" y="4930317"/>
            <a:ext cx="2214251" cy="132620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92;p15">
            <a:extLst>
              <a:ext uri="{FF2B5EF4-FFF2-40B4-BE49-F238E27FC236}">
                <a16:creationId xmlns:a16="http://schemas.microsoft.com/office/drawing/2014/main" id="{72D2183C-D51C-13D4-D5AB-3DC10404FAB7}"/>
              </a:ext>
            </a:extLst>
          </p:cNvPr>
          <p:cNvSpPr/>
          <p:nvPr/>
        </p:nvSpPr>
        <p:spPr>
          <a:xfrm flipH="1">
            <a:off x="304799" y="5076947"/>
            <a:ext cx="5712900" cy="1447678"/>
          </a:xfrm>
          <a:prstGeom prst="wedgeRoundRectCallout">
            <a:avLst>
              <a:gd name="adj1" fmla="val -60500"/>
              <a:gd name="adj2" fmla="val -21094"/>
              <a:gd name="adj3" fmla="val 0"/>
            </a:avLst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Montserrat"/>
                <a:cs typeface="Montserrat"/>
                <a:sym typeface="Montserrat"/>
              </a:rPr>
              <a:t>But, Qatar’s </a:t>
            </a: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00468C"/>
                </a:solidFill>
                <a:effectLst/>
                <a:uLnTx/>
                <a:uFillTx/>
                <a:ea typeface="Montserrat"/>
                <a:cs typeface="Montserrat"/>
                <a:sym typeface="Montserrat"/>
              </a:rPr>
              <a:t>GNI per capita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Montserrat"/>
                <a:cs typeface="Montserrat"/>
                <a:sym typeface="Montserrat"/>
              </a:rPr>
              <a:t> is US$ 94,910, whereas the UK’s is US$ 46,240.</a:t>
            </a:r>
            <a:endParaRPr kumimoji="0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/>
              <a:sym typeface="Arial"/>
            </a:endParaRPr>
          </a:p>
        </p:txBody>
      </p:sp>
      <p:sp>
        <p:nvSpPr>
          <p:cNvPr id="6" name="Google Shape;93;p15">
            <a:extLst>
              <a:ext uri="{FF2B5EF4-FFF2-40B4-BE49-F238E27FC236}">
                <a16:creationId xmlns:a16="http://schemas.microsoft.com/office/drawing/2014/main" id="{998995F0-BEAE-2ABA-B09B-A7ED37D14031}"/>
              </a:ext>
            </a:extLst>
          </p:cNvPr>
          <p:cNvSpPr/>
          <p:nvPr/>
        </p:nvSpPr>
        <p:spPr>
          <a:xfrm flipH="1">
            <a:off x="7281428" y="1099235"/>
            <a:ext cx="4577197" cy="2184589"/>
          </a:xfrm>
          <a:prstGeom prst="wedgeRoundRectCallout">
            <a:avLst>
              <a:gd name="adj1" fmla="val -16135"/>
              <a:gd name="adj2" fmla="val 89561"/>
              <a:gd name="adj3" fmla="val 0"/>
            </a:avLst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Montserrat"/>
                <a:cs typeface="Montserrat"/>
                <a:sym typeface="Montserrat"/>
              </a:rPr>
              <a:t>That must mean that the </a:t>
            </a: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008237"/>
                </a:solidFill>
                <a:effectLst/>
                <a:uLnTx/>
                <a:uFillTx/>
                <a:ea typeface="Montserrat"/>
                <a:cs typeface="Montserrat"/>
                <a:sym typeface="Montserrat"/>
              </a:rPr>
              <a:t>UK 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Montserrat"/>
                <a:cs typeface="Montserrat"/>
                <a:sym typeface="Montserrat"/>
              </a:rPr>
              <a:t>has more money than </a:t>
            </a: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008237"/>
                </a:solidFill>
                <a:effectLst/>
                <a:uLnTx/>
                <a:uFillTx/>
                <a:ea typeface="Montserrat"/>
                <a:cs typeface="Montserrat"/>
                <a:sym typeface="Montserrat"/>
              </a:rPr>
              <a:t>Qatar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Montserrat"/>
                <a:cs typeface="Montserrat"/>
                <a:sym typeface="Montserrat"/>
              </a:rPr>
              <a:t> to invest in services such as schools, in order to improve education.</a:t>
            </a:r>
            <a:endParaRPr kumimoji="0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Montserrat"/>
              <a:cs typeface="Montserrat"/>
              <a:sym typeface="Montserrat"/>
            </a:endParaRPr>
          </a:p>
        </p:txBody>
      </p:sp>
      <p:pic>
        <p:nvPicPr>
          <p:cNvPr id="7" name="Google Shape;91;p15">
            <a:extLst>
              <a:ext uri="{FF2B5EF4-FFF2-40B4-BE49-F238E27FC236}">
                <a16:creationId xmlns:a16="http://schemas.microsoft.com/office/drawing/2014/main" id="{99FA3501-D29E-68B3-AF62-86B0474D4375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b="13696"/>
          <a:stretch/>
        </p:blipFill>
        <p:spPr>
          <a:xfrm>
            <a:off x="9250878" y="4181488"/>
            <a:ext cx="2214251" cy="132620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3366E84-28D3-696D-FDC9-FF3FDBE7C59A}"/>
              </a:ext>
            </a:extLst>
          </p:cNvPr>
          <p:cNvSpPr txBox="1"/>
          <p:nvPr/>
        </p:nvSpPr>
        <p:spPr>
          <a:xfrm>
            <a:off x="0" y="-13380"/>
            <a:ext cx="1219200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What is the problem with using just one indicator?</a:t>
            </a:r>
          </a:p>
        </p:txBody>
      </p:sp>
    </p:spTree>
    <p:extLst>
      <p:ext uri="{BB962C8B-B14F-4D97-AF65-F5344CB8AC3E}">
        <p14:creationId xmlns:p14="http://schemas.microsoft.com/office/powerpoint/2010/main" val="3181984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 descr="Open book outline">
            <a:extLst>
              <a:ext uri="{FF2B5EF4-FFF2-40B4-BE49-F238E27FC236}">
                <a16:creationId xmlns:a16="http://schemas.microsoft.com/office/drawing/2014/main" id="{D8BAD556-97F5-5517-0AA0-92F6D34FC4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1304" y="2127954"/>
            <a:ext cx="2602091" cy="2602091"/>
          </a:xfrm>
          <a:prstGeom prst="rect">
            <a:avLst/>
          </a:prstGeom>
        </p:spPr>
      </p:pic>
      <p:pic>
        <p:nvPicPr>
          <p:cNvPr id="5" name="Graphic 4" descr="Man with cane with solid fill">
            <a:extLst>
              <a:ext uri="{FF2B5EF4-FFF2-40B4-BE49-F238E27FC236}">
                <a16:creationId xmlns:a16="http://schemas.microsoft.com/office/drawing/2014/main" id="{5152891E-8C4A-87A0-D602-C7CB4CFA95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59236" y="2305625"/>
            <a:ext cx="1934210" cy="1934210"/>
          </a:xfrm>
          <a:prstGeom prst="rect">
            <a:avLst/>
          </a:prstGeom>
        </p:spPr>
      </p:pic>
      <p:pic>
        <p:nvPicPr>
          <p:cNvPr id="7" name="Graphic 6" descr="Dollar with solid fill">
            <a:extLst>
              <a:ext uri="{FF2B5EF4-FFF2-40B4-BE49-F238E27FC236}">
                <a16:creationId xmlns:a16="http://schemas.microsoft.com/office/drawing/2014/main" id="{271C90DD-7DF6-F4B4-C8A8-119FF2FAA3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76098" y="2305625"/>
            <a:ext cx="1934210" cy="19342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382704-C99C-BFF2-8F29-F279F6581F4B}"/>
              </a:ext>
            </a:extLst>
          </p:cNvPr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6C5A75-B000-2221-B83D-5E6667A47354}"/>
              </a:ext>
            </a:extLst>
          </p:cNvPr>
          <p:cNvSpPr txBox="1"/>
          <p:nvPr/>
        </p:nvSpPr>
        <p:spPr>
          <a:xfrm>
            <a:off x="8055613" y="4275207"/>
            <a:ext cx="2527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GNI per capita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12F0C6-2DE8-945C-D916-C742F39CDD82}"/>
              </a:ext>
            </a:extLst>
          </p:cNvPr>
          <p:cNvSpPr txBox="1"/>
          <p:nvPr/>
        </p:nvSpPr>
        <p:spPr>
          <a:xfrm>
            <a:off x="4966688" y="4285942"/>
            <a:ext cx="2527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Life expectancy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7A9D62-1B15-9A33-57E2-BB797412C8E3}"/>
              </a:ext>
            </a:extLst>
          </p:cNvPr>
          <p:cNvSpPr txBox="1"/>
          <p:nvPr/>
        </p:nvSpPr>
        <p:spPr>
          <a:xfrm>
            <a:off x="1240508" y="4275207"/>
            <a:ext cx="3389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Education enrolment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A40751-0B87-E79E-356F-A5786239B34F}"/>
              </a:ext>
            </a:extLst>
          </p:cNvPr>
          <p:cNvSpPr txBox="1"/>
          <p:nvPr/>
        </p:nvSpPr>
        <p:spPr>
          <a:xfrm>
            <a:off x="0" y="845978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In 1990, the Human Development Index (HDI) was created to better measure development. HDI combines three elements: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960254-817C-D111-80DF-0C544752B692}"/>
              </a:ext>
            </a:extLst>
          </p:cNvPr>
          <p:cNvSpPr txBox="1"/>
          <p:nvPr/>
        </p:nvSpPr>
        <p:spPr>
          <a:xfrm>
            <a:off x="0" y="-13380"/>
            <a:ext cx="1219200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What is the HDI?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A8BF6-0545-0085-1770-764BD397FC80}"/>
              </a:ext>
            </a:extLst>
          </p:cNvPr>
          <p:cNvSpPr txBox="1"/>
          <p:nvPr/>
        </p:nvSpPr>
        <p:spPr>
          <a:xfrm>
            <a:off x="1" y="5459968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It is a </a:t>
            </a:r>
            <a:r>
              <a:rPr lang="en-GB" sz="2800" b="1" dirty="0"/>
              <a:t>composite</a:t>
            </a:r>
            <a:r>
              <a:rPr lang="en-GB" sz="2800" dirty="0"/>
              <a:t> measure of development. The HDI has a value between 0 and 1. The higher the number the greater the level of development. </a:t>
            </a:r>
          </a:p>
        </p:txBody>
      </p:sp>
    </p:spTree>
    <p:extLst>
      <p:ext uri="{BB962C8B-B14F-4D97-AF65-F5344CB8AC3E}">
        <p14:creationId xmlns:p14="http://schemas.microsoft.com/office/powerpoint/2010/main" val="1395784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76285B3-A228-DD8B-CE58-E65B732E0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1" r="2580"/>
          <a:stretch/>
        </p:blipFill>
        <p:spPr>
          <a:xfrm>
            <a:off x="2712256" y="899769"/>
            <a:ext cx="9339376" cy="49029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68CD101-5E08-9616-DB5F-ED2EE8393419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How are HDI scores distributed?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3CA278-5BB4-0C6D-17C3-3671CF097A75}"/>
              </a:ext>
            </a:extLst>
          </p:cNvPr>
          <p:cNvSpPr txBox="1"/>
          <p:nvPr/>
        </p:nvSpPr>
        <p:spPr>
          <a:xfrm>
            <a:off x="145883" y="717290"/>
            <a:ext cx="2533650" cy="2308324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AutoNum type="arabicPeriod"/>
            </a:pPr>
            <a:r>
              <a:rPr lang="en-GB" sz="2400" dirty="0"/>
              <a:t>What is the HDI score for the UK?</a:t>
            </a:r>
          </a:p>
          <a:p>
            <a:pPr marL="342900" indent="-342900">
              <a:buAutoNum type="arabicPeriod"/>
            </a:pPr>
            <a:r>
              <a:rPr lang="en-GB" sz="2400" dirty="0"/>
              <a:t>Name a country with a medium HDI score.</a:t>
            </a:r>
            <a:endParaRPr lang="en-GB" sz="2400" dirty="0">
              <a:cs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D0794D-714E-2661-C83A-A4849DBA1590}"/>
              </a:ext>
            </a:extLst>
          </p:cNvPr>
          <p:cNvSpPr txBox="1"/>
          <p:nvPr/>
        </p:nvSpPr>
        <p:spPr>
          <a:xfrm>
            <a:off x="4602078" y="1925053"/>
            <a:ext cx="83218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dirty="0">
                <a:cs typeface="Calibri"/>
              </a:rPr>
              <a:t>USA</a:t>
            </a:r>
            <a:endParaRPr lang="en-GB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A13538C-5267-2698-6934-CD40734094FD}"/>
              </a:ext>
            </a:extLst>
          </p:cNvPr>
          <p:cNvSpPr/>
          <p:nvPr/>
        </p:nvSpPr>
        <p:spPr>
          <a:xfrm>
            <a:off x="4551948" y="1975184"/>
            <a:ext cx="90237" cy="9023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4A7E64-86F5-62B0-8578-6B5D529A1816}"/>
              </a:ext>
            </a:extLst>
          </p:cNvPr>
          <p:cNvSpPr txBox="1"/>
          <p:nvPr/>
        </p:nvSpPr>
        <p:spPr>
          <a:xfrm>
            <a:off x="6466972" y="1513974"/>
            <a:ext cx="83218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dirty="0">
                <a:cs typeface="Calibri"/>
              </a:rPr>
              <a:t>France</a:t>
            </a:r>
            <a:endParaRPr lang="en-GB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412AB40-DF9C-28DD-1A33-644726C89C73}"/>
              </a:ext>
            </a:extLst>
          </p:cNvPr>
          <p:cNvSpPr/>
          <p:nvPr/>
        </p:nvSpPr>
        <p:spPr>
          <a:xfrm>
            <a:off x="7249027" y="1704473"/>
            <a:ext cx="90237" cy="9023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EFF064-E753-1B04-8D4F-B5473F1BE421}"/>
              </a:ext>
            </a:extLst>
          </p:cNvPr>
          <p:cNvSpPr txBox="1"/>
          <p:nvPr/>
        </p:nvSpPr>
        <p:spPr>
          <a:xfrm>
            <a:off x="8853235" y="2717131"/>
            <a:ext cx="83218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dirty="0">
                <a:cs typeface="Calibri"/>
              </a:rPr>
              <a:t>India</a:t>
            </a:r>
            <a:endParaRPr lang="en-GB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AEED435-B078-6E2F-EF87-306D47491763}"/>
              </a:ext>
            </a:extLst>
          </p:cNvPr>
          <p:cNvSpPr/>
          <p:nvPr/>
        </p:nvSpPr>
        <p:spPr>
          <a:xfrm>
            <a:off x="9384631" y="2717130"/>
            <a:ext cx="90237" cy="9023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EFC015-7B21-250E-251E-5EA74749C91B}"/>
              </a:ext>
            </a:extLst>
          </p:cNvPr>
          <p:cNvSpPr txBox="1"/>
          <p:nvPr/>
        </p:nvSpPr>
        <p:spPr>
          <a:xfrm>
            <a:off x="5414209" y="4231105"/>
            <a:ext cx="83218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dirty="0">
                <a:cs typeface="Calibri"/>
              </a:rPr>
              <a:t>Bolivia</a:t>
            </a:r>
            <a:endParaRPr lang="en-GB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4ED1D59-C490-FCC2-EDFA-C21F1374FFA2}"/>
              </a:ext>
            </a:extLst>
          </p:cNvPr>
          <p:cNvSpPr/>
          <p:nvPr/>
        </p:nvSpPr>
        <p:spPr>
          <a:xfrm>
            <a:off x="5364079" y="4281236"/>
            <a:ext cx="90237" cy="9023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7A5621-E492-6524-B0C8-BF212119F883}"/>
              </a:ext>
            </a:extLst>
          </p:cNvPr>
          <p:cNvSpPr txBox="1"/>
          <p:nvPr/>
        </p:nvSpPr>
        <p:spPr>
          <a:xfrm>
            <a:off x="6416842" y="2185737"/>
            <a:ext cx="107281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dirty="0">
                <a:cs typeface="Calibri"/>
              </a:rPr>
              <a:t>Morocco</a:t>
            </a:r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C224DFD-0886-5C38-1C37-EEE21CF62FD5}"/>
              </a:ext>
            </a:extLst>
          </p:cNvPr>
          <p:cNvSpPr/>
          <p:nvPr/>
        </p:nvSpPr>
        <p:spPr>
          <a:xfrm>
            <a:off x="6807869" y="2516604"/>
            <a:ext cx="90237" cy="9023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595AB7-A4FF-6F6E-474A-A9EC1BFE47E0}"/>
              </a:ext>
            </a:extLst>
          </p:cNvPr>
          <p:cNvSpPr txBox="1"/>
          <p:nvPr/>
        </p:nvSpPr>
        <p:spPr>
          <a:xfrm>
            <a:off x="8221578" y="3769895"/>
            <a:ext cx="109286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dirty="0">
                <a:cs typeface="Calibri"/>
              </a:rPr>
              <a:t>Tanzania</a:t>
            </a:r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7F05381-0B56-F57A-280C-330EB9D1E6EC}"/>
              </a:ext>
            </a:extLst>
          </p:cNvPr>
          <p:cNvSpPr/>
          <p:nvPr/>
        </p:nvSpPr>
        <p:spPr>
          <a:xfrm>
            <a:off x="8171448" y="3820025"/>
            <a:ext cx="90237" cy="9023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1F2DD34-277B-E149-5641-B31F0E7B13E9}"/>
              </a:ext>
            </a:extLst>
          </p:cNvPr>
          <p:cNvSpPr txBox="1"/>
          <p:nvPr/>
        </p:nvSpPr>
        <p:spPr>
          <a:xfrm>
            <a:off x="9013656" y="1995237"/>
            <a:ext cx="134352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dirty="0">
                <a:cs typeface="Calibri"/>
              </a:rPr>
              <a:t>Afghanistan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8F539FC-6AF8-0C78-84FB-3ED1E85B4138}"/>
              </a:ext>
            </a:extLst>
          </p:cNvPr>
          <p:cNvSpPr/>
          <p:nvPr/>
        </p:nvSpPr>
        <p:spPr>
          <a:xfrm>
            <a:off x="8953500" y="2125577"/>
            <a:ext cx="90237" cy="9023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2C50C65-4C2F-8746-3E12-33DC3FB7FA5F}"/>
              </a:ext>
            </a:extLst>
          </p:cNvPr>
          <p:cNvSpPr txBox="1"/>
          <p:nvPr/>
        </p:nvSpPr>
        <p:spPr>
          <a:xfrm>
            <a:off x="6015790" y="5881073"/>
            <a:ext cx="2646948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000" dirty="0">
                <a:cs typeface="Calibri"/>
              </a:rPr>
              <a:t>HDI Scores Per Country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2EF288-74AD-7753-9871-A0F32398C654}"/>
              </a:ext>
            </a:extLst>
          </p:cNvPr>
          <p:cNvSpPr txBox="1"/>
          <p:nvPr/>
        </p:nvSpPr>
        <p:spPr>
          <a:xfrm>
            <a:off x="149095" y="3011917"/>
            <a:ext cx="2533650" cy="3785652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 dirty="0"/>
              <a:t>3. Describe the distribution of countries with low HDI scores.</a:t>
            </a:r>
            <a:endParaRPr lang="en-GB" sz="2400" dirty="0">
              <a:cs typeface="Calibri" panose="020F0502020204030204"/>
            </a:endParaRPr>
          </a:p>
          <a:p>
            <a:r>
              <a:rPr lang="en-GB" sz="2400" i="1" dirty="0"/>
              <a:t>Overall, most countries with low HDI scores are in the continent of…</a:t>
            </a:r>
          </a:p>
          <a:p>
            <a:r>
              <a:rPr lang="en-GB" sz="2400" i="1" dirty="0"/>
              <a:t>An example is…</a:t>
            </a:r>
          </a:p>
          <a:p>
            <a:r>
              <a:rPr lang="en-GB" sz="2400" i="1" dirty="0"/>
              <a:t>An exception is…</a:t>
            </a:r>
          </a:p>
        </p:txBody>
      </p:sp>
    </p:spTree>
    <p:extLst>
      <p:ext uri="{BB962C8B-B14F-4D97-AF65-F5344CB8AC3E}">
        <p14:creationId xmlns:p14="http://schemas.microsoft.com/office/powerpoint/2010/main" val="3108438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B0712C5-E85D-14D4-2C49-E4BFB87BCF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2" r="1441" b="3759"/>
          <a:stretch/>
        </p:blipFill>
        <p:spPr>
          <a:xfrm>
            <a:off x="3876675" y="845071"/>
            <a:ext cx="8315325" cy="41460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1872959-80E7-8279-DDDC-50167D003F98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How do the indicators compare?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DDF835-7B90-42EB-6220-D6C6650D22BE}"/>
              </a:ext>
            </a:extLst>
          </p:cNvPr>
          <p:cNvSpPr txBox="1"/>
          <p:nvPr/>
        </p:nvSpPr>
        <p:spPr>
          <a:xfrm>
            <a:off x="85724" y="707264"/>
            <a:ext cx="3419475" cy="563231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400" dirty="0"/>
              <a:t>Rank each indicator from greatest to smallest.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What differences do you identify in the rank order for each indicator? Describe the differences in top and bottom 3.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What conclusions can you make about using just one indicator of development? Use the USA as an example.</a:t>
            </a:r>
          </a:p>
        </p:txBody>
      </p:sp>
    </p:spTree>
    <p:extLst>
      <p:ext uri="{BB962C8B-B14F-4D97-AF65-F5344CB8AC3E}">
        <p14:creationId xmlns:p14="http://schemas.microsoft.com/office/powerpoint/2010/main" val="1006288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F4ABA79-61E3-7226-562D-CAF8AC8C6F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827946"/>
              </p:ext>
            </p:extLst>
          </p:nvPr>
        </p:nvGraphicFramePr>
        <p:xfrm>
          <a:off x="135977" y="3049087"/>
          <a:ext cx="5550448" cy="3688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362">
                  <a:extLst>
                    <a:ext uri="{9D8B030D-6E8A-4147-A177-3AD203B41FA5}">
                      <a16:colId xmlns:a16="http://schemas.microsoft.com/office/drawing/2014/main" val="1870660857"/>
                    </a:ext>
                  </a:extLst>
                </a:gridCol>
                <a:gridCol w="1180343">
                  <a:extLst>
                    <a:ext uri="{9D8B030D-6E8A-4147-A177-3AD203B41FA5}">
                      <a16:colId xmlns:a16="http://schemas.microsoft.com/office/drawing/2014/main" val="2369854696"/>
                    </a:ext>
                  </a:extLst>
                </a:gridCol>
                <a:gridCol w="1230570">
                  <a:extLst>
                    <a:ext uri="{9D8B030D-6E8A-4147-A177-3AD203B41FA5}">
                      <a16:colId xmlns:a16="http://schemas.microsoft.com/office/drawing/2014/main" val="4273129541"/>
                    </a:ext>
                  </a:extLst>
                </a:gridCol>
                <a:gridCol w="1854298">
                  <a:extLst>
                    <a:ext uri="{9D8B030D-6E8A-4147-A177-3AD203B41FA5}">
                      <a16:colId xmlns:a16="http://schemas.microsoft.com/office/drawing/2014/main" val="3688460681"/>
                    </a:ext>
                  </a:extLst>
                </a:gridCol>
                <a:gridCol w="904875">
                  <a:extLst>
                    <a:ext uri="{9D8B030D-6E8A-4147-A177-3AD203B41FA5}">
                      <a16:colId xmlns:a16="http://schemas.microsoft.com/office/drawing/2014/main" val="1328223909"/>
                    </a:ext>
                  </a:extLst>
                </a:gridCol>
              </a:tblGrid>
              <a:tr h="410141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GNI 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per capita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Life expectancy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Education enrolment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HDI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9603290"/>
                  </a:ext>
                </a:extLst>
              </a:tr>
              <a:tr h="321852"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0" dirty="0">
                          <a:solidFill>
                            <a:schemeClr val="tx1"/>
                          </a:solidFill>
                        </a:rPr>
                        <a:t>Norway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Japan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UK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Norway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4971094"/>
                  </a:ext>
                </a:extLst>
              </a:tr>
              <a:tr h="327470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USA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4441142"/>
                  </a:ext>
                </a:extLst>
              </a:tr>
              <a:tr h="303392">
                <a:tc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0" dirty="0">
                          <a:solidFill>
                            <a:schemeClr val="tx1"/>
                          </a:solidFill>
                        </a:rPr>
                        <a:t>UK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177603"/>
                  </a:ext>
                </a:extLst>
              </a:tr>
              <a:tr h="303392">
                <a:tc>
                  <a:txBody>
                    <a:bodyPr/>
                    <a:lstStyle/>
                    <a:p>
                      <a:r>
                        <a:rPr lang="en-US" sz="14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Japan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8398704"/>
                  </a:ext>
                </a:extLst>
              </a:tr>
              <a:tr h="334973">
                <a:tc>
                  <a:txBody>
                    <a:bodyPr/>
                    <a:lstStyle/>
                    <a:p>
                      <a:r>
                        <a:rPr lang="en-US" sz="1400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0" dirty="0">
                          <a:solidFill>
                            <a:schemeClr val="tx1"/>
                          </a:solidFill>
                        </a:rPr>
                        <a:t>Costa Rica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USA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3188408"/>
                  </a:ext>
                </a:extLst>
              </a:tr>
              <a:tr h="313024">
                <a:tc>
                  <a:txBody>
                    <a:bodyPr/>
                    <a:lstStyle/>
                    <a:p>
                      <a:r>
                        <a:rPr lang="en-US" sz="1400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Mexico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Mexico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4878230"/>
                  </a:ext>
                </a:extLst>
              </a:tr>
              <a:tr h="308207">
                <a:tc>
                  <a:txBody>
                    <a:bodyPr/>
                    <a:lstStyle/>
                    <a:p>
                      <a:r>
                        <a:rPr lang="en-US" sz="1400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China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3117534"/>
                  </a:ext>
                </a:extLst>
              </a:tr>
              <a:tr h="337102">
                <a:tc>
                  <a:txBody>
                    <a:bodyPr/>
                    <a:lstStyle/>
                    <a:p>
                      <a:r>
                        <a:rPr lang="en-US" sz="1400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0" dirty="0">
                          <a:solidFill>
                            <a:schemeClr val="tx1"/>
                          </a:solidFill>
                        </a:rPr>
                        <a:t>Nepal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5587562"/>
                  </a:ext>
                </a:extLst>
              </a:tr>
              <a:tr h="303392">
                <a:tc>
                  <a:txBody>
                    <a:bodyPr/>
                    <a:lstStyle/>
                    <a:p>
                      <a:r>
                        <a:rPr lang="en-US" sz="1400" dirty="0"/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0" dirty="0">
                          <a:solidFill>
                            <a:schemeClr val="tx1"/>
                          </a:solidFill>
                        </a:rPr>
                        <a:t>Sierra Leone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Malawi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Malawi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3812587"/>
                  </a:ext>
                </a:extLst>
              </a:tr>
              <a:tr h="313024">
                <a:tc>
                  <a:txBody>
                    <a:bodyPr/>
                    <a:lstStyle/>
                    <a:p>
                      <a:r>
                        <a:rPr lang="en-US" sz="1400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0" dirty="0">
                          <a:solidFill>
                            <a:schemeClr val="tx1"/>
                          </a:solidFill>
                        </a:rPr>
                        <a:t>Malawi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Sierra Leone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Sierra Leone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5651718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0305AA43-6FC2-5B53-62D6-921A243DF1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2" r="1441" b="3759"/>
          <a:stretch/>
        </p:blipFill>
        <p:spPr>
          <a:xfrm>
            <a:off x="67990" y="27009"/>
            <a:ext cx="5686424" cy="29363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075C158-CFB2-153F-3582-56E939C33B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2" r="1441" b="3759"/>
          <a:stretch/>
        </p:blipFill>
        <p:spPr>
          <a:xfrm>
            <a:off x="6573563" y="27009"/>
            <a:ext cx="5550448" cy="2936354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CE706D7-2F49-44AB-FAA6-99DE4F7EBA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137176"/>
              </p:ext>
            </p:extLst>
          </p:nvPr>
        </p:nvGraphicFramePr>
        <p:xfrm>
          <a:off x="6505577" y="3049087"/>
          <a:ext cx="5550448" cy="3688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362">
                  <a:extLst>
                    <a:ext uri="{9D8B030D-6E8A-4147-A177-3AD203B41FA5}">
                      <a16:colId xmlns:a16="http://schemas.microsoft.com/office/drawing/2014/main" val="1870660857"/>
                    </a:ext>
                  </a:extLst>
                </a:gridCol>
                <a:gridCol w="1180343">
                  <a:extLst>
                    <a:ext uri="{9D8B030D-6E8A-4147-A177-3AD203B41FA5}">
                      <a16:colId xmlns:a16="http://schemas.microsoft.com/office/drawing/2014/main" val="2369854696"/>
                    </a:ext>
                  </a:extLst>
                </a:gridCol>
                <a:gridCol w="1230570">
                  <a:extLst>
                    <a:ext uri="{9D8B030D-6E8A-4147-A177-3AD203B41FA5}">
                      <a16:colId xmlns:a16="http://schemas.microsoft.com/office/drawing/2014/main" val="4273129541"/>
                    </a:ext>
                  </a:extLst>
                </a:gridCol>
                <a:gridCol w="1854298">
                  <a:extLst>
                    <a:ext uri="{9D8B030D-6E8A-4147-A177-3AD203B41FA5}">
                      <a16:colId xmlns:a16="http://schemas.microsoft.com/office/drawing/2014/main" val="3688460681"/>
                    </a:ext>
                  </a:extLst>
                </a:gridCol>
                <a:gridCol w="904875">
                  <a:extLst>
                    <a:ext uri="{9D8B030D-6E8A-4147-A177-3AD203B41FA5}">
                      <a16:colId xmlns:a16="http://schemas.microsoft.com/office/drawing/2014/main" val="1328223909"/>
                    </a:ext>
                  </a:extLst>
                </a:gridCol>
              </a:tblGrid>
              <a:tr h="410141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GNI 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per capita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Life expectancy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Education enrolment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HDI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9603290"/>
                  </a:ext>
                </a:extLst>
              </a:tr>
              <a:tr h="321852"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0" dirty="0">
                          <a:solidFill>
                            <a:schemeClr val="tx1"/>
                          </a:solidFill>
                        </a:rPr>
                        <a:t>Norway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Japan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UK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Norway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4971094"/>
                  </a:ext>
                </a:extLst>
              </a:tr>
              <a:tr h="327470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USA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4441142"/>
                  </a:ext>
                </a:extLst>
              </a:tr>
              <a:tr h="303392">
                <a:tc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0" dirty="0">
                          <a:solidFill>
                            <a:schemeClr val="tx1"/>
                          </a:solidFill>
                        </a:rPr>
                        <a:t>UK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177603"/>
                  </a:ext>
                </a:extLst>
              </a:tr>
              <a:tr h="303392">
                <a:tc>
                  <a:txBody>
                    <a:bodyPr/>
                    <a:lstStyle/>
                    <a:p>
                      <a:r>
                        <a:rPr lang="en-US" sz="14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Japan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8398704"/>
                  </a:ext>
                </a:extLst>
              </a:tr>
              <a:tr h="334973">
                <a:tc>
                  <a:txBody>
                    <a:bodyPr/>
                    <a:lstStyle/>
                    <a:p>
                      <a:r>
                        <a:rPr lang="en-US" sz="1400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0" dirty="0">
                          <a:solidFill>
                            <a:schemeClr val="tx1"/>
                          </a:solidFill>
                        </a:rPr>
                        <a:t>Costa Rica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USA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3188408"/>
                  </a:ext>
                </a:extLst>
              </a:tr>
              <a:tr h="313024">
                <a:tc>
                  <a:txBody>
                    <a:bodyPr/>
                    <a:lstStyle/>
                    <a:p>
                      <a:r>
                        <a:rPr lang="en-US" sz="1400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Mexico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Mexico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4878230"/>
                  </a:ext>
                </a:extLst>
              </a:tr>
              <a:tr h="308207">
                <a:tc>
                  <a:txBody>
                    <a:bodyPr/>
                    <a:lstStyle/>
                    <a:p>
                      <a:r>
                        <a:rPr lang="en-US" sz="1400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China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3117534"/>
                  </a:ext>
                </a:extLst>
              </a:tr>
              <a:tr h="337102">
                <a:tc>
                  <a:txBody>
                    <a:bodyPr/>
                    <a:lstStyle/>
                    <a:p>
                      <a:r>
                        <a:rPr lang="en-US" sz="1400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0" dirty="0">
                          <a:solidFill>
                            <a:schemeClr val="tx1"/>
                          </a:solidFill>
                        </a:rPr>
                        <a:t>Nepal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5587562"/>
                  </a:ext>
                </a:extLst>
              </a:tr>
              <a:tr h="303392">
                <a:tc>
                  <a:txBody>
                    <a:bodyPr/>
                    <a:lstStyle/>
                    <a:p>
                      <a:r>
                        <a:rPr lang="en-US" sz="1400" dirty="0"/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0" dirty="0">
                          <a:solidFill>
                            <a:schemeClr val="tx1"/>
                          </a:solidFill>
                        </a:rPr>
                        <a:t>Sierra Leone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Malawi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Malawi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3812587"/>
                  </a:ext>
                </a:extLst>
              </a:tr>
              <a:tr h="313024">
                <a:tc>
                  <a:txBody>
                    <a:bodyPr/>
                    <a:lstStyle/>
                    <a:p>
                      <a:r>
                        <a:rPr lang="en-US" sz="1400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0" dirty="0">
                          <a:solidFill>
                            <a:schemeClr val="tx1"/>
                          </a:solidFill>
                        </a:rPr>
                        <a:t>Malawi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Sierra Leone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0" dirty="0">
                          <a:solidFill>
                            <a:schemeClr val="tx1"/>
                          </a:solidFill>
                        </a:rPr>
                        <a:t>Sierra Leone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56517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1449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BDA94EA-9FBA-F6D5-CFF0-E65AA68AFD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464744"/>
              </p:ext>
            </p:extLst>
          </p:nvPr>
        </p:nvGraphicFramePr>
        <p:xfrm>
          <a:off x="400048" y="501650"/>
          <a:ext cx="10325102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4085">
                  <a:extLst>
                    <a:ext uri="{9D8B030D-6E8A-4147-A177-3AD203B41FA5}">
                      <a16:colId xmlns:a16="http://schemas.microsoft.com/office/drawing/2014/main" val="2889056554"/>
                    </a:ext>
                  </a:extLst>
                </a:gridCol>
                <a:gridCol w="2330229">
                  <a:extLst>
                    <a:ext uri="{9D8B030D-6E8A-4147-A177-3AD203B41FA5}">
                      <a16:colId xmlns:a16="http://schemas.microsoft.com/office/drawing/2014/main" val="299356155"/>
                    </a:ext>
                  </a:extLst>
                </a:gridCol>
                <a:gridCol w="2608451">
                  <a:extLst>
                    <a:ext uri="{9D8B030D-6E8A-4147-A177-3AD203B41FA5}">
                      <a16:colId xmlns:a16="http://schemas.microsoft.com/office/drawing/2014/main" val="1815032243"/>
                    </a:ext>
                  </a:extLst>
                </a:gridCol>
                <a:gridCol w="2894574">
                  <a:extLst>
                    <a:ext uri="{9D8B030D-6E8A-4147-A177-3AD203B41FA5}">
                      <a16:colId xmlns:a16="http://schemas.microsoft.com/office/drawing/2014/main" val="768876017"/>
                    </a:ext>
                  </a:extLst>
                </a:gridCol>
                <a:gridCol w="1357763">
                  <a:extLst>
                    <a:ext uri="{9D8B030D-6E8A-4147-A177-3AD203B41FA5}">
                      <a16:colId xmlns:a16="http://schemas.microsoft.com/office/drawing/2014/main" val="3148419623"/>
                    </a:ext>
                  </a:extLst>
                </a:gridCol>
              </a:tblGrid>
              <a:tr h="410141"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GNI</a:t>
                      </a:r>
                      <a:r>
                        <a:rPr lang="en-US" sz="2400" baseline="0" dirty="0">
                          <a:solidFill>
                            <a:srgbClr val="00B050"/>
                          </a:solidFill>
                        </a:rPr>
                        <a:t> per capita</a:t>
                      </a:r>
                      <a:endParaRPr lang="en-US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Life expectancy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Education Enrolment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HDI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370554"/>
                  </a:ext>
                </a:extLst>
              </a:tr>
              <a:tr h="321852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Norway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Japan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UK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Norway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0234086"/>
                  </a:ext>
                </a:extLst>
              </a:tr>
              <a:tr h="32747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1" dirty="0">
                          <a:solidFill>
                            <a:srgbClr val="FF0000"/>
                          </a:solidFill>
                        </a:rPr>
                        <a:t>USA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Norway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i="1" dirty="0">
                          <a:solidFill>
                            <a:srgbClr val="FF0000"/>
                          </a:solidFill>
                        </a:rPr>
                        <a:t>USA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i="1" dirty="0">
                          <a:solidFill>
                            <a:srgbClr val="FF0000"/>
                          </a:solidFill>
                        </a:rPr>
                        <a:t>USA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7531077"/>
                  </a:ext>
                </a:extLst>
              </a:tr>
              <a:tr h="303392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UK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UK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Norway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UK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771930"/>
                  </a:ext>
                </a:extLst>
              </a:tr>
              <a:tr h="303392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Japan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Costa Rica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Japan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Japan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6930645"/>
                  </a:ext>
                </a:extLst>
              </a:tr>
              <a:tr h="303392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Costa Rica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i="1" dirty="0">
                          <a:solidFill>
                            <a:srgbClr val="FF0000"/>
                          </a:solidFill>
                        </a:rPr>
                        <a:t>USA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Costa Rica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Costa Rica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610421"/>
                  </a:ext>
                </a:extLst>
              </a:tr>
              <a:tr h="313024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Mexico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Mexico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Mexico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Mexico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0002010"/>
                  </a:ext>
                </a:extLst>
              </a:tr>
              <a:tr h="308207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China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China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China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China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0558539"/>
                  </a:ext>
                </a:extLst>
              </a:tr>
              <a:tr h="337102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Nepal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Nepal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Nepal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Nepal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3243002"/>
                  </a:ext>
                </a:extLst>
              </a:tr>
              <a:tr h="303392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Sierra Leone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Malawi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Malawi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Malawi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9374406"/>
                  </a:ext>
                </a:extLst>
              </a:tr>
              <a:tr h="313024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Malawi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Sierra Leone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Sierra Leone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Sierra Leone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79618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6949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F081A5A-DB42-AB05-B34B-71EDD0C817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6" t="14177" r="3102" b="3138"/>
          <a:stretch/>
        </p:blipFill>
        <p:spPr>
          <a:xfrm>
            <a:off x="8067040" y="214870"/>
            <a:ext cx="4030345" cy="58998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73E2B68-94FF-E903-C3CF-F81C67A49ABC}"/>
              </a:ext>
            </a:extLst>
          </p:cNvPr>
          <p:cNvSpPr txBox="1"/>
          <p:nvPr/>
        </p:nvSpPr>
        <p:spPr>
          <a:xfrm>
            <a:off x="8249920" y="6211669"/>
            <a:ext cx="3942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 map showing HDI scores across the UK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610082-6565-EAAD-8856-84ABA3CD606F}"/>
              </a:ext>
            </a:extLst>
          </p:cNvPr>
          <p:cNvSpPr txBox="1"/>
          <p:nvPr/>
        </p:nvSpPr>
        <p:spPr>
          <a:xfrm>
            <a:off x="10779760" y="1513840"/>
            <a:ext cx="121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Darker blue = higher HDI scores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F22CC3-F5A6-7A0B-0E59-BAE83EA2258F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How does development vary within countries?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E9C90C-FA36-9736-26AC-9EED82DF3A6F}"/>
              </a:ext>
            </a:extLst>
          </p:cNvPr>
          <p:cNvSpPr txBox="1"/>
          <p:nvPr/>
        </p:nvSpPr>
        <p:spPr>
          <a:xfrm>
            <a:off x="85724" y="778246"/>
            <a:ext cx="3236596" cy="563231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GB" sz="2400" dirty="0"/>
              <a:t>What is the relationship between the maps?</a:t>
            </a:r>
          </a:p>
          <a:p>
            <a:pPr marL="457200" indent="-457200">
              <a:buAutoNum type="arabicPeriod"/>
            </a:pPr>
            <a:r>
              <a:rPr lang="en-GB" sz="2400" dirty="0"/>
              <a:t>What does this tell you about the dangers of classifying a whole country by its development?</a:t>
            </a:r>
          </a:p>
          <a:p>
            <a:pPr marL="457200" indent="-457200">
              <a:buAutoNum type="arabicPeriod"/>
            </a:pPr>
            <a:r>
              <a:rPr lang="en-GB" sz="2400" dirty="0"/>
              <a:t>Explain why the South East region/London have a higher HDI score and higher male life expectancy.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B48947F-B645-27D8-9426-65D1F75E1E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9492" y="600574"/>
            <a:ext cx="4705350" cy="604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328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A6A458180004FB30933D99C05CE74" ma:contentTypeVersion="41" ma:contentTypeDescription="Create a new document." ma:contentTypeScope="" ma:versionID="8c9d0de8ae2dc3c8710729a60cbc3c55">
  <xsd:schema xmlns:xsd="http://www.w3.org/2001/XMLSchema" xmlns:xs="http://www.w3.org/2001/XMLSchema" xmlns:p="http://schemas.microsoft.com/office/2006/metadata/properties" xmlns:ns2="cd85361d-f307-4abe-9175-67f8eb5ea8c8" xmlns:ns3="7b73be5f-6508-4f30-91b9-475711688df2" targetNamespace="http://schemas.microsoft.com/office/2006/metadata/properties" ma:root="true" ma:fieldsID="f118695c238f654a4bb045dd00a22780" ns2:_="" ns3:_="">
    <xsd:import namespace="cd85361d-f307-4abe-9175-67f8eb5ea8c8"/>
    <xsd:import namespace="7b73be5f-6508-4f30-91b9-475711688df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NotebookType" minOccurs="0"/>
                <xsd:element ref="ns2:FolderType" minOccurs="0"/>
                <xsd:element ref="ns2:CultureName" minOccurs="0"/>
                <xsd:element ref="ns2:AppVersion" minOccurs="0"/>
                <xsd:element ref="ns2:TeamsChannelId" minOccurs="0"/>
                <xsd:element ref="ns2:Owner" minOccurs="0"/>
                <xsd:element ref="ns2:Math_Settings" minOccurs="0"/>
                <xsd:element ref="ns2:DefaultSectionNames" minOccurs="0"/>
                <xsd:element ref="ns2:Templates" minOccurs="0"/>
                <xsd:element ref="ns2:Leaders" minOccurs="0"/>
                <xsd:element ref="ns2:Members" minOccurs="0"/>
                <xsd:element ref="ns2:Member_Groups" minOccurs="0"/>
                <xsd:element ref="ns2:Distribution_Groups" minOccurs="0"/>
                <xsd:element ref="ns2:LMS_Mappings" minOccurs="0"/>
                <xsd:element ref="ns2:Invited_Leaders" minOccurs="0"/>
                <xsd:element ref="ns2:Invited_Members" minOccurs="0"/>
                <xsd:element ref="ns2:Self_Registration_Enabled" minOccurs="0"/>
                <xsd:element ref="ns2:Has_Leaders_Only_SectionGroup" minOccurs="0"/>
                <xsd:element ref="ns2:Is_Collaboration_Space_Locked" minOccurs="0"/>
                <xsd:element ref="ns2:IsNotebookLocked" minOccurs="0"/>
                <xsd:element ref="ns2:Teams_Channel_Section_Location" minOccurs="0"/>
                <xsd:element ref="ns2:Teachers" minOccurs="0"/>
                <xsd:element ref="ns2:Students" minOccurs="0"/>
                <xsd:element ref="ns2:Student_Groups" minOccurs="0"/>
                <xsd:element ref="ns2:Invited_Teachers" minOccurs="0"/>
                <xsd:element ref="ns2:Invited_Students" minOccurs="0"/>
                <xsd:element ref="ns2:Has_Teacher_Only_SectionGroup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5361d-f307-4abe-9175-67f8eb5ea8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NotebookType" ma:index="12" nillable="true" ma:displayName="Notebook Type" ma:internalName="NotebookType">
      <xsd:simpleType>
        <xsd:restriction base="dms:Text"/>
      </xsd:simpleType>
    </xsd:element>
    <xsd:element name="FolderType" ma:index="13" nillable="true" ma:displayName="Folder Type" ma:internalName="FolderType">
      <xsd:simpleType>
        <xsd:restriction base="dms:Text"/>
      </xsd:simpleType>
    </xsd:element>
    <xsd:element name="CultureName" ma:index="14" nillable="true" ma:displayName="Culture Name" ma:internalName="CultureName">
      <xsd:simpleType>
        <xsd:restriction base="dms:Text"/>
      </xsd:simpleType>
    </xsd:element>
    <xsd:element name="AppVersion" ma:index="15" nillable="true" ma:displayName="App Version" ma:internalName="AppVersion">
      <xsd:simpleType>
        <xsd:restriction base="dms:Text"/>
      </xsd:simpleType>
    </xsd:element>
    <xsd:element name="TeamsChannelId" ma:index="16" nillable="true" ma:displayName="Teams Channel Id" ma:internalName="TeamsChannelId">
      <xsd:simpleType>
        <xsd:restriction base="dms:Text"/>
      </xsd:simpleType>
    </xsd:element>
    <xsd:element name="Owner" ma:index="17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18" nillable="true" ma:displayName="Math Settings" ma:internalName="Math_Settings">
      <xsd:simpleType>
        <xsd:restriction base="dms:Text"/>
      </xsd:simpleType>
    </xsd:element>
    <xsd:element name="DefaultSectionNames" ma:index="19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0" nillable="true" ma:displayName="Templates" ma:internalName="Templates">
      <xsd:simpleType>
        <xsd:restriction base="dms:Note">
          <xsd:maxLength value="255"/>
        </xsd:restriction>
      </xsd:simpleType>
    </xsd:element>
    <xsd:element name="Leaders" ma:index="21" nillable="true" ma:displayName="Leaders" ma:internalName="Lead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s" ma:index="22" nillable="true" ma:displayName="Members" ma:internalName="Memb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_Groups" ma:index="23" nillable="true" ma:displayName="Member Groups" ma:internalName="Member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4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25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Leaders" ma:index="26" nillable="true" ma:displayName="Invited Leaders" ma:internalName="Invited_Leaders">
      <xsd:simpleType>
        <xsd:restriction base="dms:Note">
          <xsd:maxLength value="255"/>
        </xsd:restriction>
      </xsd:simpleType>
    </xsd:element>
    <xsd:element name="Invited_Members" ma:index="27" nillable="true" ma:displayName="Invited Members" ma:internalName="Invited_Members">
      <xsd:simpleType>
        <xsd:restriction base="dms:Note">
          <xsd:maxLength value="255"/>
        </xsd:restriction>
      </xsd:simpleType>
    </xsd:element>
    <xsd:element name="Self_Registration_Enabled" ma:index="28" nillable="true" ma:displayName="Self Registration Enabled" ma:internalName="Self_Registration_Enabled">
      <xsd:simpleType>
        <xsd:restriction base="dms:Boolean"/>
      </xsd:simpleType>
    </xsd:element>
    <xsd:element name="Has_Leaders_Only_SectionGroup" ma:index="29" nillable="true" ma:displayName="Has Leaders Only SectionGroup" ma:internalName="Has_Leaders_Only_SectionGroup">
      <xsd:simpleType>
        <xsd:restriction base="dms:Boolean"/>
      </xsd:simpleType>
    </xsd:element>
    <xsd:element name="Is_Collaboration_Space_Locked" ma:index="30" nillable="true" ma:displayName="Is Collaboration Space Locked" ma:internalName="Is_Collaboration_Space_Locked">
      <xsd:simpleType>
        <xsd:restriction base="dms:Boolean"/>
      </xsd:simpleType>
    </xsd:element>
    <xsd:element name="IsNotebookLocked" ma:index="31" nillable="true" ma:displayName="Is Notebook Locked" ma:internalName="IsNotebookLocked">
      <xsd:simpleType>
        <xsd:restriction base="dms:Boolean"/>
      </xsd:simpleType>
    </xsd:element>
    <xsd:element name="Teams_Channel_Section_Location" ma:index="32" nillable="true" ma:displayName="Teams Channel Section Location" ma:internalName="Teams_Channel_Section_Location">
      <xsd:simpleType>
        <xsd:restriction base="dms:Text"/>
      </xsd:simpleType>
    </xsd:element>
    <xsd:element name="Teachers" ma:index="33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34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35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36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7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Has_Teacher_Only_SectionGroup" ma:index="38" nillable="true" ma:displayName="Has Teacher Only SectionGroup" ma:internalName="Has_Teacher_Only_SectionGroup">
      <xsd:simpleType>
        <xsd:restriction base="dms:Boolean"/>
      </xsd:simpleType>
    </xsd:element>
    <xsd:element name="MediaServiceDateTaken" ma:index="39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42" nillable="true" ma:displayName="Tags" ma:internalName="MediaServiceAutoTags" ma:readOnly="true">
      <xsd:simpleType>
        <xsd:restriction base="dms:Text"/>
      </xsd:simpleType>
    </xsd:element>
    <xsd:element name="MediaServiceGenerationTime" ma:index="4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4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47" nillable="true" ma:taxonomy="true" ma:internalName="lcf76f155ced4ddcb4097134ff3c332f" ma:taxonomyFieldName="MediaServiceImageTags" ma:displayName="Image Tags" ma:readOnly="false" ma:fieldId="{5cf76f15-5ced-4ddc-b409-7134ff3c332f}" ma:taxonomyMulti="true" ma:sspId="d236c9c0-8a50-4037-ba2f-c0d295a758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73be5f-6508-4f30-91b9-475711688df2" elementFormDefault="qualified">
    <xsd:import namespace="http://schemas.microsoft.com/office/2006/documentManagement/types"/>
    <xsd:import namespace="http://schemas.microsoft.com/office/infopath/2007/PartnerControls"/>
    <xsd:element name="SharedWithUsers" ma:index="4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4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48" nillable="true" ma:displayName="Taxonomy Catch All Column" ma:hidden="true" ma:list="{c08f3e2c-b62d-4d6f-9459-3117c8177a66}" ma:internalName="TaxCatchAll" ma:showField="CatchAllData" ma:web="7b73be5f-6508-4f30-91b9-475711688d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otebookType xmlns="cd85361d-f307-4abe-9175-67f8eb5ea8c8" xsi:nil="true"/>
    <TaxCatchAll xmlns="7b73be5f-6508-4f30-91b9-475711688df2" xsi:nil="true"/>
    <Invited_Leaders xmlns="cd85361d-f307-4abe-9175-67f8eb5ea8c8" xsi:nil="true"/>
    <Invited_Teachers xmlns="cd85361d-f307-4abe-9175-67f8eb5ea8c8" xsi:nil="true"/>
    <Distribution_Groups xmlns="cd85361d-f307-4abe-9175-67f8eb5ea8c8" xsi:nil="true"/>
    <Teachers xmlns="cd85361d-f307-4abe-9175-67f8eb5ea8c8">
      <UserInfo>
        <DisplayName/>
        <AccountId xsi:nil="true"/>
        <AccountType/>
      </UserInfo>
    </Teachers>
    <Students xmlns="cd85361d-f307-4abe-9175-67f8eb5ea8c8">
      <UserInfo>
        <DisplayName/>
        <AccountId xsi:nil="true"/>
        <AccountType/>
      </UserInfo>
    </Students>
    <Student_Groups xmlns="cd85361d-f307-4abe-9175-67f8eb5ea8c8">
      <UserInfo>
        <DisplayName/>
        <AccountId xsi:nil="true"/>
        <AccountType/>
      </UserInfo>
    </Student_Groups>
    <Self_Registration_Enabled xmlns="cd85361d-f307-4abe-9175-67f8eb5ea8c8" xsi:nil="true"/>
    <Has_Leaders_Only_SectionGroup xmlns="cd85361d-f307-4abe-9175-67f8eb5ea8c8" xsi:nil="true"/>
    <Teams_Channel_Section_Location xmlns="cd85361d-f307-4abe-9175-67f8eb5ea8c8" xsi:nil="true"/>
    <TeamsChannelId xmlns="cd85361d-f307-4abe-9175-67f8eb5ea8c8" xsi:nil="true"/>
    <Math_Settings xmlns="cd85361d-f307-4abe-9175-67f8eb5ea8c8" xsi:nil="true"/>
    <Invited_Members xmlns="cd85361d-f307-4abe-9175-67f8eb5ea8c8" xsi:nil="true"/>
    <AppVersion xmlns="cd85361d-f307-4abe-9175-67f8eb5ea8c8" xsi:nil="true"/>
    <IsNotebookLocked xmlns="cd85361d-f307-4abe-9175-67f8eb5ea8c8" xsi:nil="true"/>
    <Invited_Students xmlns="cd85361d-f307-4abe-9175-67f8eb5ea8c8" xsi:nil="true"/>
    <FolderType xmlns="cd85361d-f307-4abe-9175-67f8eb5ea8c8" xsi:nil="true"/>
    <lcf76f155ced4ddcb4097134ff3c332f xmlns="cd85361d-f307-4abe-9175-67f8eb5ea8c8">
      <Terms xmlns="http://schemas.microsoft.com/office/infopath/2007/PartnerControls"/>
    </lcf76f155ced4ddcb4097134ff3c332f>
    <Templates xmlns="cd85361d-f307-4abe-9175-67f8eb5ea8c8" xsi:nil="true"/>
    <Members xmlns="cd85361d-f307-4abe-9175-67f8eb5ea8c8">
      <UserInfo>
        <DisplayName/>
        <AccountId xsi:nil="true"/>
        <AccountType/>
      </UserInfo>
    </Members>
    <Member_Groups xmlns="cd85361d-f307-4abe-9175-67f8eb5ea8c8">
      <UserInfo>
        <DisplayName/>
        <AccountId xsi:nil="true"/>
        <AccountType/>
      </UserInfo>
    </Member_Groups>
    <Has_Teacher_Only_SectionGroup xmlns="cd85361d-f307-4abe-9175-67f8eb5ea8c8" xsi:nil="true"/>
    <CultureName xmlns="cd85361d-f307-4abe-9175-67f8eb5ea8c8" xsi:nil="true"/>
    <Owner xmlns="cd85361d-f307-4abe-9175-67f8eb5ea8c8">
      <UserInfo>
        <DisplayName/>
        <AccountId xsi:nil="true"/>
        <AccountType/>
      </UserInfo>
    </Owner>
    <Leaders xmlns="cd85361d-f307-4abe-9175-67f8eb5ea8c8">
      <UserInfo>
        <DisplayName/>
        <AccountId xsi:nil="true"/>
        <AccountType/>
      </UserInfo>
    </Leaders>
    <DefaultSectionNames xmlns="cd85361d-f307-4abe-9175-67f8eb5ea8c8" xsi:nil="true"/>
    <Is_Collaboration_Space_Locked xmlns="cd85361d-f307-4abe-9175-67f8eb5ea8c8" xsi:nil="true"/>
    <LMS_Mappings xmlns="cd85361d-f307-4abe-9175-67f8eb5ea8c8" xsi:nil="true"/>
  </documentManagement>
</p:properties>
</file>

<file path=customXml/itemProps1.xml><?xml version="1.0" encoding="utf-8"?>
<ds:datastoreItem xmlns:ds="http://schemas.openxmlformats.org/officeDocument/2006/customXml" ds:itemID="{4B006D30-462C-4890-9E28-5F2D59B0660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35836E5-9288-4A92-9A00-3C8C1614AD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5361d-f307-4abe-9175-67f8eb5ea8c8"/>
    <ds:schemaRef ds:uri="7b73be5f-6508-4f30-91b9-475711688d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1CAF149-7AAC-48A9-A6F8-03C2B82A52F8}">
  <ds:schemaRefs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7b73be5f-6508-4f30-91b9-475711688df2"/>
    <ds:schemaRef ds:uri="http://schemas.openxmlformats.org/package/2006/metadata/core-properties"/>
    <ds:schemaRef ds:uri="cd85361d-f307-4abe-9175-67f8eb5ea8c8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592</Words>
  <Application>Microsoft Office PowerPoint</Application>
  <PresentationFormat>Widescreen</PresentationFormat>
  <Paragraphs>174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Niall Carton</dc:creator>
  <cp:lastModifiedBy>Niall Carton</cp:lastModifiedBy>
  <cp:revision>1</cp:revision>
  <cp:lastPrinted>2023-03-01T07:47:39Z</cp:lastPrinted>
  <dcterms:created xsi:type="dcterms:W3CDTF">2023-02-08T14:02:04Z</dcterms:created>
  <dcterms:modified xsi:type="dcterms:W3CDTF">2023-03-01T09:21:42Z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0x010100E63A6A458180004FB30933D99C05CE74</vt:lpwstr>
  </property>
  <property fmtid="{D5CDD505-2E9C-101B-9397-08002B2CF9AE}" pid="3" name="MediaServiceImageTags">
    <vt:lpwstr/>
  </property>
</Properties>
</file>