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sldIdLst>
    <p:sldId id="262" r:id="rId5"/>
    <p:sldId id="260" r:id="rId6"/>
    <p:sldId id="270" r:id="rId7"/>
    <p:sldId id="258" r:id="rId8"/>
    <p:sldId id="264" r:id="rId9"/>
    <p:sldId id="259" r:id="rId10"/>
    <p:sldId id="263" r:id="rId11"/>
    <p:sldId id="268" r:id="rId12"/>
    <p:sldId id="265" r:id="rId13"/>
    <p:sldId id="269" r:id="rId14"/>
    <p:sldId id="267" r:id="rId15"/>
    <p:sldId id="266" r:id="rId16"/>
  </p:sldIdLst>
  <p:sldSz cx="9144000" cy="6858000" type="screen4x3"/>
  <p:notesSz cx="6797675" cy="98726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B1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70B6FD8-F6FF-40BE-9392-8E5C41E47D0A}" v="16" dt="2023-01-17T14:25:51.4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00" y="5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all Carton" userId="b8012f77-92ab-40a4-a023-1921f514d035" providerId="ADAL" clId="{670B6FD8-F6FF-40BE-9392-8E5C41E47D0A}"/>
    <pc:docChg chg="addSld modSld">
      <pc:chgData name="Niall Carton" userId="b8012f77-92ab-40a4-a023-1921f514d035" providerId="ADAL" clId="{670B6FD8-F6FF-40BE-9392-8E5C41E47D0A}" dt="2023-01-17T14:25:51.421" v="92" actId="478"/>
      <pc:docMkLst>
        <pc:docMk/>
      </pc:docMkLst>
      <pc:sldChg chg="modSp mod">
        <pc:chgData name="Niall Carton" userId="b8012f77-92ab-40a4-a023-1921f514d035" providerId="ADAL" clId="{670B6FD8-F6FF-40BE-9392-8E5C41E47D0A}" dt="2023-01-11T10:02:21.959" v="46" actId="20577"/>
        <pc:sldMkLst>
          <pc:docMk/>
          <pc:sldMk cId="0" sldId="258"/>
        </pc:sldMkLst>
        <pc:spChg chg="mod">
          <ac:chgData name="Niall Carton" userId="b8012f77-92ab-40a4-a023-1921f514d035" providerId="ADAL" clId="{670B6FD8-F6FF-40BE-9392-8E5C41E47D0A}" dt="2023-01-11T10:02:21.959" v="46" actId="20577"/>
          <ac:spMkLst>
            <pc:docMk/>
            <pc:sldMk cId="0" sldId="258"/>
            <ac:spMk id="5131" creationId="{3503133D-8C05-555F-245D-B076488A4114}"/>
          </ac:spMkLst>
        </pc:spChg>
      </pc:sldChg>
      <pc:sldChg chg="delSp">
        <pc:chgData name="Niall Carton" userId="b8012f77-92ab-40a4-a023-1921f514d035" providerId="ADAL" clId="{670B6FD8-F6FF-40BE-9392-8E5C41E47D0A}" dt="2023-01-17T14:25:51.421" v="92" actId="478"/>
        <pc:sldMkLst>
          <pc:docMk/>
          <pc:sldMk cId="0" sldId="262"/>
        </pc:sldMkLst>
        <pc:spChg chg="del">
          <ac:chgData name="Niall Carton" userId="b8012f77-92ab-40a4-a023-1921f514d035" providerId="ADAL" clId="{670B6FD8-F6FF-40BE-9392-8E5C41E47D0A}" dt="2023-01-17T14:25:51.421" v="92" actId="478"/>
          <ac:spMkLst>
            <pc:docMk/>
            <pc:sldMk cId="0" sldId="262"/>
            <ac:spMk id="2051" creationId="{96029DE7-92CE-F654-9C59-AF17122B802A}"/>
          </ac:spMkLst>
        </pc:spChg>
      </pc:sldChg>
      <pc:sldChg chg="addSp modSp mod">
        <pc:chgData name="Niall Carton" userId="b8012f77-92ab-40a4-a023-1921f514d035" providerId="ADAL" clId="{670B6FD8-F6FF-40BE-9392-8E5C41E47D0A}" dt="2023-01-11T10:35:21.514" v="85" actId="14100"/>
        <pc:sldMkLst>
          <pc:docMk/>
          <pc:sldMk cId="2622836786" sldId="263"/>
        </pc:sldMkLst>
        <pc:spChg chg="add mod">
          <ac:chgData name="Niall Carton" userId="b8012f77-92ab-40a4-a023-1921f514d035" providerId="ADAL" clId="{670B6FD8-F6FF-40BE-9392-8E5C41E47D0A}" dt="2023-01-11T10:35:21.514" v="85" actId="14100"/>
          <ac:spMkLst>
            <pc:docMk/>
            <pc:sldMk cId="2622836786" sldId="263"/>
            <ac:spMk id="4" creationId="{FE637DB2-9706-28AB-9C47-F675A6BEA68B}"/>
          </ac:spMkLst>
        </pc:spChg>
      </pc:sldChg>
      <pc:sldChg chg="addSp modSp new mod">
        <pc:chgData name="Niall Carton" userId="b8012f77-92ab-40a4-a023-1921f514d035" providerId="ADAL" clId="{670B6FD8-F6FF-40BE-9392-8E5C41E47D0A}" dt="2023-01-11T10:19:49.640" v="51" actId="1076"/>
        <pc:sldMkLst>
          <pc:docMk/>
          <pc:sldMk cId="2075181637" sldId="268"/>
        </pc:sldMkLst>
        <pc:picChg chg="add mod">
          <ac:chgData name="Niall Carton" userId="b8012f77-92ab-40a4-a023-1921f514d035" providerId="ADAL" clId="{670B6FD8-F6FF-40BE-9392-8E5C41E47D0A}" dt="2023-01-11T10:19:49.640" v="51" actId="1076"/>
          <ac:picMkLst>
            <pc:docMk/>
            <pc:sldMk cId="2075181637" sldId="268"/>
            <ac:picMk id="2" creationId="{226EDEA6-3642-00D3-944B-CFCA04FB94C3}"/>
          </ac:picMkLst>
        </pc:picChg>
      </pc:sldChg>
      <pc:sldChg chg="addSp modSp new mod">
        <pc:chgData name="Niall Carton" userId="b8012f77-92ab-40a4-a023-1921f514d035" providerId="ADAL" clId="{670B6FD8-F6FF-40BE-9392-8E5C41E47D0A}" dt="2023-01-11T10:34:08.158" v="82" actId="113"/>
        <pc:sldMkLst>
          <pc:docMk/>
          <pc:sldMk cId="1593728206" sldId="269"/>
        </pc:sldMkLst>
        <pc:spChg chg="add mod">
          <ac:chgData name="Niall Carton" userId="b8012f77-92ab-40a4-a023-1921f514d035" providerId="ADAL" clId="{670B6FD8-F6FF-40BE-9392-8E5C41E47D0A}" dt="2023-01-11T10:33:42.962" v="77" actId="1076"/>
          <ac:spMkLst>
            <pc:docMk/>
            <pc:sldMk cId="1593728206" sldId="269"/>
            <ac:spMk id="3" creationId="{68F9A3FB-D763-78BB-A0BF-98AFB84289FF}"/>
          </ac:spMkLst>
        </pc:spChg>
        <pc:spChg chg="add mod">
          <ac:chgData name="Niall Carton" userId="b8012f77-92ab-40a4-a023-1921f514d035" providerId="ADAL" clId="{670B6FD8-F6FF-40BE-9392-8E5C41E47D0A}" dt="2023-01-11T10:34:08.158" v="82" actId="113"/>
          <ac:spMkLst>
            <pc:docMk/>
            <pc:sldMk cId="1593728206" sldId="269"/>
            <ac:spMk id="5" creationId="{96BF18B6-3D55-B415-A8B0-34ABB79571F0}"/>
          </ac:spMkLst>
        </pc:spChg>
      </pc:sldChg>
      <pc:sldChg chg="addSp modSp new mod modAnim">
        <pc:chgData name="Niall Carton" userId="b8012f77-92ab-40a4-a023-1921f514d035" providerId="ADAL" clId="{670B6FD8-F6FF-40BE-9392-8E5C41E47D0A}" dt="2023-01-17T14:24:14.297" v="91" actId="14100"/>
        <pc:sldMkLst>
          <pc:docMk/>
          <pc:sldMk cId="2711280747" sldId="270"/>
        </pc:sldMkLst>
        <pc:picChg chg="add mod">
          <ac:chgData name="Niall Carton" userId="b8012f77-92ab-40a4-a023-1921f514d035" providerId="ADAL" clId="{670B6FD8-F6FF-40BE-9392-8E5C41E47D0A}" dt="2023-01-17T14:24:14.297" v="91" actId="14100"/>
          <ac:picMkLst>
            <pc:docMk/>
            <pc:sldMk cId="2711280747" sldId="270"/>
            <ac:picMk id="2" creationId="{D614FC8D-4E8C-521D-8103-7ED9F99428AE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30F3316-5DA4-7974-D57A-DB023E342E3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6C0E15-DA2D-B0DA-9F3F-4C4AE250AB9D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D8CA0598-5D46-4EDC-B803-AEBFF445BB19}" type="datetimeFigureOut">
              <a:rPr lang="en-GB"/>
              <a:pPr>
                <a:defRPr/>
              </a:pPr>
              <a:t>17/01/2023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491961F-3567-D5FE-C02B-D88478244A9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088F66F0-408B-290C-B63C-65BAFF42A2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5C4E9-A978-5B3D-CF3F-BB6C2B331C3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7CD3A4-D383-2EED-5201-ECA37775E6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6E85018-F595-4B32-8261-FE7055CF0AE7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E85018-F595-4B32-8261-FE7055CF0AE7}" type="slidenum">
              <a:rPr lang="en-GB" altLang="en-US" smtClean="0"/>
              <a:pPr/>
              <a:t>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95185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DA96B0-B222-55F5-518B-236EF77E3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98EB5-0304-421E-B755-B47EF3A38FE0}" type="datetimeFigureOut">
              <a:rPr lang="en-GB"/>
              <a:pPr>
                <a:defRPr/>
              </a:pPr>
              <a:t>17/01/2023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BCFD43-4854-7DEB-E56F-61A65432A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1341A9-2191-E577-1577-DBD0038A6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EBF419-AAAC-45D4-B4FC-BFAF19CC98E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94098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F14FE-18E4-E381-2E17-BF8DD28C61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038F3-76C3-495A-8CA4-5790FD865FD8}" type="datetimeFigureOut">
              <a:rPr lang="en-GB"/>
              <a:pPr>
                <a:defRPr/>
              </a:pPr>
              <a:t>17/01/2023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2A329C-1FED-E3E5-A468-A726368D74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A86E01-59AD-7714-C893-64591B0D4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5B8BAD-82DE-4AF0-90AE-E4E11C4951F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97089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D8AB09-F7CA-BFD9-7648-2C22699BE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0B7A41-301A-4F44-A1CB-5E5EEB72F3E9}" type="datetimeFigureOut">
              <a:rPr lang="en-GB"/>
              <a:pPr>
                <a:defRPr/>
              </a:pPr>
              <a:t>17/01/2023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6714B0-F1D7-4D05-1301-AB91F7C3A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460753-D7C4-5D92-D766-FB84D9D88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F1FB10-A934-4EB3-93BE-AF17ED5C3AF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0736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D55A43-1C25-812D-6EEA-BDEEAC447F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1DCF9-88B4-405C-97E4-F65DAEA8CCE6}" type="datetimeFigureOut">
              <a:rPr lang="en-GB"/>
              <a:pPr>
                <a:defRPr/>
              </a:pPr>
              <a:t>17/01/2023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B346A1-B5B8-BC3D-CCC0-11DA1E5790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93A0E1-1879-8311-B050-639709DED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8D523-504F-4F35-B335-8E662DDA805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78434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DA2D2E-52C0-B72A-9559-C1135D60E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7B33F-68CD-4334-8A5B-52BA4A735D26}" type="datetimeFigureOut">
              <a:rPr lang="en-GB"/>
              <a:pPr>
                <a:defRPr/>
              </a:pPr>
              <a:t>17/01/2023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6B9CCA-80F2-4D9D-6853-D834F2479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7C3E44-6152-8E9C-16A9-083891638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66696E-485A-46FC-BE59-BD1934307B0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66760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0D7AC8B-71E4-74A2-EF8C-CEB7A594A5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D31B3-DE19-41D1-AAA2-C40FD66CB402}" type="datetimeFigureOut">
              <a:rPr lang="en-GB"/>
              <a:pPr>
                <a:defRPr/>
              </a:pPr>
              <a:t>17/01/2023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055239B-ABDC-1D8B-A66B-818B6A3B0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B166D4A-5DDE-293B-4A4A-9891A090F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DACAA8-F364-4CD3-86D4-E24FD59B314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09455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947C17B-EC1A-FB45-5F79-9D22D6F105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8D0F1-6839-41E8-8502-206336D54314}" type="datetimeFigureOut">
              <a:rPr lang="en-GB"/>
              <a:pPr>
                <a:defRPr/>
              </a:pPr>
              <a:t>17/01/2023</a:t>
            </a:fld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238D864-5BA0-7E11-ED86-AAE7E21E8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C109A54-A4E4-DF86-E5E9-D1345372E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E9EC0C-13AE-4AE9-B625-9184B5957B2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47674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F06C5168-2E8B-78C6-5F09-60DA375AD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CA811-0775-45F3-8EDC-6191DE168802}" type="datetimeFigureOut">
              <a:rPr lang="en-GB"/>
              <a:pPr>
                <a:defRPr/>
              </a:pPr>
              <a:t>17/01/2023</a:t>
            </a:fld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E44E3C6-515A-9267-8E52-DFEBA12A9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7115A76-3F3E-F07C-3996-014842F8A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0F1027-4FA0-4B76-84BB-8E17858F9F8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26535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BBE3B70D-A85B-2DCD-A865-AF16FA595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ED95F-A4CF-48A3-B460-BB9535373ACC}" type="datetimeFigureOut">
              <a:rPr lang="en-GB"/>
              <a:pPr>
                <a:defRPr/>
              </a:pPr>
              <a:t>17/01/2023</a:t>
            </a:fld>
            <a:endParaRPr lang="en-GB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C3595548-CFE6-021A-1B0A-99D38CF4D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E324D82-9B2B-34A2-DD6F-8EF596E3D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DAC395-FB4C-4B55-BA18-4D0BA173D44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56386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F2DEC54-E214-00BD-0F3C-D67079EBD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46213-5E01-4535-B632-CB3721B598FF}" type="datetimeFigureOut">
              <a:rPr lang="en-GB"/>
              <a:pPr>
                <a:defRPr/>
              </a:pPr>
              <a:t>17/01/2023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1491DC3-DE48-8C1D-2C83-ABABA5C5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97845A3-FF1E-C14C-B9AE-3BCC22431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812345-12C8-408E-AC66-4DCE6CC9940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60746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896B0EA-C8A4-0A7D-843A-800AFDB18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130AA-81C2-43A7-9951-3D507DED97C9}" type="datetimeFigureOut">
              <a:rPr lang="en-GB"/>
              <a:pPr>
                <a:defRPr/>
              </a:pPr>
              <a:t>17/01/2023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DB8B014-D856-A9A3-0E4E-AD30F86DC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BC78A60-CC1D-79E6-467B-598064C7E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4A2751-CC71-4599-A65E-E936A926761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41011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7F7B7565-3430-1A47-67A2-91C246518A5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E7A6AD63-0606-DD96-74FB-B3827021CEC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752DAE-051D-BE04-4646-D1A19B338D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7E061AC0-2985-4DE1-BCA2-AB13DC1F6B53}" type="datetimeFigureOut">
              <a:rPr lang="en-GB"/>
              <a:pPr>
                <a:defRPr/>
              </a:pPr>
              <a:t>17/01/2023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8BA576-93DF-CA66-A7A2-DD5F4C3608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7E40-6753-FDE7-6750-5533902455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7CD85549-8531-4062-A9DE-4A397A3C63F6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ioNsn4JB4EY?feature=oembed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WIOYpfZT6fU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>
            <a:extLst>
              <a:ext uri="{FF2B5EF4-FFF2-40B4-BE49-F238E27FC236}">
                <a16:creationId xmlns:a16="http://schemas.microsoft.com/office/drawing/2014/main" id="{C4102DC0-2C19-EA03-1F60-D379CEDA2F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1700213"/>
            <a:ext cx="7848600" cy="1077218"/>
          </a:xfrm>
          <a:prstGeom prst="rect">
            <a:avLst/>
          </a:prstGeom>
          <a:noFill/>
          <a:ln w="57150" cmpd="thickThin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/>
            <a:r>
              <a:rPr lang="en-GB" altLang="en-US" sz="1600" dirty="0">
                <a:solidFill>
                  <a:srgbClr val="3366FF"/>
                </a:solidFill>
                <a:latin typeface="Comic Sans MS" panose="030F0702030302020204" pitchFamily="66" charset="0"/>
              </a:rPr>
              <a:t>Lesson objective;</a:t>
            </a:r>
          </a:p>
          <a:p>
            <a:pPr algn="just" eaLnBrk="1" hangingPunct="1"/>
            <a:endParaRPr lang="en-GB" altLang="en-US" sz="1600" dirty="0">
              <a:solidFill>
                <a:srgbClr val="3366FF"/>
              </a:solidFill>
              <a:latin typeface="Comic Sans MS" panose="030F0702030302020204" pitchFamily="66" charset="0"/>
            </a:endParaRPr>
          </a:p>
          <a:p>
            <a:pPr algn="just" eaLnBrk="1" hangingPunct="1"/>
            <a:r>
              <a:rPr lang="en-GB" altLang="en-US" sz="1600" dirty="0">
                <a:solidFill>
                  <a:srgbClr val="3366FF"/>
                </a:solidFill>
                <a:latin typeface="Comic Sans MS" panose="030F0702030302020204" pitchFamily="66" charset="0"/>
              </a:rPr>
              <a:t>To develop a greater knowledge of the human and physical factors that cause flooding in relation to a case study.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6EA072C-FC74-47C2-6170-FE99C032ECC6}"/>
              </a:ext>
            </a:extLst>
          </p:cNvPr>
          <p:cNvSpPr/>
          <p:nvPr/>
        </p:nvSpPr>
        <p:spPr>
          <a:xfrm>
            <a:off x="1512341" y="908720"/>
            <a:ext cx="6242013" cy="58477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GB" sz="3200" b="1" u="sng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366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/>
                <a:ea typeface="ＭＳ Ｐゴシック" charset="0"/>
                <a:cs typeface="Comic Sans MS"/>
              </a:rPr>
              <a:t>What causes a river to flood?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1A1257-714C-C4A8-9325-58ECDCFEB341}"/>
              </a:ext>
            </a:extLst>
          </p:cNvPr>
          <p:cNvSpPr txBox="1"/>
          <p:nvPr/>
        </p:nvSpPr>
        <p:spPr>
          <a:xfrm>
            <a:off x="683568" y="3861048"/>
            <a:ext cx="770478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/>
              <a:t>RETRIEVAL</a:t>
            </a:r>
          </a:p>
          <a:p>
            <a:endParaRPr lang="en-GB" dirty="0"/>
          </a:p>
          <a:p>
            <a:pPr marL="342900" indent="-342900">
              <a:buAutoNum type="arabicParenR"/>
            </a:pPr>
            <a:r>
              <a:rPr lang="en-GB" dirty="0"/>
              <a:t>What feature is found in the middle course of a river?</a:t>
            </a:r>
          </a:p>
          <a:p>
            <a:pPr marL="342900" indent="-342900">
              <a:buAutoNum type="arabicParenR"/>
            </a:pPr>
            <a:r>
              <a:rPr lang="en-GB" dirty="0"/>
              <a:t>When a waterfall retreats, what does it leave behind?</a:t>
            </a:r>
          </a:p>
          <a:p>
            <a:pPr marL="342900" indent="-342900">
              <a:buAutoNum type="arabicParenR"/>
            </a:pPr>
            <a:r>
              <a:rPr lang="en-GB" dirty="0"/>
              <a:t>To drop or deposit material when a river loses energy is called _______</a:t>
            </a:r>
          </a:p>
          <a:p>
            <a:pPr marL="342900" indent="-342900">
              <a:buAutoNum type="arabicParenR"/>
            </a:pPr>
            <a:r>
              <a:rPr lang="en-GB" dirty="0"/>
              <a:t>What sort of area is an estuary found in?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8F9A3FB-D763-78BB-A0BF-98AFB84289FF}"/>
              </a:ext>
            </a:extLst>
          </p:cNvPr>
          <p:cNvSpPr txBox="1"/>
          <p:nvPr/>
        </p:nvSpPr>
        <p:spPr>
          <a:xfrm>
            <a:off x="6807" y="763681"/>
            <a:ext cx="9144000" cy="61093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/>
              <a:t>250 people had to be evacuated from their homes.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/>
              <a:t>In December 2015, the UK experienced record levels of rainfall, from a succession of storms.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/>
              <a:t>On Monday 28 December 2015, the River Ouse peaked at 5.2 metres above its normal level.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/>
              <a:t>The ground in the drainage basins was saturated, so further rainfall flowed straight into rivers.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/>
              <a:t>Many people were rescued from their homes by boat.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/>
              <a:t>New buildings and roads in the region have been built, covering areas in concrete and tarmac.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/>
              <a:t>The Environment Agency had to open the River Foss Barrier, as the pumps were overwhelmed by flood water.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/>
              <a:t>The Ouse floodwaters backed up the River Foss behind the flood barrier for the first time since 1982.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/>
              <a:t>York is sited at the confluence of two rivers, the Foss and the Ouse.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/>
              <a:t>Due to the speed of the flood, when the Foss flood gates were opened people did not have time to protect their homes with sandbags.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/>
              <a:t>Approximately 600 homes were flooded along the Rivers Foss and Ouse.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/>
              <a:t>The Environment Agency said that if the Foss Barrier were not lifted, it could have jammed in the closed position, causing even worse flooding for 1800 properties.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/>
              <a:t>Several cars parked were almost completely submerged.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/>
              <a:t>The size and number of tributaries that flow into the River Ouse means that water flows quickly through the drainage basin.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BF18B6-3D55-B415-A8B0-34ABB79571F0}"/>
              </a:ext>
            </a:extLst>
          </p:cNvPr>
          <p:cNvSpPr txBox="1"/>
          <p:nvPr/>
        </p:nvSpPr>
        <p:spPr>
          <a:xfrm>
            <a:off x="-31196" y="0"/>
            <a:ext cx="899568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/>
              <a:t>Underline or shade the causes in blue and the effects in red.</a:t>
            </a:r>
          </a:p>
          <a:p>
            <a:r>
              <a:rPr lang="en-GB" sz="1600" b="1" dirty="0"/>
              <a:t>One of the statements is both a cause and effect of flooding, so underline this with both colours</a:t>
            </a:r>
          </a:p>
        </p:txBody>
      </p:sp>
    </p:spTree>
    <p:extLst>
      <p:ext uri="{BB962C8B-B14F-4D97-AF65-F5344CB8AC3E}">
        <p14:creationId xmlns:p14="http://schemas.microsoft.com/office/powerpoint/2010/main" val="15937282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4BB922-7659-C927-FD5A-78EB4C810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3284984"/>
            <a:ext cx="1738536" cy="706090"/>
          </a:xfrm>
        </p:spPr>
        <p:txBody>
          <a:bodyPr/>
          <a:lstStyle/>
          <a:p>
            <a:r>
              <a:rPr lang="en-GB" dirty="0"/>
              <a:t>PRINT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5E95286-04EA-DCCD-C8C7-E71DF2322F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1500" t="25808" r="29914" b="15393"/>
          <a:stretch/>
        </p:blipFill>
        <p:spPr>
          <a:xfrm>
            <a:off x="2075928" y="685724"/>
            <a:ext cx="6888560" cy="5904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2065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1909E-B7A2-8C33-7648-4EF50E6F6A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b="1" dirty="0"/>
              <a:t>Plenary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33B6F7-278D-450C-343B-5C9EB7DA7A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On your MWB… name 2 physical and 2 human causes of flooding.</a:t>
            </a:r>
          </a:p>
          <a:p>
            <a:r>
              <a:rPr lang="en-GB" dirty="0"/>
              <a:t>Be prepared to say HOW they cause floods.</a:t>
            </a:r>
          </a:p>
        </p:txBody>
      </p:sp>
    </p:spTree>
    <p:extLst>
      <p:ext uri="{BB962C8B-B14F-4D97-AF65-F5344CB8AC3E}">
        <p14:creationId xmlns:p14="http://schemas.microsoft.com/office/powerpoint/2010/main" val="2203391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CEB66A0C-4431-4101-B727-97053FC145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 t="5646"/>
          <a:stretch>
            <a:fillRect/>
          </a:stretch>
        </p:blipFill>
        <p:spPr bwMode="auto">
          <a:xfrm>
            <a:off x="815946" y="149618"/>
            <a:ext cx="7705452" cy="3073425"/>
          </a:xfrm>
          <a:prstGeom prst="rect">
            <a:avLst/>
          </a:prstGeom>
          <a:noFill/>
          <a:ln w="57150" cmpd="thickThin"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4099" name="TextBox 4">
            <a:extLst>
              <a:ext uri="{FF2B5EF4-FFF2-40B4-BE49-F238E27FC236}">
                <a16:creationId xmlns:a16="http://schemas.microsoft.com/office/drawing/2014/main" id="{AC6E35BF-1AEF-D2B6-6421-F87BECD88C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00" y="3257856"/>
            <a:ext cx="6985000" cy="2862263"/>
          </a:xfrm>
          <a:prstGeom prst="rect">
            <a:avLst/>
          </a:prstGeom>
          <a:noFill/>
          <a:ln w="57150" cmpd="thickThin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 sz="2000">
                <a:latin typeface="Bell MT" panose="02020503060305020303" pitchFamily="18" charset="0"/>
              </a:rPr>
              <a:t>1. Make a copy of the sketch above.</a:t>
            </a:r>
          </a:p>
          <a:p>
            <a:pPr eaLnBrk="1" hangingPunct="1"/>
            <a:r>
              <a:rPr lang="en-GB" altLang="en-US" sz="2000">
                <a:latin typeface="Bell MT" panose="02020503060305020303" pitchFamily="18" charset="0"/>
              </a:rPr>
              <a:t>2. Add the following labels to show how a river floods;</a:t>
            </a:r>
          </a:p>
          <a:p>
            <a:pPr eaLnBrk="1" hangingPunct="1"/>
            <a:endParaRPr lang="en-GB" altLang="en-US" sz="2000">
              <a:latin typeface="Bell MT" panose="02020503060305020303" pitchFamily="18" charset="0"/>
            </a:endParaRPr>
          </a:p>
          <a:p>
            <a:pPr algn="ctr" eaLnBrk="1" hangingPunct="1">
              <a:buFont typeface="Arial" panose="020B0604020202020204" pitchFamily="34" charset="0"/>
              <a:buChar char="•"/>
            </a:pPr>
            <a:r>
              <a:rPr lang="en-GB" altLang="en-US" sz="2000">
                <a:latin typeface="Bell MT" panose="02020503060305020303" pitchFamily="18" charset="0"/>
              </a:rPr>
              <a:t>River level rises</a:t>
            </a:r>
          </a:p>
          <a:p>
            <a:pPr algn="ctr" eaLnBrk="1" hangingPunct="1">
              <a:buFont typeface="Arial" panose="020B0604020202020204" pitchFamily="34" charset="0"/>
              <a:buChar char="•"/>
            </a:pPr>
            <a:r>
              <a:rPr lang="en-GB" altLang="en-US" sz="2000">
                <a:latin typeface="Bell MT" panose="02020503060305020303" pitchFamily="18" charset="0"/>
              </a:rPr>
              <a:t>Water quickly reaches river</a:t>
            </a:r>
          </a:p>
          <a:p>
            <a:pPr algn="ctr" eaLnBrk="1" hangingPunct="1">
              <a:buFont typeface="Arial" panose="020B0604020202020204" pitchFamily="34" charset="0"/>
              <a:buChar char="•"/>
            </a:pPr>
            <a:r>
              <a:rPr lang="en-GB" altLang="en-US" sz="2000">
                <a:latin typeface="Bell MT" panose="02020503060305020303" pitchFamily="18" charset="0"/>
              </a:rPr>
              <a:t>River floods</a:t>
            </a:r>
          </a:p>
          <a:p>
            <a:pPr algn="ctr" eaLnBrk="1" hangingPunct="1">
              <a:buFont typeface="Arial" panose="020B0604020202020204" pitchFamily="34" charset="0"/>
              <a:buChar char="•"/>
            </a:pPr>
            <a:r>
              <a:rPr lang="en-GB" altLang="en-US" sz="2000">
                <a:latin typeface="Bell MT" panose="02020503060305020303" pitchFamily="18" charset="0"/>
              </a:rPr>
              <a:t>Water runs over surface</a:t>
            </a:r>
          </a:p>
          <a:p>
            <a:pPr algn="ctr" eaLnBrk="1" hangingPunct="1">
              <a:buFont typeface="Arial" panose="020B0604020202020204" pitchFamily="34" charset="0"/>
              <a:buChar char="•"/>
            </a:pPr>
            <a:r>
              <a:rPr lang="en-GB" altLang="en-US" sz="2000">
                <a:latin typeface="Bell MT" panose="02020503060305020303" pitchFamily="18" charset="0"/>
              </a:rPr>
              <a:t>Heavy rain falls</a:t>
            </a:r>
          </a:p>
          <a:p>
            <a:pPr algn="ctr" eaLnBrk="1" hangingPunct="1">
              <a:buFont typeface="Arial" panose="020B0604020202020204" pitchFamily="34" charset="0"/>
              <a:buChar char="•"/>
            </a:pPr>
            <a:r>
              <a:rPr lang="en-GB" altLang="en-US" sz="2000">
                <a:latin typeface="Bell MT" panose="02020503060305020303" pitchFamily="18" charset="0"/>
              </a:rPr>
              <a:t>Rain soaks into ground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B99D300-665B-EA74-D919-532245188CF1}"/>
              </a:ext>
            </a:extLst>
          </p:cNvPr>
          <p:cNvSpPr/>
          <p:nvPr/>
        </p:nvSpPr>
        <p:spPr>
          <a:xfrm>
            <a:off x="2174239" y="184431"/>
            <a:ext cx="4988866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GB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366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/>
                <a:ea typeface="ＭＳ Ｐゴシック" charset="0"/>
                <a:cs typeface="Comic Sans MS"/>
              </a:rPr>
              <a:t>How does a river flood?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nline Media 1" title="Geography | KS3 | River Flooding | BBC Teach">
            <a:hlinkClick r:id="" action="ppaction://media"/>
            <a:extLst>
              <a:ext uri="{FF2B5EF4-FFF2-40B4-BE49-F238E27FC236}">
                <a16:creationId xmlns:a16="http://schemas.microsoft.com/office/drawing/2014/main" id="{D614FC8D-4E8C-521D-8103-7ED9F99428AE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-20015" y="0"/>
            <a:ext cx="9164015" cy="6957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280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74844262-01B3-5030-A8A9-7F423FF67C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02"/>
          <a:stretch>
            <a:fillRect/>
          </a:stretch>
        </p:blipFill>
        <p:spPr bwMode="auto">
          <a:xfrm>
            <a:off x="323850" y="1268413"/>
            <a:ext cx="2447925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4">
            <a:extLst>
              <a:ext uri="{FF2B5EF4-FFF2-40B4-BE49-F238E27FC236}">
                <a16:creationId xmlns:a16="http://schemas.microsoft.com/office/drawing/2014/main" id="{1118EA12-2475-51CE-5C1D-DB1091DEB3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4149725"/>
            <a:ext cx="2840038" cy="208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5">
            <a:extLst>
              <a:ext uri="{FF2B5EF4-FFF2-40B4-BE49-F238E27FC236}">
                <a16:creationId xmlns:a16="http://schemas.microsoft.com/office/drawing/2014/main" id="{A32BF9D9-4803-ECA5-7347-323E7DB8AA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4076700"/>
            <a:ext cx="2879725" cy="215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6">
            <a:extLst>
              <a:ext uri="{FF2B5EF4-FFF2-40B4-BE49-F238E27FC236}">
                <a16:creationId xmlns:a16="http://schemas.microsoft.com/office/drawing/2014/main" id="{38D0FA92-38F5-DDB3-5573-DF4035CF9A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1196975"/>
            <a:ext cx="2879725" cy="243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7">
            <a:extLst>
              <a:ext uri="{FF2B5EF4-FFF2-40B4-BE49-F238E27FC236}">
                <a16:creationId xmlns:a16="http://schemas.microsoft.com/office/drawing/2014/main" id="{3B33FBFD-6171-6EAD-C636-88DB707035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76700"/>
            <a:ext cx="2443162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7" name="TextBox 9">
            <a:extLst>
              <a:ext uri="{FF2B5EF4-FFF2-40B4-BE49-F238E27FC236}">
                <a16:creationId xmlns:a16="http://schemas.microsoft.com/office/drawing/2014/main" id="{869B318C-4D2A-A38F-B68F-097902F501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5157788"/>
            <a:ext cx="2232025" cy="1076325"/>
          </a:xfrm>
          <a:prstGeom prst="rect">
            <a:avLst/>
          </a:prstGeom>
          <a:solidFill>
            <a:schemeClr val="bg1">
              <a:alpha val="5803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GB" altLang="en-US" sz="1600" b="1">
                <a:solidFill>
                  <a:srgbClr val="3366FF"/>
                </a:solidFill>
                <a:latin typeface="Comic Sans MS" panose="030F0702030302020204" pitchFamily="66" charset="0"/>
              </a:rPr>
              <a:t>Rock type: </a:t>
            </a:r>
            <a:r>
              <a:rPr lang="en-GB" altLang="en-US" sz="1600">
                <a:latin typeface="Comic Sans MS" panose="030F0702030302020204" pitchFamily="66" charset="0"/>
              </a:rPr>
              <a:t>Impermeable rock stops water soaking into the soil</a:t>
            </a:r>
          </a:p>
        </p:txBody>
      </p:sp>
      <p:sp>
        <p:nvSpPr>
          <p:cNvPr id="5128" name="TextBox 10">
            <a:extLst>
              <a:ext uri="{FF2B5EF4-FFF2-40B4-BE49-F238E27FC236}">
                <a16:creationId xmlns:a16="http://schemas.microsoft.com/office/drawing/2014/main" id="{03E33D34-970E-FF11-315B-A130005452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6600" y="4292600"/>
            <a:ext cx="2374900" cy="831850"/>
          </a:xfrm>
          <a:prstGeom prst="rect">
            <a:avLst/>
          </a:prstGeom>
          <a:solidFill>
            <a:schemeClr val="bg1">
              <a:alpha val="63921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GB" altLang="en-US" sz="1600" b="1">
                <a:solidFill>
                  <a:srgbClr val="3366FF"/>
                </a:solidFill>
                <a:latin typeface="Comic Sans MS" panose="030F0702030302020204" pitchFamily="66" charset="0"/>
              </a:rPr>
              <a:t>Very dry soil</a:t>
            </a:r>
            <a:r>
              <a:rPr lang="en-GB" altLang="en-US" sz="1600">
                <a:latin typeface="Comic Sans MS" panose="030F0702030302020204" pitchFamily="66" charset="0"/>
              </a:rPr>
              <a:t>: </a:t>
            </a:r>
          </a:p>
          <a:p>
            <a:pPr algn="ctr" eaLnBrk="1" hangingPunct="1"/>
            <a:r>
              <a:rPr lang="en-GB" altLang="en-US" sz="1600">
                <a:latin typeface="Comic Sans MS" panose="030F0702030302020204" pitchFamily="66" charset="0"/>
              </a:rPr>
              <a:t>This prevents water from soaking in.</a:t>
            </a:r>
          </a:p>
        </p:txBody>
      </p:sp>
      <p:sp>
        <p:nvSpPr>
          <p:cNvPr id="5129" name="TextBox 11">
            <a:extLst>
              <a:ext uri="{FF2B5EF4-FFF2-40B4-BE49-F238E27FC236}">
                <a16:creationId xmlns:a16="http://schemas.microsoft.com/office/drawing/2014/main" id="{E7BA8579-9151-C690-BA5F-67D519213C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0788" y="4221163"/>
            <a:ext cx="2303462" cy="830262"/>
          </a:xfrm>
          <a:prstGeom prst="rect">
            <a:avLst/>
          </a:prstGeom>
          <a:solidFill>
            <a:schemeClr val="bg1">
              <a:alpha val="5803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GB" altLang="en-US" sz="1600" b="1">
                <a:solidFill>
                  <a:srgbClr val="3366FF"/>
                </a:solidFill>
                <a:latin typeface="Comic Sans MS" panose="030F0702030302020204" pitchFamily="66" charset="0"/>
              </a:rPr>
              <a:t>Very wet soil</a:t>
            </a:r>
            <a:r>
              <a:rPr lang="en-GB" altLang="en-US" sz="1600">
                <a:latin typeface="Comic Sans MS" panose="030F0702030302020204" pitchFamily="66" charset="0"/>
              </a:rPr>
              <a:t>:</a:t>
            </a:r>
          </a:p>
          <a:p>
            <a:pPr algn="ctr" eaLnBrk="1" hangingPunct="1"/>
            <a:r>
              <a:rPr lang="en-GB" altLang="en-US" sz="1600">
                <a:latin typeface="Comic Sans MS" panose="030F0702030302020204" pitchFamily="66" charset="0"/>
              </a:rPr>
              <a:t>Once full the soil cant let anymore water in</a:t>
            </a:r>
          </a:p>
        </p:txBody>
      </p:sp>
      <p:sp>
        <p:nvSpPr>
          <p:cNvPr id="5130" name="TextBox 12">
            <a:extLst>
              <a:ext uri="{FF2B5EF4-FFF2-40B4-BE49-F238E27FC236}">
                <a16:creationId xmlns:a16="http://schemas.microsoft.com/office/drawing/2014/main" id="{F93E3C69-192B-49D2-4AE0-3EEDE7CF9D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4888" y="1268413"/>
            <a:ext cx="2519362" cy="831850"/>
          </a:xfrm>
          <a:prstGeom prst="rect">
            <a:avLst/>
          </a:prstGeom>
          <a:solidFill>
            <a:schemeClr val="bg1">
              <a:alpha val="5803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GB" altLang="en-US" sz="1600" b="1">
                <a:solidFill>
                  <a:srgbClr val="3366FF"/>
                </a:solidFill>
                <a:latin typeface="Comic Sans MS" panose="030F0702030302020204" pitchFamily="66" charset="0"/>
              </a:rPr>
              <a:t>Steep slopes</a:t>
            </a:r>
            <a:r>
              <a:rPr lang="en-GB" altLang="en-US" sz="1600">
                <a:latin typeface="Comic Sans MS" panose="030F0702030302020204" pitchFamily="66" charset="0"/>
              </a:rPr>
              <a:t>:</a:t>
            </a:r>
          </a:p>
          <a:p>
            <a:pPr algn="ctr" eaLnBrk="1" hangingPunct="1"/>
            <a:r>
              <a:rPr lang="en-GB" altLang="en-US" sz="1600">
                <a:latin typeface="Comic Sans MS" panose="030F0702030302020204" pitchFamily="66" charset="0"/>
              </a:rPr>
              <a:t>The rain can run quickly downhill to the river.</a:t>
            </a:r>
          </a:p>
        </p:txBody>
      </p:sp>
      <p:sp>
        <p:nvSpPr>
          <p:cNvPr id="5131" name="TextBox 13">
            <a:extLst>
              <a:ext uri="{FF2B5EF4-FFF2-40B4-BE49-F238E27FC236}">
                <a16:creationId xmlns:a16="http://schemas.microsoft.com/office/drawing/2014/main" id="{3503133D-8C05-555F-245D-B076488A41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1341438"/>
            <a:ext cx="2087562" cy="1077218"/>
          </a:xfrm>
          <a:prstGeom prst="rect">
            <a:avLst/>
          </a:prstGeom>
          <a:solidFill>
            <a:schemeClr val="bg1">
              <a:alpha val="5803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GB" altLang="en-US" sz="1600" b="1" dirty="0">
                <a:solidFill>
                  <a:srgbClr val="3366FF"/>
                </a:solidFill>
                <a:latin typeface="Comic Sans MS" panose="030F0702030302020204" pitchFamily="66" charset="0"/>
              </a:rPr>
              <a:t>Deforestation:</a:t>
            </a:r>
          </a:p>
          <a:p>
            <a:pPr algn="ctr" eaLnBrk="1" hangingPunct="1"/>
            <a:r>
              <a:rPr lang="en-GB" altLang="en-US" sz="1600" dirty="0">
                <a:latin typeface="Comic Sans MS" panose="030F0702030302020204" pitchFamily="66" charset="0"/>
              </a:rPr>
              <a:t>No plants to take up water or holding water on leaves.</a:t>
            </a:r>
          </a:p>
        </p:txBody>
      </p:sp>
      <p:pic>
        <p:nvPicPr>
          <p:cNvPr id="5132" name="Picture 8">
            <a:extLst>
              <a:ext uri="{FF2B5EF4-FFF2-40B4-BE49-F238E27FC236}">
                <a16:creationId xmlns:a16="http://schemas.microsoft.com/office/drawing/2014/main" id="{1C8C9F80-9C63-2C05-0BDE-9E2BFFE40D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1268413"/>
            <a:ext cx="2879725" cy="265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3" name="TextBox 15">
            <a:extLst>
              <a:ext uri="{FF2B5EF4-FFF2-40B4-BE49-F238E27FC236}">
                <a16:creationId xmlns:a16="http://schemas.microsoft.com/office/drawing/2014/main" id="{3F4449F9-351E-5871-6035-0D6262C03F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9113" y="1341438"/>
            <a:ext cx="2449512" cy="1322387"/>
          </a:xfrm>
          <a:prstGeom prst="rect">
            <a:avLst/>
          </a:prstGeom>
          <a:solidFill>
            <a:schemeClr val="bg1">
              <a:alpha val="5803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GB" altLang="en-US" sz="1600" b="1">
                <a:solidFill>
                  <a:srgbClr val="3366FF"/>
                </a:solidFill>
                <a:latin typeface="Comic Sans MS" panose="030F0702030302020204" pitchFamily="66" charset="0"/>
              </a:rPr>
              <a:t>Urbanisation</a:t>
            </a:r>
            <a:r>
              <a:rPr lang="en-GB" altLang="en-US" sz="1600">
                <a:latin typeface="Comic Sans MS" panose="030F0702030302020204" pitchFamily="66" charset="0"/>
              </a:rPr>
              <a:t>: The building of roads and buildings means that water goes quickly to the river.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9127BE8-072B-6A4D-7A86-C98A37B20FE6}"/>
              </a:ext>
            </a:extLst>
          </p:cNvPr>
          <p:cNvSpPr/>
          <p:nvPr/>
        </p:nvSpPr>
        <p:spPr>
          <a:xfrm>
            <a:off x="1547664" y="404664"/>
            <a:ext cx="6242013" cy="58477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GB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366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/>
                <a:ea typeface="ＭＳ Ｐゴシック" charset="0"/>
                <a:cs typeface="Comic Sans MS"/>
              </a:rPr>
              <a:t>What causes a river to flood?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B1CCEA-6C3B-554C-E65A-825C0A224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Case Study – York 2015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E550252-65DC-3143-744D-C86C7F3F767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44824"/>
            <a:ext cx="5346786" cy="352839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52ED693-D728-1A2A-624F-74631A2CAB1E}"/>
              </a:ext>
            </a:extLst>
          </p:cNvPr>
          <p:cNvSpPr txBox="1"/>
          <p:nvPr/>
        </p:nvSpPr>
        <p:spPr>
          <a:xfrm>
            <a:off x="5526298" y="1916832"/>
            <a:ext cx="3627795" cy="35702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0340" indent="-180340">
              <a:spcAft>
                <a:spcPts val="600"/>
              </a:spcAft>
              <a:tabLst>
                <a:tab pos="450215" algn="l"/>
                <a:tab pos="899795" algn="l"/>
                <a:tab pos="1350010" algn="l"/>
                <a:tab pos="2249805" algn="l"/>
                <a:tab pos="2700020" algn="l"/>
                <a:tab pos="3150235" algn="l"/>
                <a:tab pos="3599815" algn="l"/>
                <a:tab pos="4050030" algn="l"/>
                <a:tab pos="4500245" algn="l"/>
                <a:tab pos="4949825" algn="l"/>
                <a:tab pos="5400040" algn="l"/>
                <a:tab pos="5850255" algn="l"/>
                <a:tab pos="180340" algn="l"/>
                <a:tab pos="899795" algn="l"/>
                <a:tab pos="1350010" algn="l"/>
                <a:tab pos="2249805" algn="l"/>
                <a:tab pos="2700020" algn="l"/>
                <a:tab pos="3150235" algn="l"/>
                <a:tab pos="3599815" algn="l"/>
                <a:tab pos="4050030" algn="l"/>
                <a:tab pos="4500245" algn="l"/>
                <a:tab pos="4949825" algn="l"/>
                <a:tab pos="5400040" algn="l"/>
                <a:tab pos="5850255" algn="l"/>
              </a:tabLst>
            </a:pPr>
            <a:r>
              <a:rPr lang="en-US" sz="24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Look carefully at the photo from the 2015 York flood. </a:t>
            </a:r>
            <a:endParaRPr lang="en-GB" sz="2400" b="1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marL="180340" indent="-180340">
              <a:spcAft>
                <a:spcPts val="600"/>
              </a:spcAft>
              <a:tabLst>
                <a:tab pos="450215" algn="l"/>
                <a:tab pos="899795" algn="l"/>
                <a:tab pos="1350010" algn="l"/>
                <a:tab pos="2249805" algn="l"/>
                <a:tab pos="2700020" algn="l"/>
                <a:tab pos="3150235" algn="l"/>
                <a:tab pos="3599815" algn="l"/>
                <a:tab pos="4050030" algn="l"/>
                <a:tab pos="4500245" algn="l"/>
                <a:tab pos="4949825" algn="l"/>
                <a:tab pos="5400040" algn="l"/>
                <a:tab pos="5850255" algn="l"/>
                <a:tab pos="180340" algn="l"/>
                <a:tab pos="899795" algn="l"/>
                <a:tab pos="1350010" algn="l"/>
                <a:tab pos="2249805" algn="l"/>
                <a:tab pos="2700020" algn="l"/>
                <a:tab pos="3150235" algn="l"/>
                <a:tab pos="3599815" algn="l"/>
                <a:tab pos="4050030" algn="l"/>
                <a:tab pos="4500245" algn="l"/>
                <a:tab pos="4949825" algn="l"/>
                <a:tab pos="5400040" algn="l"/>
                <a:tab pos="5850255" algn="l"/>
              </a:tabLst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1</a:t>
            </a:r>
            <a:r>
              <a:rPr lang="en-US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.	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W</a:t>
            </a:r>
            <a:r>
              <a:rPr lang="en-US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rite what someone who experiences flooding might be thinking and be worried about. </a:t>
            </a:r>
            <a:endParaRPr lang="en-GB" sz="2400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marL="180340" indent="-180340">
              <a:spcAft>
                <a:spcPts val="600"/>
              </a:spcAft>
              <a:tabLst>
                <a:tab pos="450215" algn="l"/>
                <a:tab pos="899795" algn="l"/>
                <a:tab pos="1350010" algn="l"/>
                <a:tab pos="2249805" algn="l"/>
                <a:tab pos="2700020" algn="l"/>
                <a:tab pos="3150235" algn="l"/>
                <a:tab pos="3599815" algn="l"/>
                <a:tab pos="4050030" algn="l"/>
                <a:tab pos="4500245" algn="l"/>
                <a:tab pos="4949825" algn="l"/>
                <a:tab pos="5400040" algn="l"/>
                <a:tab pos="5850255" algn="l"/>
                <a:tab pos="180340" algn="l"/>
                <a:tab pos="899795" algn="l"/>
                <a:tab pos="1350010" algn="l"/>
                <a:tab pos="2249805" algn="l"/>
                <a:tab pos="2700020" algn="l"/>
                <a:tab pos="3150235" algn="l"/>
                <a:tab pos="3599815" algn="l"/>
                <a:tab pos="4050030" algn="l"/>
                <a:tab pos="4500245" algn="l"/>
                <a:tab pos="4949825" algn="l"/>
                <a:tab pos="5400040" algn="l"/>
                <a:tab pos="5850255" algn="l"/>
              </a:tabLst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2</a:t>
            </a:r>
            <a:r>
              <a:rPr lang="en-US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.	Write down the ways homes are likely to be damaged by flooding.</a:t>
            </a:r>
            <a:endParaRPr lang="en-GB" sz="2400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4804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EF34F97-0AF9-45EB-1FEA-EA484D7CED65}"/>
              </a:ext>
            </a:extLst>
          </p:cNvPr>
          <p:cNvSpPr/>
          <p:nvPr/>
        </p:nvSpPr>
        <p:spPr>
          <a:xfrm>
            <a:off x="630757" y="1116802"/>
            <a:ext cx="7738017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GB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366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/>
                <a:ea typeface="ＭＳ Ｐゴシック" charset="0"/>
                <a:cs typeface="Comic Sans MS"/>
              </a:rPr>
              <a:t>What is the flood risk to the village?</a:t>
            </a:r>
          </a:p>
        </p:txBody>
      </p:sp>
      <p:pic>
        <p:nvPicPr>
          <p:cNvPr id="6147" name="Picture 3">
            <a:extLst>
              <a:ext uri="{FF2B5EF4-FFF2-40B4-BE49-F238E27FC236}">
                <a16:creationId xmlns:a16="http://schemas.microsoft.com/office/drawing/2014/main" id="{E1FFD673-AB0A-3B97-BF6B-CCA10E5FE2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6" y="2924944"/>
            <a:ext cx="6913562" cy="3024187"/>
          </a:xfrm>
          <a:prstGeom prst="rect">
            <a:avLst/>
          </a:prstGeom>
          <a:noFill/>
          <a:ln w="57150" cmpd="thickThin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C83DBA6-9C35-3B99-D488-CFA9E40F17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335" y="2060848"/>
            <a:ext cx="8424863" cy="5048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GB" sz="2400" dirty="0">
                <a:solidFill>
                  <a:schemeClr val="lt1"/>
                </a:solidFill>
                <a:latin typeface="Bell MT"/>
                <a:ea typeface="+mn-ea"/>
                <a:cs typeface="Bell MT"/>
              </a:rPr>
              <a:t>Can you identify the factors that would cause the river to flood?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627BA8E-92C5-19AD-AE52-A82115481E67}"/>
              </a:ext>
            </a:extLst>
          </p:cNvPr>
          <p:cNvSpPr txBox="1"/>
          <p:nvPr/>
        </p:nvSpPr>
        <p:spPr>
          <a:xfrm>
            <a:off x="3612342" y="290835"/>
            <a:ext cx="18004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MWB…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6CBFB6-531F-3749-F99D-EB8BBE401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7117"/>
            <a:ext cx="8229600" cy="1143000"/>
          </a:xfrm>
        </p:spPr>
        <p:txBody>
          <a:bodyPr/>
          <a:lstStyle/>
          <a:p>
            <a:pPr algn="l"/>
            <a:r>
              <a:rPr lang="en-GB" b="1" dirty="0"/>
              <a:t>Case Study – York 2015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5EF7252-C6DE-F08A-B0C7-9D771ED487E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525" t="19201" r="29526" b="9401"/>
          <a:stretch/>
        </p:blipFill>
        <p:spPr>
          <a:xfrm>
            <a:off x="0" y="969356"/>
            <a:ext cx="6004108" cy="588864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48A60F9-2B26-DD9E-CAD7-FA2C3130C548}"/>
              </a:ext>
            </a:extLst>
          </p:cNvPr>
          <p:cNvSpPr txBox="1"/>
          <p:nvPr/>
        </p:nvSpPr>
        <p:spPr>
          <a:xfrm>
            <a:off x="6156176" y="1412776"/>
            <a:ext cx="2987824" cy="40661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Identify the following details from the article:</a:t>
            </a:r>
            <a:endParaRPr lang="en-GB" sz="2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GB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2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1) Causes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what made the flood happen?</a:t>
            </a:r>
            <a:endParaRPr lang="en-GB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3390">
              <a:lnSpc>
                <a:spcPct val="107000"/>
              </a:lnSpc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 </a:t>
            </a:r>
            <a:endParaRPr lang="en-GB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2) Effects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how did the flood affect people and the city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endParaRPr lang="en-GB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GB" sz="2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Responses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what did people do to cope with the flood?</a:t>
            </a:r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endParaRPr lang="en-GB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E637DB2-9706-28AB-9C47-F675A6BEA68B}"/>
              </a:ext>
            </a:extLst>
          </p:cNvPr>
          <p:cNvSpPr txBox="1"/>
          <p:nvPr/>
        </p:nvSpPr>
        <p:spPr>
          <a:xfrm>
            <a:off x="6221821" y="5497378"/>
            <a:ext cx="259865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4"/>
              </a:rPr>
              <a:t>https://www.youtube.com/watch?v=WIOYpfZT6fU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28367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26EDEA6-3642-00D3-944B-CFCA04FB94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525" t="19201" r="29526" b="9401"/>
          <a:stretch/>
        </p:blipFill>
        <p:spPr>
          <a:xfrm>
            <a:off x="395536" y="43357"/>
            <a:ext cx="8028384" cy="6814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181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BC0E9-DE1F-8960-9271-119EDFA236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1143000"/>
          </a:xfrm>
        </p:spPr>
        <p:txBody>
          <a:bodyPr/>
          <a:lstStyle/>
          <a:p>
            <a:pPr algn="l"/>
            <a:r>
              <a:rPr lang="en-GB" b="1" dirty="0"/>
              <a:t>Causes of Flooding in York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C42893-025B-A05E-63B9-5EB45C29FAD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500" t="25808" r="29914" b="15393"/>
          <a:stretch/>
        </p:blipFill>
        <p:spPr>
          <a:xfrm>
            <a:off x="323528" y="1417638"/>
            <a:ext cx="5768440" cy="49443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2388E7F-BBD8-82AC-DCE7-4BABD18A52B7}"/>
              </a:ext>
            </a:extLst>
          </p:cNvPr>
          <p:cNvSpPr txBox="1"/>
          <p:nvPr/>
        </p:nvSpPr>
        <p:spPr>
          <a:xfrm>
            <a:off x="6091968" y="1414376"/>
            <a:ext cx="3096343" cy="48448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tabLst>
                <a:tab pos="180340" algn="l"/>
              </a:tabLst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	Colour code these causes to show if they are:</a:t>
            </a:r>
            <a:endParaRPr lang="en-GB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physical – caused by natural factors</a:t>
            </a:r>
            <a:endParaRPr lang="en-GB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human – caused by people.</a:t>
            </a:r>
            <a:endParaRPr lang="en-GB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buAutoNum type="arabicPeriod" startAt="2"/>
              <a:tabLst>
                <a:tab pos="270510" algn="l"/>
              </a:tabLst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Rank the causes to show how important you think they were, with 1 for the most important and 6 for the least important.</a:t>
            </a:r>
          </a:p>
          <a:p>
            <a:pPr>
              <a:lnSpc>
                <a:spcPct val="107000"/>
              </a:lnSpc>
              <a:tabLst>
                <a:tab pos="270510" algn="l"/>
              </a:tabLst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	Use the information to help you answer the question. ‘</a:t>
            </a:r>
            <a:r>
              <a:rPr lang="en-GB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Were physical or human causes of the River Ouse flood of 2015 most significant?’</a:t>
            </a:r>
            <a:endParaRPr lang="en-GB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7000"/>
              </a:lnSpc>
              <a:buAutoNum type="arabicPeriod" startAt="2"/>
              <a:tabLst>
                <a:tab pos="270510" algn="l"/>
              </a:tabLst>
            </a:pPr>
            <a:endParaRPr lang="en-GB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19028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NotebookType xmlns="cd85361d-f307-4abe-9175-67f8eb5ea8c8" xsi:nil="true"/>
    <TaxCatchAll xmlns="7b73be5f-6508-4f30-91b9-475711688df2" xsi:nil="true"/>
    <Invited_Leaders xmlns="cd85361d-f307-4abe-9175-67f8eb5ea8c8" xsi:nil="true"/>
    <Invited_Teachers xmlns="cd85361d-f307-4abe-9175-67f8eb5ea8c8" xsi:nil="true"/>
    <Distribution_Groups xmlns="cd85361d-f307-4abe-9175-67f8eb5ea8c8" xsi:nil="true"/>
    <Teachers xmlns="cd85361d-f307-4abe-9175-67f8eb5ea8c8">
      <UserInfo>
        <DisplayName/>
        <AccountId xsi:nil="true"/>
        <AccountType/>
      </UserInfo>
    </Teachers>
    <Students xmlns="cd85361d-f307-4abe-9175-67f8eb5ea8c8">
      <UserInfo>
        <DisplayName/>
        <AccountId xsi:nil="true"/>
        <AccountType/>
      </UserInfo>
    </Students>
    <Student_Groups xmlns="cd85361d-f307-4abe-9175-67f8eb5ea8c8">
      <UserInfo>
        <DisplayName/>
        <AccountId xsi:nil="true"/>
        <AccountType/>
      </UserInfo>
    </Student_Groups>
    <Self_Registration_Enabled xmlns="cd85361d-f307-4abe-9175-67f8eb5ea8c8" xsi:nil="true"/>
    <Has_Leaders_Only_SectionGroup xmlns="cd85361d-f307-4abe-9175-67f8eb5ea8c8" xsi:nil="true"/>
    <Teams_Channel_Section_Location xmlns="cd85361d-f307-4abe-9175-67f8eb5ea8c8" xsi:nil="true"/>
    <TeamsChannelId xmlns="cd85361d-f307-4abe-9175-67f8eb5ea8c8" xsi:nil="true"/>
    <Math_Settings xmlns="cd85361d-f307-4abe-9175-67f8eb5ea8c8" xsi:nil="true"/>
    <Invited_Members xmlns="cd85361d-f307-4abe-9175-67f8eb5ea8c8" xsi:nil="true"/>
    <AppVersion xmlns="cd85361d-f307-4abe-9175-67f8eb5ea8c8" xsi:nil="true"/>
    <IsNotebookLocked xmlns="cd85361d-f307-4abe-9175-67f8eb5ea8c8" xsi:nil="true"/>
    <Invited_Students xmlns="cd85361d-f307-4abe-9175-67f8eb5ea8c8" xsi:nil="true"/>
    <FolderType xmlns="cd85361d-f307-4abe-9175-67f8eb5ea8c8" xsi:nil="true"/>
    <lcf76f155ced4ddcb4097134ff3c332f xmlns="cd85361d-f307-4abe-9175-67f8eb5ea8c8">
      <Terms xmlns="http://schemas.microsoft.com/office/infopath/2007/PartnerControls"/>
    </lcf76f155ced4ddcb4097134ff3c332f>
    <Templates xmlns="cd85361d-f307-4abe-9175-67f8eb5ea8c8" xsi:nil="true"/>
    <Members xmlns="cd85361d-f307-4abe-9175-67f8eb5ea8c8">
      <UserInfo>
        <DisplayName/>
        <AccountId xsi:nil="true"/>
        <AccountType/>
      </UserInfo>
    </Members>
    <Member_Groups xmlns="cd85361d-f307-4abe-9175-67f8eb5ea8c8">
      <UserInfo>
        <DisplayName/>
        <AccountId xsi:nil="true"/>
        <AccountType/>
      </UserInfo>
    </Member_Groups>
    <Has_Teacher_Only_SectionGroup xmlns="cd85361d-f307-4abe-9175-67f8eb5ea8c8" xsi:nil="true"/>
    <CultureName xmlns="cd85361d-f307-4abe-9175-67f8eb5ea8c8" xsi:nil="true"/>
    <Owner xmlns="cd85361d-f307-4abe-9175-67f8eb5ea8c8">
      <UserInfo>
        <DisplayName/>
        <AccountId xsi:nil="true"/>
        <AccountType/>
      </UserInfo>
    </Owner>
    <Leaders xmlns="cd85361d-f307-4abe-9175-67f8eb5ea8c8">
      <UserInfo>
        <DisplayName/>
        <AccountId xsi:nil="true"/>
        <AccountType/>
      </UserInfo>
    </Leaders>
    <DefaultSectionNames xmlns="cd85361d-f307-4abe-9175-67f8eb5ea8c8" xsi:nil="true"/>
    <Is_Collaboration_Space_Locked xmlns="cd85361d-f307-4abe-9175-67f8eb5ea8c8" xsi:nil="true"/>
    <LMS_Mappings xmlns="cd85361d-f307-4abe-9175-67f8eb5ea8c8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3A6A458180004FB30933D99C05CE74" ma:contentTypeVersion="41" ma:contentTypeDescription="Create a new document." ma:contentTypeScope="" ma:versionID="8c9d0de8ae2dc3c8710729a60cbc3c55">
  <xsd:schema xmlns:xsd="http://www.w3.org/2001/XMLSchema" xmlns:xs="http://www.w3.org/2001/XMLSchema" xmlns:p="http://schemas.microsoft.com/office/2006/metadata/properties" xmlns:ns2="cd85361d-f307-4abe-9175-67f8eb5ea8c8" xmlns:ns3="7b73be5f-6508-4f30-91b9-475711688df2" targetNamespace="http://schemas.microsoft.com/office/2006/metadata/properties" ma:root="true" ma:fieldsID="f118695c238f654a4bb045dd00a22780" ns2:_="" ns3:_="">
    <xsd:import namespace="cd85361d-f307-4abe-9175-67f8eb5ea8c8"/>
    <xsd:import namespace="7b73be5f-6508-4f30-91b9-475711688df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NotebookType" minOccurs="0"/>
                <xsd:element ref="ns2:FolderType" minOccurs="0"/>
                <xsd:element ref="ns2:CultureName" minOccurs="0"/>
                <xsd:element ref="ns2:AppVersion" minOccurs="0"/>
                <xsd:element ref="ns2:TeamsChannelId" minOccurs="0"/>
                <xsd:element ref="ns2:Owner" minOccurs="0"/>
                <xsd:element ref="ns2:Math_Settings" minOccurs="0"/>
                <xsd:element ref="ns2:DefaultSectionNames" minOccurs="0"/>
                <xsd:element ref="ns2:Templates" minOccurs="0"/>
                <xsd:element ref="ns2:Leaders" minOccurs="0"/>
                <xsd:element ref="ns2:Members" minOccurs="0"/>
                <xsd:element ref="ns2:Member_Groups" minOccurs="0"/>
                <xsd:element ref="ns2:Distribution_Groups" minOccurs="0"/>
                <xsd:element ref="ns2:LMS_Mappings" minOccurs="0"/>
                <xsd:element ref="ns2:Invited_Leaders" minOccurs="0"/>
                <xsd:element ref="ns2:Invited_Members" minOccurs="0"/>
                <xsd:element ref="ns2:Self_Registration_Enabled" minOccurs="0"/>
                <xsd:element ref="ns2:Has_Leaders_Only_SectionGroup" minOccurs="0"/>
                <xsd:element ref="ns2:Is_Collaboration_Space_Locked" minOccurs="0"/>
                <xsd:element ref="ns2:IsNotebookLocked" minOccurs="0"/>
                <xsd:element ref="ns2:Teams_Channel_Section_Location" minOccurs="0"/>
                <xsd:element ref="ns2:Teachers" minOccurs="0"/>
                <xsd:element ref="ns2:Students" minOccurs="0"/>
                <xsd:element ref="ns2:Student_Groups" minOccurs="0"/>
                <xsd:element ref="ns2:Invited_Teachers" minOccurs="0"/>
                <xsd:element ref="ns2:Invited_Students" minOccurs="0"/>
                <xsd:element ref="ns2:Has_Teacher_Only_SectionGroup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85361d-f307-4abe-9175-67f8eb5ea8c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NotebookType" ma:index="12" nillable="true" ma:displayName="Notebook Type" ma:internalName="NotebookType">
      <xsd:simpleType>
        <xsd:restriction base="dms:Text"/>
      </xsd:simpleType>
    </xsd:element>
    <xsd:element name="FolderType" ma:index="13" nillable="true" ma:displayName="Folder Type" ma:internalName="FolderType">
      <xsd:simpleType>
        <xsd:restriction base="dms:Text"/>
      </xsd:simpleType>
    </xsd:element>
    <xsd:element name="CultureName" ma:index="14" nillable="true" ma:displayName="Culture Name" ma:internalName="CultureName">
      <xsd:simpleType>
        <xsd:restriction base="dms:Text"/>
      </xsd:simpleType>
    </xsd:element>
    <xsd:element name="AppVersion" ma:index="15" nillable="true" ma:displayName="App Version" ma:internalName="AppVersion">
      <xsd:simpleType>
        <xsd:restriction base="dms:Text"/>
      </xsd:simpleType>
    </xsd:element>
    <xsd:element name="TeamsChannelId" ma:index="16" nillable="true" ma:displayName="Teams Channel Id" ma:internalName="TeamsChannelId">
      <xsd:simpleType>
        <xsd:restriction base="dms:Text"/>
      </xsd:simpleType>
    </xsd:element>
    <xsd:element name="Owner" ma:index="17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ath_Settings" ma:index="18" nillable="true" ma:displayName="Math Settings" ma:internalName="Math_Settings">
      <xsd:simpleType>
        <xsd:restriction base="dms:Text"/>
      </xsd:simpleType>
    </xsd:element>
    <xsd:element name="DefaultSectionNames" ma:index="19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20" nillable="true" ma:displayName="Templates" ma:internalName="Templates">
      <xsd:simpleType>
        <xsd:restriction base="dms:Note">
          <xsd:maxLength value="255"/>
        </xsd:restriction>
      </xsd:simpleType>
    </xsd:element>
    <xsd:element name="Leaders" ma:index="21" nillable="true" ma:displayName="Leaders" ma:internalName="Lead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mbers" ma:index="22" nillable="true" ma:displayName="Members" ma:internalName="Memb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mber_Groups" ma:index="23" nillable="true" ma:displayName="Member Groups" ma:internalName="Member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istribution_Groups" ma:index="24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25" nillable="true" ma:displayName="LMS Mappings" ma:internalName="LMS_Mappings">
      <xsd:simpleType>
        <xsd:restriction base="dms:Note">
          <xsd:maxLength value="255"/>
        </xsd:restriction>
      </xsd:simpleType>
    </xsd:element>
    <xsd:element name="Invited_Leaders" ma:index="26" nillable="true" ma:displayName="Invited Leaders" ma:internalName="Invited_Leaders">
      <xsd:simpleType>
        <xsd:restriction base="dms:Note">
          <xsd:maxLength value="255"/>
        </xsd:restriction>
      </xsd:simpleType>
    </xsd:element>
    <xsd:element name="Invited_Members" ma:index="27" nillable="true" ma:displayName="Invited Members" ma:internalName="Invited_Members">
      <xsd:simpleType>
        <xsd:restriction base="dms:Note">
          <xsd:maxLength value="255"/>
        </xsd:restriction>
      </xsd:simpleType>
    </xsd:element>
    <xsd:element name="Self_Registration_Enabled" ma:index="28" nillable="true" ma:displayName="Self Registration Enabled" ma:internalName="Self_Registration_Enabled">
      <xsd:simpleType>
        <xsd:restriction base="dms:Boolean"/>
      </xsd:simpleType>
    </xsd:element>
    <xsd:element name="Has_Leaders_Only_SectionGroup" ma:index="29" nillable="true" ma:displayName="Has Leaders Only SectionGroup" ma:internalName="Has_Leaders_Only_SectionGroup">
      <xsd:simpleType>
        <xsd:restriction base="dms:Boolean"/>
      </xsd:simpleType>
    </xsd:element>
    <xsd:element name="Is_Collaboration_Space_Locked" ma:index="30" nillable="true" ma:displayName="Is Collaboration Space Locked" ma:internalName="Is_Collaboration_Space_Locked">
      <xsd:simpleType>
        <xsd:restriction base="dms:Boolean"/>
      </xsd:simpleType>
    </xsd:element>
    <xsd:element name="IsNotebookLocked" ma:index="31" nillable="true" ma:displayName="Is Notebook Locked" ma:internalName="IsNotebookLocked">
      <xsd:simpleType>
        <xsd:restriction base="dms:Boolean"/>
      </xsd:simpleType>
    </xsd:element>
    <xsd:element name="Teams_Channel_Section_Location" ma:index="32" nillable="true" ma:displayName="Teams Channel Section Location" ma:internalName="Teams_Channel_Section_Location">
      <xsd:simpleType>
        <xsd:restriction base="dms:Text"/>
      </xsd:simpleType>
    </xsd:element>
    <xsd:element name="Teachers" ma:index="33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34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35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vited_Teachers" ma:index="36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37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Has_Teacher_Only_SectionGroup" ma:index="38" nillable="true" ma:displayName="Has Teacher Only SectionGroup" ma:internalName="Has_Teacher_Only_SectionGroup">
      <xsd:simpleType>
        <xsd:restriction base="dms:Boolean"/>
      </xsd:simpleType>
    </xsd:element>
    <xsd:element name="MediaServiceDateTaken" ma:index="39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42" nillable="true" ma:displayName="Tags" ma:internalName="MediaServiceAutoTags" ma:readOnly="true">
      <xsd:simpleType>
        <xsd:restriction base="dms:Text"/>
      </xsd:simpleType>
    </xsd:element>
    <xsd:element name="MediaServiceGenerationTime" ma:index="4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4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4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47" nillable="true" ma:taxonomy="true" ma:internalName="lcf76f155ced4ddcb4097134ff3c332f" ma:taxonomyFieldName="MediaServiceImageTags" ma:displayName="Image Tags" ma:readOnly="false" ma:fieldId="{5cf76f15-5ced-4ddc-b409-7134ff3c332f}" ma:taxonomyMulti="true" ma:sspId="d236c9c0-8a50-4037-ba2f-c0d295a758a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73be5f-6508-4f30-91b9-475711688df2" elementFormDefault="qualified">
    <xsd:import namespace="http://schemas.microsoft.com/office/2006/documentManagement/types"/>
    <xsd:import namespace="http://schemas.microsoft.com/office/infopath/2007/PartnerControls"/>
    <xsd:element name="SharedWithUsers" ma:index="4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4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48" nillable="true" ma:displayName="Taxonomy Catch All Column" ma:hidden="true" ma:list="{c08f3e2c-b62d-4d6f-9459-3117c8177a66}" ma:internalName="TaxCatchAll" ma:showField="CatchAllData" ma:web="7b73be5f-6508-4f30-91b9-475711688df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BBEB844-4211-4BD8-8686-143526C18267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terms/"/>
    <ds:schemaRef ds:uri="7b73be5f-6508-4f30-91b9-475711688df2"/>
    <ds:schemaRef ds:uri="http://www.w3.org/XML/1998/namespace"/>
    <ds:schemaRef ds:uri="cd85361d-f307-4abe-9175-67f8eb5ea8c8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98B0C9B-66BD-4B23-9EAD-69B46648508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6D7D874-B6F1-4C55-B410-B825264536F5}">
  <ds:schemaRefs>
    <ds:schemaRef ds:uri="7b73be5f-6508-4f30-91b9-475711688df2"/>
    <ds:schemaRef ds:uri="cd85361d-f307-4abe-9175-67f8eb5ea8c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2465</TotalTime>
  <Words>738</Words>
  <Application>Microsoft Office PowerPoint</Application>
  <PresentationFormat>On-screen Show (4:3)</PresentationFormat>
  <Paragraphs>74</Paragraphs>
  <Slides>12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Bell MT</vt:lpstr>
      <vt:lpstr>Calibri</vt:lpstr>
      <vt:lpstr>Comic Sans MS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Case Study – York 2015</vt:lpstr>
      <vt:lpstr>PowerPoint Presentation</vt:lpstr>
      <vt:lpstr>Case Study – York 2015</vt:lpstr>
      <vt:lpstr>PowerPoint Presentation</vt:lpstr>
      <vt:lpstr>Causes of Flooding in York</vt:lpstr>
      <vt:lpstr>PowerPoint Presentation</vt:lpstr>
      <vt:lpstr>PRINT</vt:lpstr>
      <vt:lpstr>Plenary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causes a river to flood?</dc:title>
  <dc:creator>Louise</dc:creator>
  <cp:lastModifiedBy>Niall Carton</cp:lastModifiedBy>
  <cp:revision>32</cp:revision>
  <cp:lastPrinted>2012-02-28T07:48:36Z</cp:lastPrinted>
  <dcterms:created xsi:type="dcterms:W3CDTF">2011-03-05T18:15:29Z</dcterms:created>
  <dcterms:modified xsi:type="dcterms:W3CDTF">2023-01-17T14:26:01Z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0x010100E63A6A458180004FB30933D99C05CE74</vt:lpwstr>
  </property>
  <property fmtid="{D5CDD505-2E9C-101B-9397-08002B2CF9AE}" pid="3" name="MediaServiceImageTags">
    <vt:lpwstr/>
  </property>
</Properties>
</file>