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7" r:id="rId5"/>
    <p:sldId id="256" r:id="rId6"/>
    <p:sldId id="265" r:id="rId7"/>
    <p:sldId id="261" r:id="rId8"/>
    <p:sldId id="262" r:id="rId9"/>
    <p:sldId id="263" r:id="rId10"/>
    <p:sldId id="264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5C5A7F-94A7-4A26-95A5-E033AFF96988}" v="14" dt="2023-01-24T11:51:10.788"/>
    <p1510:client id="{7628CB95-8076-4D76-B800-1B05FED0F9A0}" v="40" dt="2023-02-08T12:18:06.7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S::niall.carton@ursulinehigh.merton.sch.uk::b8012f77-92ab-40a4-a023-1921f514d035" providerId="AD" clId="Web-{6B5C5A7F-94A7-4A26-95A5-E033AFF96988}"/>
    <pc:docChg chg="modSld">
      <pc:chgData name="Niall Carton" userId="S::niall.carton@ursulinehigh.merton.sch.uk::b8012f77-92ab-40a4-a023-1921f514d035" providerId="AD" clId="Web-{6B5C5A7F-94A7-4A26-95A5-E033AFF96988}" dt="2023-01-24T11:51:08.960" v="11"/>
      <pc:docMkLst>
        <pc:docMk/>
      </pc:docMkLst>
      <pc:sldChg chg="modSp">
        <pc:chgData name="Niall Carton" userId="S::niall.carton@ursulinehigh.merton.sch.uk::b8012f77-92ab-40a4-a023-1921f514d035" providerId="AD" clId="Web-{6B5C5A7F-94A7-4A26-95A5-E033AFF96988}" dt="2023-01-24T11:51:08.960" v="11"/>
        <pc:sldMkLst>
          <pc:docMk/>
          <pc:sldMk cId="2089090455" sldId="267"/>
        </pc:sldMkLst>
        <pc:graphicFrameChg chg="mod modGraphic">
          <ac:chgData name="Niall Carton" userId="S::niall.carton@ursulinehigh.merton.sch.uk::b8012f77-92ab-40a4-a023-1921f514d035" providerId="AD" clId="Web-{6B5C5A7F-94A7-4A26-95A5-E033AFF96988}" dt="2023-01-24T11:51:08.960" v="11"/>
          <ac:graphicFrameMkLst>
            <pc:docMk/>
            <pc:sldMk cId="2089090455" sldId="267"/>
            <ac:graphicFrameMk id="8" creationId="{1928B870-6015-CF86-ABBF-BFA90ABA527A}"/>
          </ac:graphicFrameMkLst>
        </pc:graphicFrameChg>
      </pc:sldChg>
    </pc:docChg>
  </pc:docChgLst>
  <pc:docChgLst>
    <pc:chgData name="Laura Grant" userId="S::laura.grant@ursulinehigh.merton.sch.uk::cf15ea18-7010-4709-a36f-bda8ea0b3e2f" providerId="AD" clId="Web-{7628CB95-8076-4D76-B800-1B05FED0F9A0}"/>
    <pc:docChg chg="addSld modSld">
      <pc:chgData name="Laura Grant" userId="S::laura.grant@ursulinehigh.merton.sch.uk::cf15ea18-7010-4709-a36f-bda8ea0b3e2f" providerId="AD" clId="Web-{7628CB95-8076-4D76-B800-1B05FED0F9A0}" dt="2023-02-08T12:18:06.764" v="24" actId="14100"/>
      <pc:docMkLst>
        <pc:docMk/>
      </pc:docMkLst>
      <pc:sldChg chg="addSp modSp new">
        <pc:chgData name="Laura Grant" userId="S::laura.grant@ursulinehigh.merton.sch.uk::cf15ea18-7010-4709-a36f-bda8ea0b3e2f" providerId="AD" clId="Web-{7628CB95-8076-4D76-B800-1B05FED0F9A0}" dt="2023-02-08T12:18:06.764" v="24" actId="14100"/>
        <pc:sldMkLst>
          <pc:docMk/>
          <pc:sldMk cId="1936173599" sldId="268"/>
        </pc:sldMkLst>
        <pc:spChg chg="add mod">
          <ac:chgData name="Laura Grant" userId="S::laura.grant@ursulinehigh.merton.sch.uk::cf15ea18-7010-4709-a36f-bda8ea0b3e2f" providerId="AD" clId="Web-{7628CB95-8076-4D76-B800-1B05FED0F9A0}" dt="2023-02-08T12:18:06.764" v="24" actId="14100"/>
          <ac:spMkLst>
            <pc:docMk/>
            <pc:sldMk cId="1936173599" sldId="268"/>
            <ac:spMk id="2" creationId="{F07C7503-E7A7-1CC3-2300-4AD5F4DD6C6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E40CF-372C-4AF1-967A-69B044FA5550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E44-DA8D-4DBE-BDD0-1774593DA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90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8dcfe781b1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8dcfe781b1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8dcfe781b1_0_5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8dcfe781b1_0_5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8dcfe781b1_0_5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8dcfe781b1_0_5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8dcfe781b1_0_5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8dcfe781b1_0_5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682BA-2669-0724-EF28-443373CD2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1809B7-D6C0-9596-5565-F3F2DC29E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99C06-87D4-1511-55B4-82B971A36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F8567-E645-D73D-536E-51B6658F4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A2503-2C90-85F0-C444-6CD285A1E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438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A04DA-B23C-F7B7-AAB0-8D9C4BF64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FF1BF2-0162-801B-306E-F79DBD002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362D1-96BF-B12E-2D35-C16D10D3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06D34-5137-7D7B-6D10-8419815EC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89FCB-C0E0-3708-979C-D0DA7BA7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60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3A8530-5015-65C0-1948-47B516C214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CAB69E-1C88-40A8-C857-749D0220B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CD23A-F59B-2AE9-05C4-5E2387685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54B77-D5F4-6F9B-8310-6EE1D401C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2FA43-7F35-FE05-547D-A0A9D6762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224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611967" y="595200"/>
            <a:ext cx="5268000" cy="10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611967" y="1917533"/>
            <a:ext cx="5268000" cy="397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algn="l"/>
            <a:fld id="{00000000-1234-1234-1234-123412341234}" type="slidenum">
              <a:rPr lang="en-GB" smtClean="0"/>
              <a:pPr algn="l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2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5BC0D-A877-BE21-D532-6C46C5E2F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B00AD-3FAC-17B1-96AF-8BED51A23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EE61F-679E-56C4-4BCB-F398FE681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3974F-71B6-5763-9A4A-C5785449E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4476C-C2F4-2F14-0CB1-C29B9FB1B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561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B0989-C6C8-8671-E67D-06EDB413F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F8B2F-F79E-C612-07DD-AC254D28B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130D6-6AC2-B07F-9D1D-DE18308B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FB5C8-B15B-3FAC-C04E-E3114CF0D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8C070-AD6B-4689-CBAB-95736D5D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826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95C4-94D4-DD8A-D532-9C8B791AC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31ECC-565D-A88C-DE37-1CDAFBEFA5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9C3959-2798-85B7-B41C-4E7DEF80A3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246BE-964D-62D7-67B9-013AACB6A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40758A-3E1A-D265-F8B5-F5409D73D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87DBF7-42C1-EFDC-ADCE-92D72121E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69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12B94-AE57-1A5D-641F-95E063794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3DD4BD-E543-AB72-EC20-3AC153FBFF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D07B-EC61-2925-4D50-214BBCBF23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A8D51B-A918-95AC-5918-30412839A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E4EA0C-19B2-5F20-60C3-EF578595A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1EEED2-B4C8-13DB-57B0-97B41648C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BF723B-A799-9934-1C54-FC28B2B3E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74E9EA-04DB-76EE-32BA-A83AFEA60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15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8BB10-324A-289B-F0DE-74E8078D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BBD2A4-C728-5C13-9658-A9D128EFC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A6636D-AF88-3B4D-961F-265ED1B0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C92E7-5E19-8D86-A8BB-EDFE22AD2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480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DC49F7-0ABF-CF36-9E35-A70A58220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C1974-DCB4-F621-2BC6-026D3C417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BB370-26CB-CD53-DC1D-954BFF7C1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2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BD0EC-42AB-F143-DA97-637E765CE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1EC2D-F264-A775-1503-4B8FF5B56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4E5DF4-5706-0047-EC72-DF815528A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0AE31-D582-B411-442E-CE19C2DB1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607B34-48B4-F210-56F6-ED2094440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B26CF-2F33-2C3A-721F-F8A94A286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89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2C083-4E86-3AF2-46CD-5C6D12475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901215-6FCF-2578-4B61-3BD514EEDC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AC1B0-768E-20D0-CA0B-253146294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DDEBEA-D6A2-D6BA-C9FD-B3F8C9346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E97B3D-2DAF-7FC6-08AB-6F5C28963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05226-5F01-854F-BA36-A4CE19B86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74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251DC5-68A6-9C75-A5F6-CF8A1FFEC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6768A6-B1C6-3096-8957-8F0F6FCBF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BF45D-9AB4-F645-0FF2-F5595EDAA0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67D4-AD7E-4A16-B311-4A44100F2E35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CBBD2-BDC9-7E1C-F13B-33052A5932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A7FC5-B671-E882-0167-BC613AB9AA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F0553-531F-475A-90CE-DBB5C8CAD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597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MBA9vldDCek?feature=oembe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11CD40C-61CD-D224-719F-E41F961BF36D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/>
              <a:t>How can floods be managed?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A23F81-20E4-0736-F468-8C6D1BA4D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4024" y="2257425"/>
            <a:ext cx="2760723" cy="4409919"/>
          </a:xfrm>
          <a:prstGeom prst="rect">
            <a:avLst/>
          </a:prstGeom>
        </p:spPr>
      </p:pic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1928B870-6015-CF86-ABBF-BFA90ABA5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698303"/>
              </p:ext>
            </p:extLst>
          </p:nvPr>
        </p:nvGraphicFramePr>
        <p:xfrm>
          <a:off x="1190625" y="2148416"/>
          <a:ext cx="692467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225">
                  <a:extLst>
                    <a:ext uri="{9D8B030D-6E8A-4147-A177-3AD203B41FA5}">
                      <a16:colId xmlns:a16="http://schemas.microsoft.com/office/drawing/2014/main" val="1489455474"/>
                    </a:ext>
                  </a:extLst>
                </a:gridCol>
                <a:gridCol w="2308225">
                  <a:extLst>
                    <a:ext uri="{9D8B030D-6E8A-4147-A177-3AD203B41FA5}">
                      <a16:colId xmlns:a16="http://schemas.microsoft.com/office/drawing/2014/main" val="1725746048"/>
                    </a:ext>
                  </a:extLst>
                </a:gridCol>
                <a:gridCol w="2308225">
                  <a:extLst>
                    <a:ext uri="{9D8B030D-6E8A-4147-A177-3AD203B41FA5}">
                      <a16:colId xmlns:a16="http://schemas.microsoft.com/office/drawing/2014/main" val="2044617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Lowland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Upland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Channel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9627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Hydraulic 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Abrasion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Deposition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3445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 startAt="3"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Meander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Waterfall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Source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9760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4.    England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Spain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Europe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385232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9BEA971-0C30-8984-BDE0-461CCDE7CA7D}"/>
              </a:ext>
            </a:extLst>
          </p:cNvPr>
          <p:cNvSpPr txBox="1"/>
          <p:nvPr/>
        </p:nvSpPr>
        <p:spPr>
          <a:xfrm>
            <a:off x="0" y="584775"/>
            <a:ext cx="12192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LO: To explain hard and soft engineering methods to reduce the risk of flooding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8D057E-DEF8-4615-54DA-65E4D80E07B8}"/>
              </a:ext>
            </a:extLst>
          </p:cNvPr>
          <p:cNvSpPr txBox="1"/>
          <p:nvPr/>
        </p:nvSpPr>
        <p:spPr>
          <a:xfrm>
            <a:off x="1028700" y="4848225"/>
            <a:ext cx="6524625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/>
              <a:t>Decide which word is the odd one out in each row.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Write a sentence in your book to explain why.</a:t>
            </a:r>
          </a:p>
        </p:txBody>
      </p:sp>
    </p:spTree>
    <p:extLst>
      <p:ext uri="{BB962C8B-B14F-4D97-AF65-F5344CB8AC3E}">
        <p14:creationId xmlns:p14="http://schemas.microsoft.com/office/powerpoint/2010/main" val="2089090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Geography | KS3 | Responses to Flooding | BBC Teach">
            <a:hlinkClick r:id="" action="ppaction://media"/>
            <a:extLst>
              <a:ext uri="{FF2B5EF4-FFF2-40B4-BE49-F238E27FC236}">
                <a16:creationId xmlns:a16="http://schemas.microsoft.com/office/drawing/2014/main" id="{768F308E-F116-489E-2AA4-E7D08AF070E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62200" y="647700"/>
            <a:ext cx="9829800" cy="62103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AD4DF8-5FA3-68AB-2918-8E43EC6A6286}"/>
              </a:ext>
            </a:extLst>
          </p:cNvPr>
          <p:cNvSpPr txBox="1"/>
          <p:nvPr/>
        </p:nvSpPr>
        <p:spPr>
          <a:xfrm>
            <a:off x="0" y="647700"/>
            <a:ext cx="2362200" cy="48936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is the difference between hard and soft engineering?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is an advantage of each?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is a disadvantage of each?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AB4EA0-B30E-4348-54C3-E9DDF5E50592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What are the responses to flooding?</a:t>
            </a:r>
          </a:p>
        </p:txBody>
      </p:sp>
    </p:spTree>
    <p:extLst>
      <p:ext uri="{BB962C8B-B14F-4D97-AF65-F5344CB8AC3E}">
        <p14:creationId xmlns:p14="http://schemas.microsoft.com/office/powerpoint/2010/main" val="245551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2F36F48-FFC7-E864-4193-AE028AE9E9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084"/>
          <a:stretch/>
        </p:blipFill>
        <p:spPr>
          <a:xfrm>
            <a:off x="6515100" y="1495425"/>
            <a:ext cx="6477000" cy="53625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0962DB-46CB-A83B-6714-1578BEB21A4B}"/>
              </a:ext>
            </a:extLst>
          </p:cNvPr>
          <p:cNvSpPr txBox="1"/>
          <p:nvPr/>
        </p:nvSpPr>
        <p:spPr>
          <a:xfrm>
            <a:off x="4114800" y="2881312"/>
            <a:ext cx="34099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Afforestation </a:t>
            </a:r>
          </a:p>
          <a:p>
            <a:r>
              <a:rPr lang="en-GB" sz="2400" dirty="0"/>
              <a:t>(Soft engineering)</a:t>
            </a:r>
          </a:p>
          <a:p>
            <a:r>
              <a:rPr lang="en-GB" sz="2400" dirty="0">
                <a:solidFill>
                  <a:srgbClr val="00B050"/>
                </a:solidFill>
              </a:rPr>
              <a:t>+</a:t>
            </a:r>
          </a:p>
          <a:p>
            <a:r>
              <a:rPr lang="en-GB" sz="2400" dirty="0">
                <a:solidFill>
                  <a:srgbClr val="00B050"/>
                </a:solidFill>
              </a:rPr>
              <a:t>Reduces surface run-off – leading to less flooding</a:t>
            </a:r>
          </a:p>
          <a:p>
            <a:r>
              <a:rPr lang="en-GB" sz="2400" dirty="0">
                <a:solidFill>
                  <a:srgbClr val="FF0000"/>
                </a:solidFill>
              </a:rPr>
              <a:t>-</a:t>
            </a:r>
          </a:p>
          <a:p>
            <a:r>
              <a:rPr lang="en-GB" sz="2400" dirty="0">
                <a:solidFill>
                  <a:srgbClr val="FF0000"/>
                </a:solidFill>
              </a:rPr>
              <a:t>Less land for farming…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4D7BD0B-CB4D-E7E6-9D45-58DB933B5A0B}"/>
              </a:ext>
            </a:extLst>
          </p:cNvPr>
          <p:cNvCxnSpPr>
            <a:cxnSpLocks/>
          </p:cNvCxnSpPr>
          <p:nvPr/>
        </p:nvCxnSpPr>
        <p:spPr>
          <a:xfrm>
            <a:off x="7187233" y="4605352"/>
            <a:ext cx="1221272" cy="5429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11CD40C-61CD-D224-719F-E41F961BF36D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What are the responses to flooding?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AA037D-9117-8895-059E-6AB78C57E71A}"/>
              </a:ext>
            </a:extLst>
          </p:cNvPr>
          <p:cNvSpPr txBox="1"/>
          <p:nvPr/>
        </p:nvSpPr>
        <p:spPr>
          <a:xfrm>
            <a:off x="159542" y="787508"/>
            <a:ext cx="3595689" cy="56323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b="1" dirty="0"/>
              <a:t>Draw your own diagram showing different flood management methods to include: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Name of method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Hard/soft engineering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An advantage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 disadvantage</a:t>
            </a:r>
          </a:p>
          <a:p>
            <a:pPr marL="457200" indent="-457200">
              <a:buFont typeface="+mj-lt"/>
              <a:buAutoNum type="arabicPeriod" startAt="2"/>
            </a:pPr>
            <a:endParaRPr lang="en-GB" sz="2400" dirty="0"/>
          </a:p>
          <a:p>
            <a:pPr marL="457200" indent="-457200">
              <a:buFont typeface="+mj-lt"/>
              <a:buAutoNum type="arabicPeriod" startAt="2"/>
            </a:pPr>
            <a:r>
              <a:rPr lang="en-GB" sz="2400" b="1" dirty="0"/>
              <a:t>Label features of the river:</a:t>
            </a:r>
          </a:p>
          <a:p>
            <a:r>
              <a:rPr lang="en-GB" sz="2400" dirty="0"/>
              <a:t>Source, mouth, meander, banks, channel, confluence, mouth etc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2A6968-B33E-1A1F-7E33-4E72D66AE290}"/>
              </a:ext>
            </a:extLst>
          </p:cNvPr>
          <p:cNvSpPr txBox="1"/>
          <p:nvPr/>
        </p:nvSpPr>
        <p:spPr>
          <a:xfrm>
            <a:off x="10919792" y="5274971"/>
            <a:ext cx="1771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Meander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34618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>
            <a:spLocks noGrp="1"/>
          </p:cNvSpPr>
          <p:nvPr>
            <p:ph type="title"/>
          </p:nvPr>
        </p:nvSpPr>
        <p:spPr>
          <a:xfrm>
            <a:off x="335284" y="355242"/>
            <a:ext cx="10722600" cy="10848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r>
              <a:rPr lang="en-GB" dirty="0">
                <a:solidFill>
                  <a:schemeClr val="dk2"/>
                </a:solidFill>
              </a:rPr>
              <a:t>Hard engineering method 1 - dams and reservoirs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134" name="Google Shape;134;p21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algn="l"/>
            <a:fld id="{00000000-1234-1234-1234-123412341234}" type="slidenum">
              <a:rPr lang="en-GB"/>
              <a:pPr algn="l"/>
              <a:t>4</a:t>
            </a:fld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1"/>
          </p:nvPr>
        </p:nvSpPr>
        <p:spPr>
          <a:xfrm>
            <a:off x="131645" y="1794625"/>
            <a:ext cx="5964355" cy="4596475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b="1" dirty="0"/>
              <a:t>Dams</a:t>
            </a:r>
            <a:r>
              <a:rPr lang="en-GB" dirty="0"/>
              <a:t> are built across rivers, usually in the </a:t>
            </a:r>
            <a:r>
              <a:rPr lang="en-GB" b="1" dirty="0"/>
              <a:t>upper course</a:t>
            </a:r>
            <a:r>
              <a:rPr lang="en-GB" dirty="0"/>
              <a:t>.</a:t>
            </a:r>
          </a:p>
          <a:p>
            <a:pPr marL="4233" indent="0">
              <a:buSzPts val="3500"/>
              <a:buNone/>
            </a:pPr>
            <a:endParaRPr dirty="0"/>
          </a:p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b="1" dirty="0"/>
              <a:t>reservoir</a:t>
            </a:r>
            <a:r>
              <a:rPr lang="en-GB" dirty="0"/>
              <a:t> is formed behind.</a:t>
            </a:r>
          </a:p>
          <a:p>
            <a:pPr marL="4233" indent="0">
              <a:buSzPts val="3500"/>
              <a:buNone/>
            </a:pPr>
            <a:endParaRPr dirty="0"/>
          </a:p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Reservoirs store water, especially in times of </a:t>
            </a:r>
            <a:r>
              <a:rPr lang="en-GB" b="1" dirty="0"/>
              <a:t>prolonged</a:t>
            </a:r>
            <a:r>
              <a:rPr lang="en-GB" dirty="0"/>
              <a:t> or </a:t>
            </a:r>
            <a:r>
              <a:rPr lang="en-GB" b="1" dirty="0"/>
              <a:t>heavy rainfall</a:t>
            </a:r>
            <a:r>
              <a:rPr lang="en-GB" dirty="0"/>
              <a:t>, which reduces the risk of flooding.</a:t>
            </a:r>
          </a:p>
          <a:p>
            <a:pPr marL="4233" indent="0">
              <a:buSzPts val="3500"/>
              <a:buNone/>
            </a:pPr>
            <a:endParaRPr dirty="0"/>
          </a:p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They are often very </a:t>
            </a:r>
            <a:r>
              <a:rPr lang="en-GB" b="1" dirty="0"/>
              <a:t>expensive</a:t>
            </a:r>
            <a:r>
              <a:rPr lang="en-GB" dirty="0"/>
              <a:t> and homes, farmland and habitats are often </a:t>
            </a:r>
            <a:r>
              <a:rPr lang="en-GB" b="1" dirty="0"/>
              <a:t>flooded</a:t>
            </a:r>
            <a:r>
              <a:rPr lang="en-GB" dirty="0"/>
              <a:t> to create the reservoir.</a:t>
            </a:r>
            <a:endParaRPr dirty="0"/>
          </a:p>
        </p:txBody>
      </p:sp>
      <p:pic>
        <p:nvPicPr>
          <p:cNvPr id="137" name="Google Shape;13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7951" y="1317634"/>
            <a:ext cx="5734050" cy="459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0" y="21667"/>
            <a:ext cx="10722600" cy="10848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r>
              <a:rPr lang="en-GB" dirty="0">
                <a:solidFill>
                  <a:schemeClr val="dk2"/>
                </a:solidFill>
              </a:rPr>
              <a:t>Hard engineering method 2 - dredging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143" name="Google Shape;143;p22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algn="l"/>
            <a:fld id="{00000000-1234-1234-1234-123412341234}" type="slidenum">
              <a:rPr lang="en-GB"/>
              <a:pPr algn="l"/>
              <a:t>5</a:t>
            </a:fld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body" idx="1"/>
          </p:nvPr>
        </p:nvSpPr>
        <p:spPr>
          <a:xfrm>
            <a:off x="116616" y="972101"/>
            <a:ext cx="7579518" cy="4433901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The river is </a:t>
            </a:r>
            <a:r>
              <a:rPr lang="en-GB" b="1" dirty="0"/>
              <a:t>widened</a:t>
            </a:r>
            <a:r>
              <a:rPr lang="en-GB" dirty="0"/>
              <a:t> and </a:t>
            </a:r>
            <a:r>
              <a:rPr lang="en-GB" b="1" dirty="0"/>
              <a:t>deepened</a:t>
            </a:r>
            <a:r>
              <a:rPr lang="en-GB" dirty="0"/>
              <a:t> using heavy machinery.</a:t>
            </a:r>
          </a:p>
          <a:p>
            <a:pPr marL="4233" indent="0">
              <a:buSzPts val="3500"/>
              <a:buNone/>
            </a:pPr>
            <a:endParaRPr dirty="0"/>
          </a:p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This means it can </a:t>
            </a:r>
            <a:r>
              <a:rPr lang="en-GB" b="1" dirty="0"/>
              <a:t>hold more water</a:t>
            </a:r>
            <a:r>
              <a:rPr lang="en-GB" dirty="0"/>
              <a:t> during times of prolonged or heavy rainfall.</a:t>
            </a:r>
          </a:p>
          <a:p>
            <a:pPr marL="4233" indent="0">
              <a:buSzPts val="3500"/>
              <a:buNone/>
            </a:pPr>
            <a:endParaRPr dirty="0"/>
          </a:p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Due to the </a:t>
            </a:r>
            <a:r>
              <a:rPr lang="en-GB" b="1" dirty="0"/>
              <a:t>deposition</a:t>
            </a:r>
            <a:r>
              <a:rPr lang="en-GB" dirty="0"/>
              <a:t> of sediment overtime, the process needs to be </a:t>
            </a:r>
            <a:r>
              <a:rPr lang="en-GB" b="1" dirty="0"/>
              <a:t>repeated</a:t>
            </a:r>
            <a:r>
              <a:rPr lang="en-GB" dirty="0"/>
              <a:t> which can make it </a:t>
            </a:r>
            <a:r>
              <a:rPr lang="en-GB" b="1" dirty="0"/>
              <a:t>expensive</a:t>
            </a:r>
            <a:r>
              <a:rPr lang="en-GB" dirty="0"/>
              <a:t>.</a:t>
            </a:r>
            <a:endParaRPr b="1" dirty="0"/>
          </a:p>
        </p:txBody>
      </p:sp>
      <p:pic>
        <p:nvPicPr>
          <p:cNvPr id="145" name="Google Shape;1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6134" y="669934"/>
            <a:ext cx="4245899" cy="387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River dredging on the Parrett and Tone '60% complete' - BBC News">
            <a:extLst>
              <a:ext uri="{FF2B5EF4-FFF2-40B4-BE49-F238E27FC236}">
                <a16:creationId xmlns:a16="http://schemas.microsoft.com/office/drawing/2014/main" id="{FF13BBB2-34D2-2036-DBBA-9A71EFD278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5" y="3990975"/>
            <a:ext cx="59436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67550" y="0"/>
            <a:ext cx="10722600" cy="10848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r>
              <a:rPr lang="en-GB" dirty="0">
                <a:solidFill>
                  <a:schemeClr val="dk2"/>
                </a:solidFill>
              </a:rPr>
              <a:t>Soft engineering method 1 - afforestation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152" name="Google Shape;152;p23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algn="l"/>
            <a:fld id="{00000000-1234-1234-1234-123412341234}" type="slidenum">
              <a:rPr lang="en-GB"/>
              <a:pPr algn="l"/>
              <a:t>6</a:t>
            </a:fld>
            <a:endParaRPr/>
          </a:p>
        </p:txBody>
      </p:sp>
      <p:sp>
        <p:nvSpPr>
          <p:cNvPr id="153" name="Google Shape;153;p23"/>
          <p:cNvSpPr txBox="1">
            <a:spLocks noGrp="1"/>
          </p:cNvSpPr>
          <p:nvPr>
            <p:ph type="body" idx="1"/>
          </p:nvPr>
        </p:nvSpPr>
        <p:spPr>
          <a:xfrm>
            <a:off x="49183" y="770750"/>
            <a:ext cx="6321600" cy="4225917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marL="461433" indent="-4572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Planting trees in the drainage basin increases </a:t>
            </a:r>
            <a:r>
              <a:rPr lang="en-GB" b="1" dirty="0"/>
              <a:t>interception</a:t>
            </a:r>
            <a:r>
              <a:rPr lang="en-GB" dirty="0"/>
              <a:t>.</a:t>
            </a:r>
            <a:endParaRPr dirty="0"/>
          </a:p>
          <a:p>
            <a:pPr marL="461433" indent="-4572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The amount of </a:t>
            </a:r>
            <a:r>
              <a:rPr lang="en-GB" b="1" dirty="0"/>
              <a:t>surface run-off</a:t>
            </a:r>
            <a:r>
              <a:rPr lang="en-GB" dirty="0"/>
              <a:t> is reduced which reduces the risk of flooding.</a:t>
            </a:r>
            <a:endParaRPr dirty="0"/>
          </a:p>
          <a:p>
            <a:pPr marL="461433" indent="-4572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However, it can mean that less land is available for </a:t>
            </a:r>
            <a:r>
              <a:rPr lang="en-GB" b="1" dirty="0"/>
              <a:t>housing</a:t>
            </a:r>
            <a:r>
              <a:rPr lang="en-GB" dirty="0"/>
              <a:t> and </a:t>
            </a:r>
            <a:r>
              <a:rPr lang="en-GB" b="1" dirty="0"/>
              <a:t>farming</a:t>
            </a:r>
            <a:r>
              <a:rPr lang="en-GB" dirty="0"/>
              <a:t>. It </a:t>
            </a:r>
            <a:r>
              <a:rPr lang="en-GB" b="1" dirty="0"/>
              <a:t>takes time</a:t>
            </a:r>
            <a:r>
              <a:rPr lang="en-GB" dirty="0"/>
              <a:t> for the trees to grow, and planting large areas of trees does not completely reduce the risk of flooding</a:t>
            </a:r>
            <a:r>
              <a:rPr lang="en-GB" sz="2333" dirty="0"/>
              <a:t>.</a:t>
            </a:r>
            <a:endParaRPr sz="2333" dirty="0"/>
          </a:p>
        </p:txBody>
      </p:sp>
      <p:pic>
        <p:nvPicPr>
          <p:cNvPr id="154" name="Google Shape;15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8384" y="770750"/>
            <a:ext cx="5303833" cy="3530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4CED8C3-4C66-6E48-DA52-538E21B6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975" y="4057650"/>
            <a:ext cx="3316394" cy="269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>
            <a:spLocks noGrp="1"/>
          </p:cNvSpPr>
          <p:nvPr>
            <p:ph type="title"/>
          </p:nvPr>
        </p:nvSpPr>
        <p:spPr>
          <a:xfrm>
            <a:off x="249967" y="169800"/>
            <a:ext cx="10722600" cy="10848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r>
              <a:rPr lang="en-GB" dirty="0">
                <a:solidFill>
                  <a:schemeClr val="dk2"/>
                </a:solidFill>
              </a:rPr>
              <a:t>Soft engineering method 2 - floodplain zoning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161" name="Google Shape;161;p24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algn="l"/>
            <a:fld id="{00000000-1234-1234-1234-123412341234}" type="slidenum">
              <a:rPr lang="en-GB"/>
              <a:pPr algn="l"/>
              <a:t>7</a:t>
            </a:fld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body" idx="1"/>
          </p:nvPr>
        </p:nvSpPr>
        <p:spPr>
          <a:xfrm>
            <a:off x="126142" y="1433666"/>
            <a:ext cx="4626833" cy="4778368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b="1" dirty="0"/>
              <a:t>Floodplain zoning </a:t>
            </a:r>
            <a:r>
              <a:rPr lang="en-GB" dirty="0"/>
              <a:t>means that only certain land uses are able to locate on the floodplain.</a:t>
            </a:r>
            <a:endParaRPr dirty="0"/>
          </a:p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Restrictions on the floodplain can ensure that </a:t>
            </a:r>
            <a:r>
              <a:rPr lang="en-GB" b="1" dirty="0"/>
              <a:t>homes</a:t>
            </a:r>
            <a:r>
              <a:rPr lang="en-GB" dirty="0"/>
              <a:t>, </a:t>
            </a:r>
            <a:r>
              <a:rPr lang="en-GB" b="1" dirty="0"/>
              <a:t>buildings</a:t>
            </a:r>
            <a:r>
              <a:rPr lang="en-GB" dirty="0"/>
              <a:t> and </a:t>
            </a:r>
            <a:r>
              <a:rPr lang="en-GB" b="1" dirty="0"/>
              <a:t>important industries</a:t>
            </a:r>
            <a:r>
              <a:rPr lang="en-GB" dirty="0"/>
              <a:t> are protected.</a:t>
            </a:r>
            <a:endParaRPr dirty="0"/>
          </a:p>
          <a:p>
            <a:pPr marL="347133" indent="-342900">
              <a:buSzPts val="3500"/>
              <a:buFont typeface="Arial" panose="020B0604020202020204" pitchFamily="34" charset="0"/>
              <a:buChar char="•"/>
            </a:pPr>
            <a:r>
              <a:rPr lang="en-GB" dirty="0"/>
              <a:t>However floodplain zoning does not protect buildings which have </a:t>
            </a:r>
            <a:r>
              <a:rPr lang="en-GB" b="1" dirty="0"/>
              <a:t>already been built on the floodplain</a:t>
            </a:r>
            <a:r>
              <a:rPr lang="en-GB" dirty="0"/>
              <a:t>. It is also not always possible to zone land use. </a:t>
            </a:r>
            <a:endParaRPr dirty="0"/>
          </a:p>
        </p:txBody>
      </p:sp>
      <p:pic>
        <p:nvPicPr>
          <p:cNvPr id="163" name="Google Shape;163;p24"/>
          <p:cNvPicPr preferRelativeResize="0"/>
          <p:nvPr/>
        </p:nvPicPr>
        <p:blipFill rotWithShape="1">
          <a:blip r:embed="rId3">
            <a:alphaModFix/>
          </a:blip>
          <a:srcRect l="3417" r="2685"/>
          <a:stretch/>
        </p:blipFill>
        <p:spPr>
          <a:xfrm>
            <a:off x="4752975" y="1628825"/>
            <a:ext cx="7381875" cy="500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2;p33">
            <a:extLst>
              <a:ext uri="{FF2B5EF4-FFF2-40B4-BE49-F238E27FC236}">
                <a16:creationId xmlns:a16="http://schemas.microsoft.com/office/drawing/2014/main" id="{3567BA18-2A64-D239-7E33-0538D567CB9B}"/>
              </a:ext>
            </a:extLst>
          </p:cNvPr>
          <p:cNvSpPr/>
          <p:nvPr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91400" rIns="18285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ea typeface="Montserrat"/>
                <a:cs typeface="Montserrat"/>
                <a:sym typeface="Montserrat"/>
              </a:rPr>
              <a:t>For a </a:t>
            </a:r>
            <a:r>
              <a:rPr lang="en-GB" sz="2800" b="1" u="sng" dirty="0">
                <a:ea typeface="Montserrat"/>
                <a:cs typeface="Montserrat"/>
                <a:sym typeface="Montserrat"/>
              </a:rPr>
              <a:t>hard engineering method</a:t>
            </a:r>
            <a:r>
              <a:rPr lang="en-GB" sz="2800" b="1" dirty="0">
                <a:ea typeface="Montserrat"/>
                <a:cs typeface="Montserrat"/>
                <a:sym typeface="Montserrat"/>
              </a:rPr>
              <a:t> explain how they work and a potential problem.</a:t>
            </a:r>
            <a:endParaRPr sz="2800" b="1" dirty="0"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283;p33">
            <a:extLst>
              <a:ext uri="{FF2B5EF4-FFF2-40B4-BE49-F238E27FC236}">
                <a16:creationId xmlns:a16="http://schemas.microsoft.com/office/drawing/2014/main" id="{0A74859A-2884-4227-E387-19C845F0BADD}"/>
              </a:ext>
            </a:extLst>
          </p:cNvPr>
          <p:cNvSpPr/>
          <p:nvPr/>
        </p:nvSpPr>
        <p:spPr>
          <a:xfrm>
            <a:off x="143219" y="812660"/>
            <a:ext cx="10372381" cy="23110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91400" rIns="18285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Success criteria:</a:t>
            </a:r>
            <a:endParaRPr sz="2400" b="1" dirty="0">
              <a:ea typeface="Montserrat"/>
              <a:cs typeface="Montserrat"/>
              <a:sym typeface="Montserrat"/>
            </a:endParaRPr>
          </a:p>
          <a:p>
            <a:pPr marL="34925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3500"/>
              <a:buFont typeface="Arial" panose="020B0604020202020204" pitchFamily="34" charset="0"/>
              <a:buChar char="•"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Use connectives in your writing to help you fully explain – ‘this means that’, ‘this leads to’</a:t>
            </a:r>
          </a:p>
          <a:p>
            <a:pPr marL="34925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3500"/>
              <a:buFont typeface="Arial" panose="020B0604020202020204" pitchFamily="34" charset="0"/>
              <a:buChar char="•"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Make you have explained how it will lead to less water in the river channel</a:t>
            </a:r>
            <a:endParaRPr sz="2400" b="1" dirty="0">
              <a:ea typeface="Montserrat"/>
              <a:cs typeface="Montserrat"/>
              <a:sym typeface="Montserrat"/>
            </a:endParaRPr>
          </a:p>
          <a:p>
            <a:pPr marL="34925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3500"/>
              <a:buFont typeface="Arial" panose="020B0604020202020204" pitchFamily="34" charset="0"/>
              <a:buChar char="•"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Include drainage basin processes and stores in your answer (e.g. interception).</a:t>
            </a:r>
            <a:endParaRPr sz="2400" b="1" dirty="0">
              <a:ea typeface="Montserrat"/>
              <a:cs typeface="Montserrat"/>
              <a:sym typeface="Montserrat"/>
            </a:endParaRPr>
          </a:p>
        </p:txBody>
      </p:sp>
      <p:sp>
        <p:nvSpPr>
          <p:cNvPr id="5" name="Google Shape;290;p34">
            <a:extLst>
              <a:ext uri="{FF2B5EF4-FFF2-40B4-BE49-F238E27FC236}">
                <a16:creationId xmlns:a16="http://schemas.microsoft.com/office/drawing/2014/main" id="{098266BC-1910-3E25-6CCE-CF7B3FD75F8A}"/>
              </a:ext>
            </a:extLst>
          </p:cNvPr>
          <p:cNvSpPr txBox="1">
            <a:spLocks/>
          </p:cNvSpPr>
          <p:nvPr/>
        </p:nvSpPr>
        <p:spPr>
          <a:xfrm>
            <a:off x="468494" y="3626373"/>
            <a:ext cx="9967593" cy="291357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Dredging is a method of hard engineering and is when the river channel is widened and deepened using heavy machinery ✔. This means that in times of heavy and prolonged rainfall, the river has more capacity to hold water ✔. As a result, the chance it bursts its banks is reduced ✔, and there would be less water travelling by surface run-off ✔. </a:t>
            </a:r>
          </a:p>
          <a:p>
            <a:pPr marL="0" indent="0">
              <a:spcBef>
                <a:spcPts val="2000"/>
              </a:spcBef>
              <a:spcAft>
                <a:spcPts val="2000"/>
              </a:spcAft>
              <a:buFont typeface="Arial" panose="020B0604020202020204" pitchFamily="34" charset="0"/>
              <a:buNone/>
            </a:pP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problem with dredging is that deposition of sediment takes place in the river frequently ✔. This means that dredging needs to take place repeatedly and frequently ✔, which can be expensive ✔. </a:t>
            </a:r>
          </a:p>
        </p:txBody>
      </p:sp>
    </p:spTree>
    <p:extLst>
      <p:ext uri="{BB962C8B-B14F-4D97-AF65-F5344CB8AC3E}">
        <p14:creationId xmlns:p14="http://schemas.microsoft.com/office/powerpoint/2010/main" val="61290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7C7503-E7A7-1CC3-2300-4AD5F4DD6C6B}"/>
              </a:ext>
            </a:extLst>
          </p:cNvPr>
          <p:cNvSpPr txBox="1"/>
          <p:nvPr/>
        </p:nvSpPr>
        <p:spPr>
          <a:xfrm>
            <a:off x="799579" y="475990"/>
            <a:ext cx="10571966" cy="553997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u="sng" dirty="0">
                <a:latin typeface="-apple-system"/>
              </a:rPr>
              <a:t>PEE paragraph.</a:t>
            </a:r>
            <a:endParaRPr lang="en-US" dirty="0"/>
          </a:p>
          <a:p>
            <a:r>
              <a:rPr lang="en-US" sz="2400" b="1" u="sng" dirty="0">
                <a:latin typeface="-apple-system"/>
              </a:rPr>
              <a:t>What is better at managing floods?</a:t>
            </a:r>
            <a:endParaRPr lang="en-US" dirty="0"/>
          </a:p>
          <a:p>
            <a:endParaRPr lang="en-US" sz="2400" dirty="0">
              <a:latin typeface="-apple-system"/>
            </a:endParaRPr>
          </a:p>
          <a:p>
            <a:pPr>
              <a:buChar char="•"/>
            </a:pPr>
            <a:r>
              <a:rPr lang="en-US" sz="2400" dirty="0">
                <a:latin typeface="-apple-system"/>
              </a:rPr>
              <a:t>Introduction – what is the difference between hard and soft engineering strategies? Why do we need flood management? There are 2 categories of flood management which are ………. Hard engineering is when………. Etc.</a:t>
            </a:r>
          </a:p>
          <a:p>
            <a:pPr>
              <a:buChar char="•"/>
            </a:pPr>
            <a:r>
              <a:rPr lang="en-US" sz="2400" dirty="0">
                <a:latin typeface="-apple-system"/>
              </a:rPr>
              <a:t>Paragraph 1 – Describe 2 HARD engineering strategies and what are the advantages and disadvantages? One hard engineering is ……… This is when……… An advantage of this is………………… however a disadvantage is…………</a:t>
            </a:r>
          </a:p>
          <a:p>
            <a:pPr>
              <a:buChar char="•"/>
            </a:pPr>
            <a:r>
              <a:rPr lang="en-US" sz="2400" dirty="0">
                <a:latin typeface="-apple-system"/>
              </a:rPr>
              <a:t>Paragraph 2 - Describe 2 SOFT engineering strategies and what are the advantages and disadvantages? One soft engineering is ……… This is when……… An advantage of this is………………… however a disadvantage is…………</a:t>
            </a:r>
          </a:p>
          <a:p>
            <a:pPr>
              <a:buChar char="•"/>
            </a:pPr>
            <a:r>
              <a:rPr lang="en-US" sz="2400" dirty="0">
                <a:latin typeface="-apple-system"/>
              </a:rPr>
              <a:t>Conclusion – What do you think is better at managing flooding? Why? ……. Is better at managing because……</a:t>
            </a:r>
          </a:p>
          <a:p>
            <a:endParaRPr lang="en-US"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1936173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6A458180004FB30933D99C05CE74" ma:contentTypeVersion="41" ma:contentTypeDescription="Create a new document." ma:contentTypeScope="" ma:versionID="8c9d0de8ae2dc3c8710729a60cbc3c55">
  <xsd:schema xmlns:xsd="http://www.w3.org/2001/XMLSchema" xmlns:xs="http://www.w3.org/2001/XMLSchema" xmlns:p="http://schemas.microsoft.com/office/2006/metadata/properties" xmlns:ns2="cd85361d-f307-4abe-9175-67f8eb5ea8c8" xmlns:ns3="7b73be5f-6508-4f30-91b9-475711688df2" targetNamespace="http://schemas.microsoft.com/office/2006/metadata/properties" ma:root="true" ma:fieldsID="f118695c238f654a4bb045dd00a22780" ns2:_="" ns3:_="">
    <xsd:import namespace="cd85361d-f307-4abe-9175-67f8eb5ea8c8"/>
    <xsd:import namespace="7b73be5f-6508-4f30-91b9-475711688d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Leaders" minOccurs="0"/>
                <xsd:element ref="ns2:Members" minOccurs="0"/>
                <xsd:element ref="ns2:Member_Groups" minOccurs="0"/>
                <xsd:element ref="ns2:Distribution_Groups" minOccurs="0"/>
                <xsd:element ref="ns2:LMS_Mappings" minOccurs="0"/>
                <xsd:element ref="ns2:Invited_Leaders" minOccurs="0"/>
                <xsd:element ref="ns2:Invited_Members" minOccurs="0"/>
                <xsd:element ref="ns2:Self_Registration_Enabled" minOccurs="0"/>
                <xsd:element ref="ns2:Has_Leaders_Only_SectionGroup" minOccurs="0"/>
                <xsd:element ref="ns2:Is_Collaboration_Space_Locked" minOccurs="0"/>
                <xsd:element ref="ns2:IsNotebookLocked" minOccurs="0"/>
                <xsd:element ref="ns2:Teams_Channel_Section_Location" minOccurs="0"/>
                <xsd:element ref="ns2:Teachers" minOccurs="0"/>
                <xsd:element ref="ns2:Students" minOccurs="0"/>
                <xsd:element ref="ns2:Student_Groups" minOccurs="0"/>
                <xsd:element ref="ns2:Invited_Teachers" minOccurs="0"/>
                <xsd:element ref="ns2:Invited_Students" minOccurs="0"/>
                <xsd:element ref="ns2:Has_Teacher_Only_SectionGroup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5361d-f307-4abe-9175-67f8eb5ea8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2" nillable="true" ma:displayName="Notebook Type" ma:internalName="NotebookType">
      <xsd:simpleType>
        <xsd:restriction base="dms:Text"/>
      </xsd:simpleType>
    </xsd:element>
    <xsd:element name="FolderType" ma:index="13" nillable="true" ma:displayName="Folder Type" ma:internalName="FolderType">
      <xsd:simpleType>
        <xsd:restriction base="dms:Text"/>
      </xsd:simpleType>
    </xsd:element>
    <xsd:element name="CultureName" ma:index="14" nillable="true" ma:displayName="Culture Name" ma:internalName="CultureName">
      <xsd:simpleType>
        <xsd:restriction base="dms:Text"/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msChannelId" ma:index="16" nillable="true" ma:displayName="Teams Channel Id" ma:internalName="TeamsChannelId">
      <xsd:simpleType>
        <xsd:restriction base="dms:Text"/>
      </xsd:simpleType>
    </xsd:element>
    <xsd:element name="Owner" ma:index="17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8" nillable="true" ma:displayName="Math Settings" ma:internalName="Math_Settings">
      <xsd:simpleType>
        <xsd:restriction base="dms:Text"/>
      </xsd:simple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21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22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3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4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5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Leaders" ma:index="26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7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8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9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30" nillable="true" ma:displayName="Is Collaboration Space Locked" ma:internalName="Is_Collaboration_Space_Locked">
      <xsd:simpleType>
        <xsd:restriction base="dms:Boolean"/>
      </xsd:simpleType>
    </xsd:element>
    <xsd:element name="IsNotebookLocked" ma:index="31" nillable="true" ma:displayName="Is Notebook Locked" ma:internalName="IsNotebookLocked">
      <xsd:simpleType>
        <xsd:restriction base="dms:Boolean"/>
      </xsd:simpleType>
    </xsd:element>
    <xsd:element name="Teams_Channel_Section_Location" ma:index="32" nillable="true" ma:displayName="Teams Channel Section Location" ma:internalName="Teams_Channel_Section_Location">
      <xsd:simpleType>
        <xsd:restriction base="dms:Text"/>
      </xsd:simpleType>
    </xsd:element>
    <xsd:element name="Teachers" ma:index="3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3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Has_Teacher_Only_SectionGroup" ma:index="38" nillable="true" ma:displayName="Has Teacher Only SectionGroup" ma:internalName="Has_Teacher_Only_SectionGroup">
      <xsd:simpleType>
        <xsd:restriction base="dms:Boolean"/>
      </xsd:simpleType>
    </xsd:element>
    <xsd:element name="MediaServiceDateTaken" ma:index="3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2" nillable="true" ma:displayName="Tags" ma:internalName="MediaServiceAutoTags" ma:readOnly="true">
      <xsd:simpleType>
        <xsd:restriction base="dms:Text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d236c9c0-8a50-4037-ba2f-c0d295a758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3be5f-6508-4f30-91b9-475711688df2" elementFormDefault="qualified">
    <xsd:import namespace="http://schemas.microsoft.com/office/2006/documentManagement/types"/>
    <xsd:import namespace="http://schemas.microsoft.com/office/infopath/2007/PartnerControls"/>
    <xsd:element name="SharedWithUsers" ma:index="4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48" nillable="true" ma:displayName="Taxonomy Catch All Column" ma:hidden="true" ma:list="{c08f3e2c-b62d-4d6f-9459-3117c8177a66}" ma:internalName="TaxCatchAll" ma:showField="CatchAllData" ma:web="7b73be5f-6508-4f30-91b9-475711688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cd85361d-f307-4abe-9175-67f8eb5ea8c8" xsi:nil="true"/>
    <TaxCatchAll xmlns="7b73be5f-6508-4f30-91b9-475711688df2" xsi:nil="true"/>
    <Invited_Leaders xmlns="cd85361d-f307-4abe-9175-67f8eb5ea8c8" xsi:nil="true"/>
    <Invited_Teachers xmlns="cd85361d-f307-4abe-9175-67f8eb5ea8c8" xsi:nil="true"/>
    <Distribution_Groups xmlns="cd85361d-f307-4abe-9175-67f8eb5ea8c8" xsi:nil="true"/>
    <Teachers xmlns="cd85361d-f307-4abe-9175-67f8eb5ea8c8">
      <UserInfo>
        <DisplayName/>
        <AccountId xsi:nil="true"/>
        <AccountType/>
      </UserInfo>
    </Teachers>
    <Students xmlns="cd85361d-f307-4abe-9175-67f8eb5ea8c8">
      <UserInfo>
        <DisplayName/>
        <AccountId xsi:nil="true"/>
        <AccountType/>
      </UserInfo>
    </Students>
    <Student_Groups xmlns="cd85361d-f307-4abe-9175-67f8eb5ea8c8">
      <UserInfo>
        <DisplayName/>
        <AccountId xsi:nil="true"/>
        <AccountType/>
      </UserInfo>
    </Student_Groups>
    <Self_Registration_Enabled xmlns="cd85361d-f307-4abe-9175-67f8eb5ea8c8" xsi:nil="true"/>
    <Has_Leaders_Only_SectionGroup xmlns="cd85361d-f307-4abe-9175-67f8eb5ea8c8" xsi:nil="true"/>
    <Teams_Channel_Section_Location xmlns="cd85361d-f307-4abe-9175-67f8eb5ea8c8" xsi:nil="true"/>
    <TeamsChannelId xmlns="cd85361d-f307-4abe-9175-67f8eb5ea8c8" xsi:nil="true"/>
    <Math_Settings xmlns="cd85361d-f307-4abe-9175-67f8eb5ea8c8" xsi:nil="true"/>
    <Invited_Members xmlns="cd85361d-f307-4abe-9175-67f8eb5ea8c8" xsi:nil="true"/>
    <AppVersion xmlns="cd85361d-f307-4abe-9175-67f8eb5ea8c8" xsi:nil="true"/>
    <IsNotebookLocked xmlns="cd85361d-f307-4abe-9175-67f8eb5ea8c8" xsi:nil="true"/>
    <Invited_Students xmlns="cd85361d-f307-4abe-9175-67f8eb5ea8c8" xsi:nil="true"/>
    <FolderType xmlns="cd85361d-f307-4abe-9175-67f8eb5ea8c8" xsi:nil="true"/>
    <lcf76f155ced4ddcb4097134ff3c332f xmlns="cd85361d-f307-4abe-9175-67f8eb5ea8c8">
      <Terms xmlns="http://schemas.microsoft.com/office/infopath/2007/PartnerControls"/>
    </lcf76f155ced4ddcb4097134ff3c332f>
    <Templates xmlns="cd85361d-f307-4abe-9175-67f8eb5ea8c8" xsi:nil="true"/>
    <Members xmlns="cd85361d-f307-4abe-9175-67f8eb5ea8c8">
      <UserInfo>
        <DisplayName/>
        <AccountId xsi:nil="true"/>
        <AccountType/>
      </UserInfo>
    </Members>
    <Member_Groups xmlns="cd85361d-f307-4abe-9175-67f8eb5ea8c8">
      <UserInfo>
        <DisplayName/>
        <AccountId xsi:nil="true"/>
        <AccountType/>
      </UserInfo>
    </Member_Groups>
    <Has_Teacher_Only_SectionGroup xmlns="cd85361d-f307-4abe-9175-67f8eb5ea8c8" xsi:nil="true"/>
    <CultureName xmlns="cd85361d-f307-4abe-9175-67f8eb5ea8c8" xsi:nil="true"/>
    <Owner xmlns="cd85361d-f307-4abe-9175-67f8eb5ea8c8">
      <UserInfo>
        <DisplayName/>
        <AccountId xsi:nil="true"/>
        <AccountType/>
      </UserInfo>
    </Owner>
    <Leaders xmlns="cd85361d-f307-4abe-9175-67f8eb5ea8c8">
      <UserInfo>
        <DisplayName/>
        <AccountId xsi:nil="true"/>
        <AccountType/>
      </UserInfo>
    </Leaders>
    <DefaultSectionNames xmlns="cd85361d-f307-4abe-9175-67f8eb5ea8c8" xsi:nil="true"/>
    <Is_Collaboration_Space_Locked xmlns="cd85361d-f307-4abe-9175-67f8eb5ea8c8" xsi:nil="true"/>
    <LMS_Mappings xmlns="cd85361d-f307-4abe-9175-67f8eb5ea8c8" xsi:nil="true"/>
  </documentManagement>
</p:properties>
</file>

<file path=customXml/itemProps1.xml><?xml version="1.0" encoding="utf-8"?>
<ds:datastoreItem xmlns:ds="http://schemas.openxmlformats.org/officeDocument/2006/customXml" ds:itemID="{9A16FD90-EE03-41BC-8643-85AC6FCCCA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5361d-f307-4abe-9175-67f8eb5ea8c8"/>
    <ds:schemaRef ds:uri="7b73be5f-6508-4f30-91b9-475711688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BDABA1-9275-478C-8B38-886F93CCDC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F8B71F-6D27-4841-BC82-68753CDC0555}">
  <ds:schemaRefs>
    <ds:schemaRef ds:uri="7b73be5f-6508-4f30-91b9-475711688df2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cd85361d-f307-4abe-9175-67f8eb5ea8c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586</Words>
  <Application>Microsoft Office PowerPoint</Application>
  <PresentationFormat>Widescreen</PresentationFormat>
  <Paragraphs>71</Paragraphs>
  <Slides>9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Hard engineering method 1 - dams and reservoirs</vt:lpstr>
      <vt:lpstr>Hard engineering method 2 - dredging</vt:lpstr>
      <vt:lpstr>Soft engineering method 1 - afforestation</vt:lpstr>
      <vt:lpstr>Soft engineering method 2 - floodplain zoning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Niall Carton</dc:creator>
  <cp:lastModifiedBy>Niall Carton</cp:lastModifiedBy>
  <cp:revision>11</cp:revision>
  <dcterms:created xsi:type="dcterms:W3CDTF">2023-01-17T11:42:03Z</dcterms:created>
  <dcterms:modified xsi:type="dcterms:W3CDTF">2023-02-08T12:18:08Z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0x010100E63A6A458180004FB30933D99C05CE74</vt:lpwstr>
  </property>
  <property fmtid="{D5CDD505-2E9C-101B-9397-08002B2CF9AE}" pid="3" name="MediaServiceImageTags">
    <vt:lpwstr/>
  </property>
</Properties>
</file>