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</p:sldMasterIdLst>
  <p:notesMasterIdLst>
    <p:notesMasterId r:id="rId14"/>
  </p:notesMasterIdLst>
  <p:sldIdLst>
    <p:sldId id="256" r:id="rId5"/>
    <p:sldId id="257" r:id="rId6"/>
    <p:sldId id="259" r:id="rId7"/>
    <p:sldId id="258" r:id="rId8"/>
    <p:sldId id="260" r:id="rId9"/>
    <p:sldId id="261" r:id="rId10"/>
    <p:sldId id="262" r:id="rId11"/>
    <p:sldId id="263" r:id="rId12"/>
    <p:sldId id="264" r:id="rId1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entury Gothic" panose="020B050202020202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8da77865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96850" y="1446213"/>
            <a:ext cx="6945313" cy="390683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2" name="Google Shape;52;g138da778658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g138da778658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38d950c699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38d950c699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https://www.bbc.co.uk/news/world-asia-62728678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092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XdJlIWJx12k?feature=oembed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/>
          <p:nvPr/>
        </p:nvSpPr>
        <p:spPr>
          <a:xfrm>
            <a:off x="119062" y="133350"/>
            <a:ext cx="8925045" cy="656100"/>
          </a:xfrm>
          <a:prstGeom prst="roundRect">
            <a:avLst>
              <a:gd name="adj" fmla="val 16667"/>
            </a:avLst>
          </a:prstGeom>
          <a:solidFill>
            <a:srgbClr val="DAEEF3"/>
          </a:solidFill>
          <a:ln w="38100" cap="flat" cmpd="sng">
            <a:solidFill>
              <a:srgbClr val="20586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rgbClr val="205867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Title: </a:t>
            </a:r>
            <a:r>
              <a:rPr lang="en-GB" sz="1800" b="0" i="0" u="none" strike="noStrike" cap="none" dirty="0">
                <a:solidFill>
                  <a:srgbClr val="205867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Pakistan Floods 2022</a:t>
            </a:r>
            <a:endParaRPr sz="700" dirty="0"/>
          </a:p>
        </p:txBody>
      </p:sp>
      <p:sp>
        <p:nvSpPr>
          <p:cNvPr id="57" name="Google Shape;57;p13"/>
          <p:cNvSpPr/>
          <p:nvPr/>
        </p:nvSpPr>
        <p:spPr>
          <a:xfrm>
            <a:off x="318848" y="2051636"/>
            <a:ext cx="3231176" cy="2036269"/>
          </a:xfrm>
          <a:prstGeom prst="rect">
            <a:avLst/>
          </a:prstGeom>
          <a:noFill/>
          <a:ln w="38100" cap="flat" cmpd="sng">
            <a:solidFill>
              <a:srgbClr val="6324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63242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Define these key terms: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b="1" dirty="0">
              <a:solidFill>
                <a:srgbClr val="63242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63242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Flood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63242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Relief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63242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Erosion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63242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Confluence</a:t>
            </a:r>
            <a:endParaRPr sz="1800" b="1" i="0" u="none" strike="noStrike" cap="none" dirty="0">
              <a:solidFill>
                <a:srgbClr val="63242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strike="noStrike" cap="none" dirty="0">
              <a:solidFill>
                <a:srgbClr val="632423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/>
          <p:nvPr/>
        </p:nvSpPr>
        <p:spPr>
          <a:xfrm>
            <a:off x="872521" y="3090560"/>
            <a:ext cx="2786895" cy="1005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rgbClr val="00B0F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Apply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– is this occurring in other places – why might this be? </a:t>
            </a:r>
            <a:endParaRPr dirty="0"/>
          </a:p>
        </p:txBody>
      </p:sp>
      <p:sp>
        <p:nvSpPr>
          <p:cNvPr id="67" name="Google Shape;67;p14"/>
          <p:cNvSpPr/>
          <p:nvPr/>
        </p:nvSpPr>
        <p:spPr>
          <a:xfrm>
            <a:off x="1033718" y="4105547"/>
            <a:ext cx="2464500" cy="14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rgbClr val="0070C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Link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– how </a:t>
            </a:r>
            <a:r>
              <a:rPr lang="en-GB" sz="1800" dirty="0">
                <a:latin typeface="Century Gothic"/>
                <a:ea typeface="Century Gothic"/>
                <a:cs typeface="Century Gothic"/>
                <a:sym typeface="Century Gothic"/>
              </a:rPr>
              <a:t>could this be evidence of climate change?</a:t>
            </a:r>
            <a:endParaRPr sz="18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4"/>
          <p:cNvSpPr/>
          <p:nvPr/>
        </p:nvSpPr>
        <p:spPr>
          <a:xfrm>
            <a:off x="1159961" y="2037796"/>
            <a:ext cx="1981800" cy="9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rgbClr val="0099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Explain</a:t>
            </a:r>
            <a:r>
              <a:rPr lang="en-GB" sz="1800" b="0" i="0" u="none" strike="noStrike" cap="none" dirty="0">
                <a:solidFill>
                  <a:srgbClr val="00B05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– why do you think this has happened? </a:t>
            </a:r>
            <a:endParaRPr sz="4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4"/>
          <p:cNvSpPr/>
          <p:nvPr/>
        </p:nvSpPr>
        <p:spPr>
          <a:xfrm>
            <a:off x="1159961" y="1047025"/>
            <a:ext cx="2064600" cy="92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chemeClr val="accent6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Describe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– some of the impacts of this hazard?    </a:t>
            </a:r>
            <a:endParaRPr dirty="0"/>
          </a:p>
        </p:txBody>
      </p:sp>
      <p:sp>
        <p:nvSpPr>
          <p:cNvPr id="70" name="Google Shape;70;p14"/>
          <p:cNvSpPr/>
          <p:nvPr/>
        </p:nvSpPr>
        <p:spPr>
          <a:xfrm>
            <a:off x="1159961" y="319438"/>
            <a:ext cx="2023200" cy="6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Identify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- what can you see?     </a:t>
            </a:r>
            <a:endParaRPr sz="4400" b="0" i="0" u="none" strike="noStrike" cap="none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71" name="Google Shape;7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307375" cy="5383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39D8B99-68F1-E24D-D6CC-388084B99B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2865" y="98606"/>
            <a:ext cx="5227875" cy="2991954"/>
          </a:xfrm>
          <a:prstGeom prst="rect">
            <a:avLst/>
          </a:prstGeom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ACDB7C-7303-F351-A39F-FB996678BF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2186" y="2752160"/>
            <a:ext cx="3028950" cy="15144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59FC57-8C28-04B4-1947-63FF175BDF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1509" y="2937503"/>
            <a:ext cx="2619375" cy="174307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69E945F-CD31-0125-6A9D-F690B118A7A8}"/>
              </a:ext>
            </a:extLst>
          </p:cNvPr>
          <p:cNvSpPr/>
          <p:nvPr/>
        </p:nvSpPr>
        <p:spPr>
          <a:xfrm>
            <a:off x="6464176" y="4451676"/>
            <a:ext cx="2766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Superstar Challenge: Do you think the social or economic impacts are worse?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C55B4E0-3D9D-D15A-ECDD-15D9F316AE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9568" y="4527521"/>
            <a:ext cx="514608" cy="4946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3016835-BF6D-A533-2B77-40F1896FC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456" y="266487"/>
            <a:ext cx="8520600" cy="632416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So what is happening…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E62BB3-BF66-E005-B11D-7D6C0B546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13" y="898903"/>
            <a:ext cx="6785601" cy="42309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42C187-0EC5-EA07-2B6D-238904785F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8398" y="898903"/>
            <a:ext cx="6785602" cy="415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2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06DEC-0033-2124-A30B-A59E8C95A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456" y="266487"/>
            <a:ext cx="8520600" cy="632416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Where is Pakistan?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0ACA54-26C1-77A7-34E8-EE149038F874}"/>
              </a:ext>
            </a:extLst>
          </p:cNvPr>
          <p:cNvSpPr txBox="1"/>
          <p:nvPr/>
        </p:nvSpPr>
        <p:spPr>
          <a:xfrm>
            <a:off x="6629400" y="110879"/>
            <a:ext cx="25146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dirty="0">
                <a:latin typeface="+mn-lt"/>
              </a:rPr>
              <a:t>Be an </a:t>
            </a:r>
            <a:r>
              <a:rPr lang="en-GB" sz="1600" b="1" dirty="0">
                <a:latin typeface="+mn-lt"/>
              </a:rPr>
              <a:t>#ExcellentGeographer</a:t>
            </a:r>
            <a:endParaRPr lang="en-GB" sz="1200" b="1" dirty="0">
              <a:latin typeface="+mn-lt"/>
            </a:endParaRPr>
          </a:p>
        </p:txBody>
      </p:sp>
      <p:pic>
        <p:nvPicPr>
          <p:cNvPr id="2050" name="Picture 2" descr="Physical Map of Pakistan showing state boundaries, relief, Mount K2, the Indus River and its tributaries, important cities, and more.">
            <a:extLst>
              <a:ext uri="{FF2B5EF4-FFF2-40B4-BE49-F238E27FC236}">
                <a16:creationId xmlns:a16="http://schemas.microsoft.com/office/drawing/2014/main" id="{A46795BA-1C58-33B4-41E6-7801A14A2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665" y="898903"/>
            <a:ext cx="3519815" cy="384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ap showing location of Pakistan in the world.">
            <a:extLst>
              <a:ext uri="{FF2B5EF4-FFF2-40B4-BE49-F238E27FC236}">
                <a16:creationId xmlns:a16="http://schemas.microsoft.com/office/drawing/2014/main" id="{0582E4EE-7FB6-676A-D0E0-581BD0676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89" y="898903"/>
            <a:ext cx="3519815" cy="383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F8AE884-939C-4036-3B53-FB9A506F1D0C}"/>
              </a:ext>
            </a:extLst>
          </p:cNvPr>
          <p:cNvSpPr txBox="1"/>
          <p:nvPr/>
        </p:nvSpPr>
        <p:spPr>
          <a:xfrm>
            <a:off x="7210144" y="726432"/>
            <a:ext cx="16764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C – Continent</a:t>
            </a:r>
          </a:p>
          <a:p>
            <a:pPr algn="ctr"/>
            <a:r>
              <a:rPr lang="en-GB" sz="1600" b="1" dirty="0">
                <a:solidFill>
                  <a:srgbClr val="0070C0"/>
                </a:solidFill>
                <a:latin typeface="+mn-lt"/>
              </a:rPr>
              <a:t>L – Lines of latitude</a:t>
            </a:r>
          </a:p>
          <a:p>
            <a:pPr algn="ctr"/>
            <a:r>
              <a:rPr lang="en-GB" sz="1600" b="1" dirty="0">
                <a:solidFill>
                  <a:srgbClr val="00B050"/>
                </a:solidFill>
                <a:latin typeface="+mn-lt"/>
              </a:rPr>
              <a:t>O – Oceans and Seas</a:t>
            </a:r>
          </a:p>
          <a:p>
            <a:pPr algn="ctr"/>
            <a:r>
              <a:rPr lang="en-GB" sz="1600" b="1" dirty="0">
                <a:solidFill>
                  <a:srgbClr val="7030A0"/>
                </a:solidFill>
                <a:latin typeface="+mn-lt"/>
              </a:rPr>
              <a:t>C – Compass Direction</a:t>
            </a:r>
          </a:p>
          <a:p>
            <a:pPr algn="ctr"/>
            <a:r>
              <a:rPr lang="en-GB" sz="1600" b="1" dirty="0">
                <a:solidFill>
                  <a:srgbClr val="FF0000"/>
                </a:solidFill>
                <a:latin typeface="+mn-lt"/>
              </a:rPr>
              <a:t>C – Countries nearby/capital city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D4C2B4-EB8F-9D96-6A78-8219AA0ADC8B}"/>
              </a:ext>
            </a:extLst>
          </p:cNvPr>
          <p:cNvSpPr/>
          <p:nvPr/>
        </p:nvSpPr>
        <p:spPr>
          <a:xfrm>
            <a:off x="7276641" y="4016958"/>
            <a:ext cx="17891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Superstar Challenge: Why do you think Pakistan might be suffering from such vast flooding?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F5FB222-1C36-8746-BDB3-C620EFCAD4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259" y="3440102"/>
            <a:ext cx="625929" cy="60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1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FF5BDD2-C0A9-0F2E-EAFA-35D1783F9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8" y="152398"/>
            <a:ext cx="8520600" cy="632416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What are the causes of the flooding?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E58DCA-8737-A0D3-60AB-E2A44E6B9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689" y="784814"/>
            <a:ext cx="4190792" cy="2122181"/>
          </a:xfrm>
          <a:prstGeom prst="rect">
            <a:avLst/>
          </a:prstGeom>
        </p:spPr>
      </p:pic>
      <p:pic>
        <p:nvPicPr>
          <p:cNvPr id="3074" name="Picture 2" descr="Map showing damage done by monsoon rains">
            <a:extLst>
              <a:ext uri="{FF2B5EF4-FFF2-40B4-BE49-F238E27FC236}">
                <a16:creationId xmlns:a16="http://schemas.microsoft.com/office/drawing/2014/main" id="{5FAE02CC-8FEF-1E62-2AA4-30543473C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425" y="1417230"/>
            <a:ext cx="3210082" cy="337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57AD39-62F1-54F1-4FFD-59BC718351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2906995"/>
            <a:ext cx="2993571" cy="21053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6603CE-D812-5A1B-E62F-EBECDC49D6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519" y="1755927"/>
            <a:ext cx="2756852" cy="15507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38B4D3F-5AB6-89EA-776A-D26390764B6A}"/>
              </a:ext>
            </a:extLst>
          </p:cNvPr>
          <p:cNvSpPr txBox="1"/>
          <p:nvPr/>
        </p:nvSpPr>
        <p:spPr>
          <a:xfrm>
            <a:off x="261257" y="870857"/>
            <a:ext cx="4531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Are these causes physical or human?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AB5CAE-5A9C-5417-7A77-7A138CD0CAD4}"/>
              </a:ext>
            </a:extLst>
          </p:cNvPr>
          <p:cNvSpPr txBox="1"/>
          <p:nvPr/>
        </p:nvSpPr>
        <p:spPr>
          <a:xfrm>
            <a:off x="64849" y="3322987"/>
            <a:ext cx="2253576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800" b="1" dirty="0">
                <a:latin typeface="+mn-lt"/>
              </a:rPr>
              <a:t>Task: using the images on the board and our discussion. Explain the causes of the flooding. </a:t>
            </a:r>
          </a:p>
        </p:txBody>
      </p:sp>
    </p:spTree>
    <p:extLst>
      <p:ext uri="{BB962C8B-B14F-4D97-AF65-F5344CB8AC3E}">
        <p14:creationId xmlns:p14="http://schemas.microsoft.com/office/powerpoint/2010/main" val="317914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082B68-CBF3-E067-AA41-1597EACCF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505" y="2381518"/>
            <a:ext cx="3771795" cy="2652044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7BF7BF0-335A-7FCB-CD94-50602DEE0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83029"/>
            <a:ext cx="8520600" cy="734696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What are the effects of the flooding?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A4A18F-0699-E150-ABB1-978FE6EE4BA9}"/>
              </a:ext>
            </a:extLst>
          </p:cNvPr>
          <p:cNvSpPr txBox="1"/>
          <p:nvPr/>
        </p:nvSpPr>
        <p:spPr>
          <a:xfrm>
            <a:off x="311700" y="1099457"/>
            <a:ext cx="44889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>
                <a:latin typeface="+mn-lt"/>
              </a:rPr>
              <a:t>Watch the video on the next slide, while watching on your whiteboards, write a list of some of the impacts of the flooding. </a:t>
            </a:r>
          </a:p>
        </p:txBody>
      </p:sp>
      <p:pic>
        <p:nvPicPr>
          <p:cNvPr id="5122" name="Picture 2" descr="Floods in the Jaffarabad district">
            <a:extLst>
              <a:ext uri="{FF2B5EF4-FFF2-40B4-BE49-F238E27FC236}">
                <a16:creationId xmlns:a16="http://schemas.microsoft.com/office/drawing/2014/main" id="{F5160D10-9072-3A2E-3394-06BA0ACF7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30" y="2381518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02EF0F-E91A-08C9-B9F8-D3DDAF4E80E1}"/>
              </a:ext>
            </a:extLst>
          </p:cNvPr>
          <p:cNvSpPr txBox="1"/>
          <p:nvPr/>
        </p:nvSpPr>
        <p:spPr>
          <a:xfrm>
            <a:off x="4778830" y="888517"/>
            <a:ext cx="4158340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+mn-lt"/>
              </a:rPr>
              <a:t>Key terms:</a:t>
            </a:r>
          </a:p>
          <a:p>
            <a:r>
              <a:rPr lang="en-GB" b="1" dirty="0">
                <a:latin typeface="+mn-lt"/>
              </a:rPr>
              <a:t>Social impact </a:t>
            </a:r>
            <a:r>
              <a:rPr lang="en-GB" dirty="0">
                <a:latin typeface="+mn-lt"/>
              </a:rPr>
              <a:t>– impacts that affect people</a:t>
            </a:r>
          </a:p>
          <a:p>
            <a:r>
              <a:rPr lang="en-GB" b="1" dirty="0">
                <a:latin typeface="+mn-lt"/>
              </a:rPr>
              <a:t>Economic impact </a:t>
            </a:r>
            <a:r>
              <a:rPr lang="en-GB" dirty="0">
                <a:latin typeface="+mn-lt"/>
              </a:rPr>
              <a:t>– impacts that affect the economy </a:t>
            </a:r>
          </a:p>
          <a:p>
            <a:r>
              <a:rPr lang="en-GB" b="1" dirty="0">
                <a:latin typeface="+mn-lt"/>
              </a:rPr>
              <a:t>Environmental impact </a:t>
            </a:r>
            <a:r>
              <a:rPr lang="en-GB" dirty="0">
                <a:latin typeface="+mn-lt"/>
              </a:rPr>
              <a:t>– impacts that affect the environment</a:t>
            </a:r>
          </a:p>
        </p:txBody>
      </p:sp>
    </p:spTree>
    <p:extLst>
      <p:ext uri="{BB962C8B-B14F-4D97-AF65-F5344CB8AC3E}">
        <p14:creationId xmlns:p14="http://schemas.microsoft.com/office/powerpoint/2010/main" val="1115829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title="Pakistan's 'worst ever' floods explained">
            <a:hlinkClick r:id="" action="ppaction://media"/>
            <a:extLst>
              <a:ext uri="{FF2B5EF4-FFF2-40B4-BE49-F238E27FC236}">
                <a16:creationId xmlns:a16="http://schemas.microsoft.com/office/drawing/2014/main" id="{DC62C3E3-02BE-E0DD-E178-9B5E67D151C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4257" y="134257"/>
            <a:ext cx="8672286" cy="489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72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082B68-CBF3-E067-AA41-1597EACCF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102" y="2359746"/>
            <a:ext cx="3771795" cy="2652044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7BF7BF0-335A-7FCB-CD94-50602DEE0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83029"/>
            <a:ext cx="8520600" cy="734696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What are the effects of the flooding?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A4A18F-0699-E150-ABB1-978FE6EE4BA9}"/>
              </a:ext>
            </a:extLst>
          </p:cNvPr>
          <p:cNvSpPr txBox="1"/>
          <p:nvPr/>
        </p:nvSpPr>
        <p:spPr>
          <a:xfrm>
            <a:off x="83098" y="888517"/>
            <a:ext cx="44889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>
                <a:latin typeface="+mn-lt"/>
              </a:rPr>
              <a:t>Can you categorise the impacts you have written down into a table:</a:t>
            </a:r>
          </a:p>
          <a:p>
            <a:pPr algn="ctr"/>
            <a:endParaRPr lang="en-GB" sz="1800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02EF0F-E91A-08C9-B9F8-D3DDAF4E80E1}"/>
              </a:ext>
            </a:extLst>
          </p:cNvPr>
          <p:cNvSpPr txBox="1"/>
          <p:nvPr/>
        </p:nvSpPr>
        <p:spPr>
          <a:xfrm>
            <a:off x="4778830" y="888517"/>
            <a:ext cx="4158340" cy="13849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+mn-lt"/>
              </a:rPr>
              <a:t>Key terms:</a:t>
            </a:r>
          </a:p>
          <a:p>
            <a:r>
              <a:rPr lang="en-GB" b="1" dirty="0">
                <a:latin typeface="+mn-lt"/>
              </a:rPr>
              <a:t>Social impact </a:t>
            </a:r>
            <a:r>
              <a:rPr lang="en-GB" dirty="0">
                <a:latin typeface="+mn-lt"/>
              </a:rPr>
              <a:t>– impacts that affect people</a:t>
            </a:r>
          </a:p>
          <a:p>
            <a:r>
              <a:rPr lang="en-GB" b="1" dirty="0">
                <a:latin typeface="+mn-lt"/>
              </a:rPr>
              <a:t>Economic impact </a:t>
            </a:r>
            <a:r>
              <a:rPr lang="en-GB" dirty="0">
                <a:latin typeface="+mn-lt"/>
              </a:rPr>
              <a:t>– impacts that affect the economy </a:t>
            </a:r>
          </a:p>
          <a:p>
            <a:r>
              <a:rPr lang="en-GB" b="1" dirty="0">
                <a:latin typeface="+mn-lt"/>
              </a:rPr>
              <a:t>Environmental impact </a:t>
            </a:r>
            <a:r>
              <a:rPr lang="en-GB" dirty="0">
                <a:latin typeface="+mn-lt"/>
              </a:rPr>
              <a:t>– impacts that affect the environment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591B417-A11B-CCE2-103A-E557F040EC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628739"/>
              </p:ext>
            </p:extLst>
          </p:nvPr>
        </p:nvGraphicFramePr>
        <p:xfrm>
          <a:off x="186512" y="1581014"/>
          <a:ext cx="4488903" cy="299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6301">
                  <a:extLst>
                    <a:ext uri="{9D8B030D-6E8A-4147-A177-3AD203B41FA5}">
                      <a16:colId xmlns:a16="http://schemas.microsoft.com/office/drawing/2014/main" val="2879332750"/>
                    </a:ext>
                  </a:extLst>
                </a:gridCol>
                <a:gridCol w="1496301">
                  <a:extLst>
                    <a:ext uri="{9D8B030D-6E8A-4147-A177-3AD203B41FA5}">
                      <a16:colId xmlns:a16="http://schemas.microsoft.com/office/drawing/2014/main" val="1594505696"/>
                    </a:ext>
                  </a:extLst>
                </a:gridCol>
                <a:gridCol w="1496301">
                  <a:extLst>
                    <a:ext uri="{9D8B030D-6E8A-4147-A177-3AD203B41FA5}">
                      <a16:colId xmlns:a16="http://schemas.microsoft.com/office/drawing/2014/main" val="2385314708"/>
                    </a:ext>
                  </a:extLst>
                </a:gridCol>
              </a:tblGrid>
              <a:tr h="368873">
                <a:tc>
                  <a:txBody>
                    <a:bodyPr/>
                    <a:lstStyle/>
                    <a:p>
                      <a:r>
                        <a:rPr lang="en-GB" dirty="0"/>
                        <a:t>Social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Economic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Environmental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892578"/>
                  </a:ext>
                </a:extLst>
              </a:tr>
              <a:tr h="262180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0941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045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E835F-C43A-1E39-ED8F-5FCB48176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63286"/>
            <a:ext cx="8520600" cy="1017725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How does this flooding link to climate change?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AF1AD2-48AF-05E6-F361-7119DAD94F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883"/>
          <a:stretch/>
        </p:blipFill>
        <p:spPr>
          <a:xfrm>
            <a:off x="5701119" y="729254"/>
            <a:ext cx="2966905" cy="42236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B9E40F0-8C11-EB1E-E406-A111F2B410B3}"/>
              </a:ext>
            </a:extLst>
          </p:cNvPr>
          <p:cNvSpPr txBox="1"/>
          <p:nvPr/>
        </p:nvSpPr>
        <p:spPr>
          <a:xfrm>
            <a:off x="152400" y="914400"/>
            <a:ext cx="538444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Task:</a:t>
            </a:r>
          </a:p>
          <a:p>
            <a:r>
              <a:rPr lang="en-GB" sz="1800" dirty="0">
                <a:latin typeface="+mn-lt"/>
              </a:rPr>
              <a:t>1. Read through the article in front of you. </a:t>
            </a:r>
          </a:p>
          <a:p>
            <a:r>
              <a:rPr lang="en-GB" sz="1800" dirty="0">
                <a:latin typeface="+mn-lt"/>
              </a:rPr>
              <a:t>2. Define these key terms:</a:t>
            </a:r>
          </a:p>
          <a:p>
            <a:pPr marL="446088" lvl="4"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 injustice</a:t>
            </a:r>
          </a:p>
          <a:p>
            <a:pPr marL="446088" lvl="4"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 </a:t>
            </a:r>
            <a:r>
              <a:rPr lang="en-GB" sz="1800" dirty="0">
                <a:solidFill>
                  <a:srgbClr val="141414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greenhouse gases </a:t>
            </a:r>
            <a:endParaRPr lang="en-GB" sz="1800" dirty="0">
              <a:solidFill>
                <a:srgbClr val="141414"/>
              </a:solidFill>
              <a:effectLst/>
              <a:latin typeface="+mn-lt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marL="446088" lvl="4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141414"/>
                </a:solidFill>
                <a:latin typeface="+mn-lt"/>
                <a:cs typeface="Helvetica" panose="020B0604020202020204" pitchFamily="34" charset="0"/>
              </a:rPr>
              <a:t> </a:t>
            </a:r>
            <a:r>
              <a:rPr lang="en-GB" sz="1800" dirty="0">
                <a:solidFill>
                  <a:srgbClr val="141414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monsoon</a:t>
            </a:r>
            <a:endParaRPr lang="en-GB" sz="1800" dirty="0">
              <a:solidFill>
                <a:srgbClr val="141414"/>
              </a:solidFill>
              <a:latin typeface="+mn-lt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marL="446088" lvl="4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141414"/>
                </a:solidFill>
                <a:latin typeface="+mn-lt"/>
                <a:cs typeface="Helvetica" panose="020B0604020202020204" pitchFamily="34" charset="0"/>
              </a:rPr>
              <a:t> </a:t>
            </a:r>
            <a:r>
              <a:rPr lang="en-GB" sz="1800" dirty="0">
                <a:solidFill>
                  <a:srgbClr val="141414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flood defences </a:t>
            </a:r>
          </a:p>
          <a:p>
            <a:pPr marL="446088" lvl="4" indent="-446088"/>
            <a:r>
              <a:rPr lang="en-GB" sz="1800" dirty="0">
                <a:solidFill>
                  <a:srgbClr val="141414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3. What evidence is there that the floods are caused by a changing climate?</a:t>
            </a:r>
          </a:p>
          <a:p>
            <a:pPr marL="446088" lvl="4" indent="-446088"/>
            <a:r>
              <a:rPr lang="en-GB" sz="1800" dirty="0">
                <a:solidFill>
                  <a:srgbClr val="141414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4. Explain in your own words, the link between climate change and the recent flooding in Pakistan. </a:t>
            </a:r>
          </a:p>
          <a:p>
            <a:pPr marL="446088" lvl="4"/>
            <a:r>
              <a:rPr lang="en-GB" sz="1800" dirty="0">
                <a:latin typeface="+mn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00512729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3A6A458180004FB30933D99C05CE74" ma:contentTypeVersion="41" ma:contentTypeDescription="Create a new document." ma:contentTypeScope="" ma:versionID="8c9d0de8ae2dc3c8710729a60cbc3c55">
  <xsd:schema xmlns:xsd="http://www.w3.org/2001/XMLSchema" xmlns:xs="http://www.w3.org/2001/XMLSchema" xmlns:p="http://schemas.microsoft.com/office/2006/metadata/properties" xmlns:ns2="cd85361d-f307-4abe-9175-67f8eb5ea8c8" xmlns:ns3="7b73be5f-6508-4f30-91b9-475711688df2" targetNamespace="http://schemas.microsoft.com/office/2006/metadata/properties" ma:root="true" ma:fieldsID="f118695c238f654a4bb045dd00a22780" ns2:_="" ns3:_="">
    <xsd:import namespace="cd85361d-f307-4abe-9175-67f8eb5ea8c8"/>
    <xsd:import namespace="7b73be5f-6508-4f30-91b9-475711688d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Teams_Channel_Section_Location" minOccurs="0"/>
                <xsd:element ref="ns2:Teachers" minOccurs="0"/>
                <xsd:element ref="ns2:Students" minOccurs="0"/>
                <xsd:element ref="ns2:Student_Groups" minOccurs="0"/>
                <xsd:element ref="ns2:Invited_Teachers" minOccurs="0"/>
                <xsd:element ref="ns2:Invited_Students" minOccurs="0"/>
                <xsd:element ref="ns2:Has_Teacher_Only_SectionGroup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5361d-f307-4abe-9175-67f8eb5ea8c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NotebookType" ma:index="12" nillable="true" ma:displayName="Notebook Type" ma:internalName="NotebookType">
      <xsd:simpleType>
        <xsd:restriction base="dms:Text"/>
      </xsd:simpleType>
    </xsd:element>
    <xsd:element name="FolderType" ma:index="13" nillable="true" ma:displayName="Folder Type" ma:internalName="FolderType">
      <xsd:simpleType>
        <xsd:restriction base="dms:Text"/>
      </xsd:simpleType>
    </xsd:element>
    <xsd:element name="CultureName" ma:index="14" nillable="true" ma:displayName="Culture Name" ma:internalName="CultureName">
      <xsd:simpleType>
        <xsd:restriction base="dms:Text"/>
      </xsd:simpleType>
    </xsd:element>
    <xsd:element name="AppVersion" ma:index="15" nillable="true" ma:displayName="App Version" ma:internalName="AppVersion">
      <xsd:simpleType>
        <xsd:restriction base="dms:Text"/>
      </xsd:simpleType>
    </xsd:element>
    <xsd:element name="TeamsChannelId" ma:index="16" nillable="true" ma:displayName="Teams Channel Id" ma:internalName="TeamsChannelId">
      <xsd:simpleType>
        <xsd:restriction base="dms:Text"/>
      </xsd:simpleType>
    </xsd:element>
    <xsd:element name="Owner" ma:index="17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8" nillable="true" ma:displayName="Math Settings" ma:internalName="Math_Settings">
      <xsd:simpleType>
        <xsd:restriction base="dms:Text"/>
      </xsd:simpleType>
    </xsd:element>
    <xsd:element name="DefaultSectionNames" ma:index="19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0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21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22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23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4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5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6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7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8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9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30" nillable="true" ma:displayName="Is Collaboration Space Locked" ma:internalName="Is_Collaboration_Space_Locked">
      <xsd:simpleType>
        <xsd:restriction base="dms:Boolean"/>
      </xsd:simpleType>
    </xsd:element>
    <xsd:element name="IsNotebookLocked" ma:index="31" nillable="true" ma:displayName="Is Notebook Locked" ma:internalName="IsNotebookLocked">
      <xsd:simpleType>
        <xsd:restriction base="dms:Boolean"/>
      </xsd:simpleType>
    </xsd:element>
    <xsd:element name="Teams_Channel_Section_Location" ma:index="32" nillable="true" ma:displayName="Teams Channel Section Location" ma:internalName="Teams_Channel_Section_Location">
      <xsd:simpleType>
        <xsd:restriction base="dms:Text"/>
      </xsd:simpleType>
    </xsd:element>
    <xsd:element name="Teachers" ma:index="33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34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35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36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7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Has_Teacher_Only_SectionGroup" ma:index="38" nillable="true" ma:displayName="Has Teacher Only SectionGroup" ma:internalName="Has_Teacher_Only_SectionGroup">
      <xsd:simpleType>
        <xsd:restriction base="dms:Boolean"/>
      </xsd:simpleType>
    </xsd:element>
    <xsd:element name="MediaServiceDateTaken" ma:index="39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42" nillable="true" ma:displayName="Tags" ma:internalName="MediaServiceAutoTags" ma:readOnly="true">
      <xsd:simpleType>
        <xsd:restriction base="dms:Text"/>
      </xsd:simpleType>
    </xsd:element>
    <xsd:element name="MediaServiceGenerationTime" ma:index="4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4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47" nillable="true" ma:taxonomy="true" ma:internalName="lcf76f155ced4ddcb4097134ff3c332f" ma:taxonomyFieldName="MediaServiceImageTags" ma:displayName="Image Tags" ma:readOnly="false" ma:fieldId="{5cf76f15-5ced-4ddc-b409-7134ff3c332f}" ma:taxonomyMulti="true" ma:sspId="d236c9c0-8a50-4037-ba2f-c0d295a758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73be5f-6508-4f30-91b9-475711688df2" elementFormDefault="qualified">
    <xsd:import namespace="http://schemas.microsoft.com/office/2006/documentManagement/types"/>
    <xsd:import namespace="http://schemas.microsoft.com/office/infopath/2007/PartnerControls"/>
    <xsd:element name="SharedWithUsers" ma:index="4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4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48" nillable="true" ma:displayName="Taxonomy Catch All Column" ma:hidden="true" ma:list="{c08f3e2c-b62d-4d6f-9459-3117c8177a66}" ma:internalName="TaxCatchAll" ma:showField="CatchAllData" ma:web="7b73be5f-6508-4f30-91b9-475711688d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otebookType xmlns="cd85361d-f307-4abe-9175-67f8eb5ea8c8" xsi:nil="true"/>
    <TaxCatchAll xmlns="7b73be5f-6508-4f30-91b9-475711688df2" xsi:nil="true"/>
    <Invited_Leaders xmlns="cd85361d-f307-4abe-9175-67f8eb5ea8c8" xsi:nil="true"/>
    <Invited_Teachers xmlns="cd85361d-f307-4abe-9175-67f8eb5ea8c8" xsi:nil="true"/>
    <Distribution_Groups xmlns="cd85361d-f307-4abe-9175-67f8eb5ea8c8" xsi:nil="true"/>
    <Teachers xmlns="cd85361d-f307-4abe-9175-67f8eb5ea8c8">
      <UserInfo>
        <DisplayName/>
        <AccountId xsi:nil="true"/>
        <AccountType/>
      </UserInfo>
    </Teachers>
    <Students xmlns="cd85361d-f307-4abe-9175-67f8eb5ea8c8">
      <UserInfo>
        <DisplayName/>
        <AccountId xsi:nil="true"/>
        <AccountType/>
      </UserInfo>
    </Students>
    <Student_Groups xmlns="cd85361d-f307-4abe-9175-67f8eb5ea8c8">
      <UserInfo>
        <DisplayName/>
        <AccountId xsi:nil="true"/>
        <AccountType/>
      </UserInfo>
    </Student_Groups>
    <Self_Registration_Enabled xmlns="cd85361d-f307-4abe-9175-67f8eb5ea8c8" xsi:nil="true"/>
    <Has_Leaders_Only_SectionGroup xmlns="cd85361d-f307-4abe-9175-67f8eb5ea8c8" xsi:nil="true"/>
    <Teams_Channel_Section_Location xmlns="cd85361d-f307-4abe-9175-67f8eb5ea8c8" xsi:nil="true"/>
    <TeamsChannelId xmlns="cd85361d-f307-4abe-9175-67f8eb5ea8c8" xsi:nil="true"/>
    <Math_Settings xmlns="cd85361d-f307-4abe-9175-67f8eb5ea8c8" xsi:nil="true"/>
    <Invited_Members xmlns="cd85361d-f307-4abe-9175-67f8eb5ea8c8" xsi:nil="true"/>
    <AppVersion xmlns="cd85361d-f307-4abe-9175-67f8eb5ea8c8" xsi:nil="true"/>
    <IsNotebookLocked xmlns="cd85361d-f307-4abe-9175-67f8eb5ea8c8" xsi:nil="true"/>
    <Invited_Students xmlns="cd85361d-f307-4abe-9175-67f8eb5ea8c8" xsi:nil="true"/>
    <FolderType xmlns="cd85361d-f307-4abe-9175-67f8eb5ea8c8" xsi:nil="true"/>
    <lcf76f155ced4ddcb4097134ff3c332f xmlns="cd85361d-f307-4abe-9175-67f8eb5ea8c8">
      <Terms xmlns="http://schemas.microsoft.com/office/infopath/2007/PartnerControls"/>
    </lcf76f155ced4ddcb4097134ff3c332f>
    <Templates xmlns="cd85361d-f307-4abe-9175-67f8eb5ea8c8" xsi:nil="true"/>
    <Members xmlns="cd85361d-f307-4abe-9175-67f8eb5ea8c8">
      <UserInfo>
        <DisplayName/>
        <AccountId xsi:nil="true"/>
        <AccountType/>
      </UserInfo>
    </Members>
    <Member_Groups xmlns="cd85361d-f307-4abe-9175-67f8eb5ea8c8">
      <UserInfo>
        <DisplayName/>
        <AccountId xsi:nil="true"/>
        <AccountType/>
      </UserInfo>
    </Member_Groups>
    <Has_Teacher_Only_SectionGroup xmlns="cd85361d-f307-4abe-9175-67f8eb5ea8c8" xsi:nil="true"/>
    <CultureName xmlns="cd85361d-f307-4abe-9175-67f8eb5ea8c8" xsi:nil="true"/>
    <Owner xmlns="cd85361d-f307-4abe-9175-67f8eb5ea8c8">
      <UserInfo>
        <DisplayName/>
        <AccountId xsi:nil="true"/>
        <AccountType/>
      </UserInfo>
    </Owner>
    <Leaders xmlns="cd85361d-f307-4abe-9175-67f8eb5ea8c8">
      <UserInfo>
        <DisplayName/>
        <AccountId xsi:nil="true"/>
        <AccountType/>
      </UserInfo>
    </Leaders>
    <DefaultSectionNames xmlns="cd85361d-f307-4abe-9175-67f8eb5ea8c8" xsi:nil="true"/>
    <Is_Collaboration_Space_Locked xmlns="cd85361d-f307-4abe-9175-67f8eb5ea8c8" xsi:nil="true"/>
    <LMS_Mappings xmlns="cd85361d-f307-4abe-9175-67f8eb5ea8c8" xsi:nil="true"/>
  </documentManagement>
</p:properties>
</file>

<file path=customXml/itemProps1.xml><?xml version="1.0" encoding="utf-8"?>
<ds:datastoreItem xmlns:ds="http://schemas.openxmlformats.org/officeDocument/2006/customXml" ds:itemID="{6AD88BB5-ADDE-4D56-952C-B365B1ED7A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5361d-f307-4abe-9175-67f8eb5ea8c8"/>
    <ds:schemaRef ds:uri="7b73be5f-6508-4f30-91b9-475711688d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B6DB66-0378-48E5-B90C-7A4447813B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9A61B8-5EBD-45B7-9EBB-EBDC3F7EB401}">
  <ds:schemaRefs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elements/1.1/"/>
    <ds:schemaRef ds:uri="7b73be5f-6508-4f30-91b9-475711688df2"/>
    <ds:schemaRef ds:uri="http://www.w3.org/XML/1998/namespace"/>
    <ds:schemaRef ds:uri="http://purl.org/dc/dcmitype/"/>
    <ds:schemaRef ds:uri="http://schemas.openxmlformats.org/package/2006/metadata/core-properties"/>
    <ds:schemaRef ds:uri="cd85361d-f307-4abe-9175-67f8eb5ea8c8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367</Words>
  <Application>Microsoft Office PowerPoint</Application>
  <PresentationFormat>On-screen Show (16:9)</PresentationFormat>
  <Paragraphs>53</Paragraphs>
  <Slides>9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Century Gothic</vt:lpstr>
      <vt:lpstr>Calibri</vt:lpstr>
      <vt:lpstr>Arial</vt:lpstr>
      <vt:lpstr>Simple Light</vt:lpstr>
      <vt:lpstr>PowerPoint Presentation</vt:lpstr>
      <vt:lpstr>PowerPoint Presentation</vt:lpstr>
      <vt:lpstr>So what is happening…</vt:lpstr>
      <vt:lpstr>Where is Pakistan?</vt:lpstr>
      <vt:lpstr>What are the causes of the flooding?</vt:lpstr>
      <vt:lpstr>What are the effects of the flooding?</vt:lpstr>
      <vt:lpstr>PowerPoint Presentation</vt:lpstr>
      <vt:lpstr>What are the effects of the flooding?</vt:lpstr>
      <vt:lpstr>How does this flooding link to climate change?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 Monk</dc:creator>
  <cp:lastModifiedBy>Niall Carton</cp:lastModifiedBy>
  <cp:revision>2</cp:revision>
  <dcterms:modified xsi:type="dcterms:W3CDTF">2023-02-06T12:19:53Z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0x010100E63A6A458180004FB30933D99C05CE74</vt:lpwstr>
  </property>
  <property fmtid="{D5CDD505-2E9C-101B-9397-08002B2CF9AE}" pid="3" name="MediaServiceImageTags">
    <vt:lpwstr/>
  </property>
</Properties>
</file>