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7" r:id="rId4"/>
  </p:sldMasterIdLst>
  <p:notesMasterIdLst>
    <p:notesMasterId r:id="rId10"/>
  </p:notesMasterIdLst>
  <p:sldIdLst>
    <p:sldId id="281" r:id="rId5"/>
    <p:sldId id="278" r:id="rId6"/>
    <p:sldId id="279" r:id="rId7"/>
    <p:sldId id="280" r:id="rId8"/>
    <p:sldId id="267" r:id="rId9"/>
  </p:sldIdLst>
  <p:sldSz cx="18288000" cy="10287000"/>
  <p:notesSz cx="6858000" cy="9144000"/>
  <p:embeddedFontLst>
    <p:embeddedFont>
      <p:font typeface="Calibri" panose="020F0502020204030204" pitchFamily="34" charset="0"/>
      <p:regular r:id="rId11"/>
      <p:bold r:id="rId12"/>
      <p:italic r:id="rId13"/>
      <p:boldItalic r:id="rId14"/>
    </p:embeddedFont>
    <p:embeddedFont>
      <p:font typeface="Calibri Light" panose="020F0302020204030204" pitchFamily="34" charset="0"/>
      <p:regular r:id="rId15"/>
      <p:italic r:id="rId16"/>
    </p:embeddedFont>
    <p:embeddedFont>
      <p:font typeface="Montserrat Medium" panose="00000600000000000000" pitchFamily="2"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8891AD-092B-470B-987F-2AF48B0C73C8}" v="2" dt="2022-11-09T10:20:12.8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45" d="100"/>
          <a:sy n="45"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4.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8bcef6e023_0_1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8bcef6e023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8460F-7A1E-7BF1-47A7-E1409B8D1DC6}"/>
              </a:ext>
            </a:extLst>
          </p:cNvPr>
          <p:cNvSpPr>
            <a:spLocks noGrp="1"/>
          </p:cNvSpPr>
          <p:nvPr>
            <p:ph type="ctrTitle"/>
          </p:nvPr>
        </p:nvSpPr>
        <p:spPr>
          <a:xfrm>
            <a:off x="2286000" y="1683545"/>
            <a:ext cx="13716000" cy="3581400"/>
          </a:xfrm>
        </p:spPr>
        <p:txBody>
          <a:bodyPr anchor="b"/>
          <a:lstStyle>
            <a:lvl1pPr algn="ctr">
              <a:defRPr sz="9000"/>
            </a:lvl1pPr>
          </a:lstStyle>
          <a:p>
            <a:r>
              <a:rPr lang="en-US"/>
              <a:t>Click to edit Master title style</a:t>
            </a:r>
            <a:endParaRPr lang="en-GB"/>
          </a:p>
        </p:txBody>
      </p:sp>
      <p:sp>
        <p:nvSpPr>
          <p:cNvPr id="3" name="Subtitle 2">
            <a:extLst>
              <a:ext uri="{FF2B5EF4-FFF2-40B4-BE49-F238E27FC236}">
                <a16:creationId xmlns:a16="http://schemas.microsoft.com/office/drawing/2014/main" id="{3E472028-53A0-AC53-88CF-26B90CA0689C}"/>
              </a:ext>
            </a:extLst>
          </p:cNvPr>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012B558-C772-EF26-3670-5F64444940FF}"/>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845AE5D0-7721-891C-1AEA-B484230DC3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EBCC3B-85EB-7C2D-5013-7C3F4F1152AC}"/>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9946519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01D3F-26AC-AE85-28DC-597B206322F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89AA3E-FE1E-3DE5-F5B0-DCFF01D0CB4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4F2224-EC9C-496F-8AAE-9A93D3592A6F}"/>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A39912D3-BAC4-076C-10B0-61FFC5E4B9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5C37F5-98DA-FC22-809B-B86E0C5C319B}"/>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52516853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9F0EB6-8ECA-4BD7-6904-03FA95EE58DF}"/>
              </a:ext>
            </a:extLst>
          </p:cNvPr>
          <p:cNvSpPr>
            <a:spLocks noGrp="1"/>
          </p:cNvSpPr>
          <p:nvPr>
            <p:ph type="title" orient="vert"/>
          </p:nvPr>
        </p:nvSpPr>
        <p:spPr>
          <a:xfrm>
            <a:off x="13087350" y="547688"/>
            <a:ext cx="3943350" cy="871775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165D7C-9FC8-E165-6757-69C6A021DDBC}"/>
              </a:ext>
            </a:extLst>
          </p:cNvPr>
          <p:cNvSpPr>
            <a:spLocks noGrp="1"/>
          </p:cNvSpPr>
          <p:nvPr>
            <p:ph type="body" orient="vert" idx="1"/>
          </p:nvPr>
        </p:nvSpPr>
        <p:spPr>
          <a:xfrm>
            <a:off x="1257300" y="547688"/>
            <a:ext cx="11601450" cy="87177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CF8B51-0EC1-A5A6-A66B-616652CD6560}"/>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F83B2651-538D-4844-4580-9768EFD953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E70FBD-FA76-9FAB-8514-A6210BCCCEB0}"/>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28093703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917950" y="892800"/>
            <a:ext cx="7902000" cy="1627200"/>
          </a:xfrm>
          <a:prstGeom prst="rect">
            <a:avLst/>
          </a:prstGeom>
        </p:spPr>
        <p:txBody>
          <a:bodyPr spcFirstLastPara="1" wrap="square" lIns="0" tIns="0" rIns="0" bIns="0" anchor="t" anchorCtr="0">
            <a:noAutofit/>
          </a:bodyPr>
          <a:lstStyle>
            <a:lvl1pPr lvl="0">
              <a:spcBef>
                <a:spcPts val="0"/>
              </a:spcBef>
              <a:spcAft>
                <a:spcPts val="0"/>
              </a:spcAft>
              <a:buSzPts val="4400"/>
              <a:buNone/>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65" name="Google Shape;65;p10"/>
          <p:cNvSpPr txBox="1">
            <a:spLocks noGrp="1"/>
          </p:cNvSpPr>
          <p:nvPr>
            <p:ph type="body" idx="1"/>
          </p:nvPr>
        </p:nvSpPr>
        <p:spPr>
          <a:xfrm>
            <a:off x="917950" y="2876300"/>
            <a:ext cx="7902000" cy="5962200"/>
          </a:xfrm>
          <a:prstGeom prst="rect">
            <a:avLst/>
          </a:prstGeom>
        </p:spPr>
        <p:txBody>
          <a:bodyPr spcFirstLastPara="1" wrap="square" lIns="0" tIns="0" rIns="0" bIns="0" anchor="t" anchorCtr="0">
            <a:noAutofit/>
          </a:bodyPr>
          <a:lstStyle>
            <a:lvl1pPr marL="457200" lvl="0" indent="-431800">
              <a:spcBef>
                <a:spcPts val="0"/>
              </a:spcBef>
              <a:spcAft>
                <a:spcPts val="0"/>
              </a:spcAft>
              <a:buSzPts val="3200"/>
              <a:buChar char="●"/>
              <a:defRPr/>
            </a:lvl1pPr>
            <a:lvl2pPr marL="914400" lvl="1" indent="-431800">
              <a:spcBef>
                <a:spcPts val="2000"/>
              </a:spcBef>
              <a:spcAft>
                <a:spcPts val="0"/>
              </a:spcAft>
              <a:buSzPts val="3200"/>
              <a:buChar char="–"/>
              <a:defRPr/>
            </a:lvl2pPr>
            <a:lvl3pPr marL="1371600" lvl="2" indent="-406400">
              <a:spcBef>
                <a:spcPts val="2000"/>
              </a:spcBef>
              <a:spcAft>
                <a:spcPts val="0"/>
              </a:spcAft>
              <a:buSzPts val="2800"/>
              <a:buChar char="–"/>
              <a:defRPr/>
            </a:lvl3pPr>
            <a:lvl4pPr marL="1828800" lvl="3" indent="-406400">
              <a:spcBef>
                <a:spcPts val="1600"/>
              </a:spcBef>
              <a:spcAft>
                <a:spcPts val="0"/>
              </a:spcAft>
              <a:buSzPts val="2800"/>
              <a:buChar char="–"/>
              <a:defRPr/>
            </a:lvl4pPr>
            <a:lvl5pPr marL="2286000" lvl="4" indent="-406400">
              <a:spcBef>
                <a:spcPts val="1600"/>
              </a:spcBef>
              <a:spcAft>
                <a:spcPts val="0"/>
              </a:spcAft>
              <a:buSzPts val="2800"/>
              <a:buChar char="–"/>
              <a:defRPr/>
            </a:lvl5pPr>
            <a:lvl6pPr marL="2743200" lvl="5" indent="-406400">
              <a:spcBef>
                <a:spcPts val="1200"/>
              </a:spcBef>
              <a:spcAft>
                <a:spcPts val="0"/>
              </a:spcAft>
              <a:buSzPts val="2800"/>
              <a:buChar char="–"/>
              <a:defRPr/>
            </a:lvl6pPr>
            <a:lvl7pPr marL="3200400" lvl="6" indent="-406400">
              <a:spcBef>
                <a:spcPts val="1200"/>
              </a:spcBef>
              <a:spcAft>
                <a:spcPts val="0"/>
              </a:spcAft>
              <a:buSzPts val="2800"/>
              <a:buChar char="–"/>
              <a:defRPr/>
            </a:lvl7pPr>
            <a:lvl8pPr marL="3657600" lvl="7" indent="-406400">
              <a:spcBef>
                <a:spcPts val="800"/>
              </a:spcBef>
              <a:spcAft>
                <a:spcPts val="0"/>
              </a:spcAft>
              <a:buSzPts val="2800"/>
              <a:buChar char="–"/>
              <a:defRPr/>
            </a:lvl8pPr>
            <a:lvl9pPr marL="4114800" lvl="8" indent="-406400">
              <a:spcBef>
                <a:spcPts val="800"/>
              </a:spcBef>
              <a:spcAft>
                <a:spcPts val="400"/>
              </a:spcAft>
              <a:buSzPts val="2800"/>
              <a:buChar char="–"/>
              <a:defRPr/>
            </a:lvl9pPr>
          </a:lstStyle>
          <a:p>
            <a:endParaRPr/>
          </a:p>
        </p:txBody>
      </p:sp>
      <p:sp>
        <p:nvSpPr>
          <p:cNvPr id="66" name="Google Shape;66;p10"/>
          <p:cNvSpPr txBox="1">
            <a:spLocks noGrp="1"/>
          </p:cNvSpPr>
          <p:nvPr>
            <p:ph type="sldNum" idx="12"/>
          </p:nvPr>
        </p:nvSpPr>
        <p:spPr>
          <a:xfrm>
            <a:off x="917941" y="9586650"/>
            <a:ext cx="1440000" cy="360000"/>
          </a:xfrm>
          <a:prstGeom prst="rect">
            <a:avLst/>
          </a:prstGeom>
        </p:spPr>
        <p:txBody>
          <a:bodyPr spcFirstLastPara="1" wrap="square" lIns="0" tIns="0" rIns="0" bIns="0" anchor="t" anchorCtr="0">
            <a:noAutofit/>
          </a:bodyPr>
          <a:lstStyle>
            <a:lvl1pPr lvl="0" rtl="0">
              <a:buNone/>
              <a:defRPr sz="1600">
                <a:latin typeface="Montserrat Medium"/>
                <a:ea typeface="Montserrat Medium"/>
                <a:cs typeface="Montserrat Medium"/>
                <a:sym typeface="Montserrat Medium"/>
              </a:defRPr>
            </a:lvl1pPr>
            <a:lvl2pPr lvl="1" rtl="0">
              <a:buNone/>
              <a:defRPr sz="1600">
                <a:latin typeface="Montserrat Medium"/>
                <a:ea typeface="Montserrat Medium"/>
                <a:cs typeface="Montserrat Medium"/>
                <a:sym typeface="Montserrat Medium"/>
              </a:defRPr>
            </a:lvl2pPr>
            <a:lvl3pPr lvl="2" rtl="0">
              <a:buNone/>
              <a:defRPr sz="1600">
                <a:latin typeface="Montserrat Medium"/>
                <a:ea typeface="Montserrat Medium"/>
                <a:cs typeface="Montserrat Medium"/>
                <a:sym typeface="Montserrat Medium"/>
              </a:defRPr>
            </a:lvl3pPr>
            <a:lvl4pPr lvl="3" rtl="0">
              <a:buNone/>
              <a:defRPr sz="1600">
                <a:latin typeface="Montserrat Medium"/>
                <a:ea typeface="Montserrat Medium"/>
                <a:cs typeface="Montserrat Medium"/>
                <a:sym typeface="Montserrat Medium"/>
              </a:defRPr>
            </a:lvl4pPr>
            <a:lvl5pPr lvl="4" rtl="0">
              <a:buNone/>
              <a:defRPr sz="1600">
                <a:latin typeface="Montserrat Medium"/>
                <a:ea typeface="Montserrat Medium"/>
                <a:cs typeface="Montserrat Medium"/>
                <a:sym typeface="Montserrat Medium"/>
              </a:defRPr>
            </a:lvl5pPr>
            <a:lvl6pPr lvl="5" rtl="0">
              <a:buNone/>
              <a:defRPr sz="1600">
                <a:latin typeface="Montserrat Medium"/>
                <a:ea typeface="Montserrat Medium"/>
                <a:cs typeface="Montserrat Medium"/>
                <a:sym typeface="Montserrat Medium"/>
              </a:defRPr>
            </a:lvl6pPr>
            <a:lvl7pPr lvl="6" rtl="0">
              <a:buNone/>
              <a:defRPr sz="1600">
                <a:latin typeface="Montserrat Medium"/>
                <a:ea typeface="Montserrat Medium"/>
                <a:cs typeface="Montserrat Medium"/>
                <a:sym typeface="Montserrat Medium"/>
              </a:defRPr>
            </a:lvl7pPr>
            <a:lvl8pPr lvl="7" rtl="0">
              <a:buNone/>
              <a:defRPr sz="1600">
                <a:latin typeface="Montserrat Medium"/>
                <a:ea typeface="Montserrat Medium"/>
                <a:cs typeface="Montserrat Medium"/>
                <a:sym typeface="Montserrat Medium"/>
              </a:defRPr>
            </a:lvl8pPr>
            <a:lvl9pPr lvl="8" rtl="0">
              <a:buNone/>
              <a:defRPr sz="1600">
                <a:latin typeface="Montserrat Medium"/>
                <a:ea typeface="Montserrat Medium"/>
                <a:cs typeface="Montserrat Medium"/>
                <a:sym typeface="Montserrat Medium"/>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02287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CD5F1-6E5C-E75A-57A0-2FA09EE87CF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BA05A67-BA02-DFFF-35B5-6745941596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DD7B62-D4CA-1D88-BEEF-7122D1050D63}"/>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27266BF8-732E-7408-DCB2-41DB21052D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3B6AA9-898D-6CD7-333D-3C33BCF48840}"/>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12301383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18D36-00B5-3215-0708-DA04015101B9}"/>
              </a:ext>
            </a:extLst>
          </p:cNvPr>
          <p:cNvSpPr>
            <a:spLocks noGrp="1"/>
          </p:cNvSpPr>
          <p:nvPr>
            <p:ph type="title"/>
          </p:nvPr>
        </p:nvSpPr>
        <p:spPr>
          <a:xfrm>
            <a:off x="1247775" y="2564608"/>
            <a:ext cx="15773400" cy="4279106"/>
          </a:xfrm>
        </p:spPr>
        <p:txBody>
          <a:bodyPr anchor="b"/>
          <a:lstStyle>
            <a:lvl1pPr>
              <a:defRPr sz="9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A8A86F4-4390-0BB6-0D68-974AD2EB62EA}"/>
              </a:ext>
            </a:extLst>
          </p:cNvPr>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87F464-FCC6-BC7A-D547-F55C259E9DE6}"/>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6D7CE29C-B73A-7F2F-B63F-9DF44292AB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B3AA54-8263-BEAC-4394-0CD04E28EAB6}"/>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53267366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F73A-1AB1-DE8E-5340-59D5BB55C1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5A0AE7-16B6-2067-EA52-18AC1F0BDBA7}"/>
              </a:ext>
            </a:extLst>
          </p:cNvPr>
          <p:cNvSpPr>
            <a:spLocks noGrp="1"/>
          </p:cNvSpPr>
          <p:nvPr>
            <p:ph sz="half" idx="1"/>
          </p:nvPr>
        </p:nvSpPr>
        <p:spPr>
          <a:xfrm>
            <a:off x="1257300" y="2738438"/>
            <a:ext cx="7772400" cy="65270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5BD3D9F-03F5-D011-BDEB-70C2A29A6103}"/>
              </a:ext>
            </a:extLst>
          </p:cNvPr>
          <p:cNvSpPr>
            <a:spLocks noGrp="1"/>
          </p:cNvSpPr>
          <p:nvPr>
            <p:ph sz="half" idx="2"/>
          </p:nvPr>
        </p:nvSpPr>
        <p:spPr>
          <a:xfrm>
            <a:off x="9258300" y="2738438"/>
            <a:ext cx="7772400" cy="65270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F11DC9-A0BD-2BCB-FEF0-AC0A119FA751}"/>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6" name="Footer Placeholder 5">
            <a:extLst>
              <a:ext uri="{FF2B5EF4-FFF2-40B4-BE49-F238E27FC236}">
                <a16:creationId xmlns:a16="http://schemas.microsoft.com/office/drawing/2014/main" id="{60725695-69CF-1FA5-32F4-3CC7FB249D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F70E67-3910-BE6D-F9FD-31E79A76C538}"/>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01492910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BA9BC-D303-6B77-33CA-8F274B135909}"/>
              </a:ext>
            </a:extLst>
          </p:cNvPr>
          <p:cNvSpPr>
            <a:spLocks noGrp="1"/>
          </p:cNvSpPr>
          <p:nvPr>
            <p:ph type="title"/>
          </p:nvPr>
        </p:nvSpPr>
        <p:spPr>
          <a:xfrm>
            <a:off x="1259682" y="547688"/>
            <a:ext cx="15773400" cy="198834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193E7E-AC5D-50EB-7B3F-CC9CF06685D0}"/>
              </a:ext>
            </a:extLst>
          </p:cNvPr>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67DC2628-EA99-1208-C230-F2954E4F5C6A}"/>
              </a:ext>
            </a:extLst>
          </p:cNvPr>
          <p:cNvSpPr>
            <a:spLocks noGrp="1"/>
          </p:cNvSpPr>
          <p:nvPr>
            <p:ph sz="half" idx="2"/>
          </p:nvPr>
        </p:nvSpPr>
        <p:spPr>
          <a:xfrm>
            <a:off x="1259683" y="3757613"/>
            <a:ext cx="7736681" cy="55268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1538F9C-4A80-FA30-9D49-85EB432146D3}"/>
              </a:ext>
            </a:extLst>
          </p:cNvPr>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18A8CCB-BFCD-5C01-56BF-B3E1E9D08972}"/>
              </a:ext>
            </a:extLst>
          </p:cNvPr>
          <p:cNvSpPr>
            <a:spLocks noGrp="1"/>
          </p:cNvSpPr>
          <p:nvPr>
            <p:ph sz="quarter" idx="4"/>
          </p:nvPr>
        </p:nvSpPr>
        <p:spPr>
          <a:xfrm>
            <a:off x="9258300" y="3757613"/>
            <a:ext cx="7774782" cy="55268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F1F5C24-FECB-76E4-446E-59F97741355F}"/>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8" name="Footer Placeholder 7">
            <a:extLst>
              <a:ext uri="{FF2B5EF4-FFF2-40B4-BE49-F238E27FC236}">
                <a16:creationId xmlns:a16="http://schemas.microsoft.com/office/drawing/2014/main" id="{BEE83DAB-1AE2-084F-A9D6-A37CB4550D3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0EDE372-6EC7-F04F-CFC2-2A8E5C68B744}"/>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65681815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96EC2-EF31-2B20-CCA2-213C804C33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94D44B1-4055-6687-83E9-28C536703153}"/>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4" name="Footer Placeholder 3">
            <a:extLst>
              <a:ext uri="{FF2B5EF4-FFF2-40B4-BE49-F238E27FC236}">
                <a16:creationId xmlns:a16="http://schemas.microsoft.com/office/drawing/2014/main" id="{46A806F3-B2C6-B97A-563D-7D0ABB4992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A7A78E-1742-C6BB-9674-ED4C7A0D6755}"/>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25693955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034A10-DD1E-E15B-183B-43F0F801C1D4}"/>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3" name="Footer Placeholder 2">
            <a:extLst>
              <a:ext uri="{FF2B5EF4-FFF2-40B4-BE49-F238E27FC236}">
                <a16:creationId xmlns:a16="http://schemas.microsoft.com/office/drawing/2014/main" id="{C89AEF08-DA80-7EBF-800B-B66CDF03F3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841B28A-7F47-307D-F4F3-C11BC68A3CD1}"/>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58241194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DE80-8461-065C-905F-78514F05C978}"/>
              </a:ext>
            </a:extLst>
          </p:cNvPr>
          <p:cNvSpPr>
            <a:spLocks noGrp="1"/>
          </p:cNvSpPr>
          <p:nvPr>
            <p:ph type="title"/>
          </p:nvPr>
        </p:nvSpPr>
        <p:spPr>
          <a:xfrm>
            <a:off x="1259683" y="685800"/>
            <a:ext cx="5898356" cy="2400300"/>
          </a:xfrm>
        </p:spPr>
        <p:txBody>
          <a:bodyPr anchor="b"/>
          <a:lstStyle>
            <a:lvl1pPr>
              <a:defRPr sz="48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2CF3CEF-E951-A142-D33E-5FA6285EEE11}"/>
              </a:ext>
            </a:extLst>
          </p:cNvPr>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0E8A363-8650-35C9-C7B4-CBC454EA2387}"/>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3F63851E-E38E-7764-FB27-CB74B560B843}"/>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6" name="Footer Placeholder 5">
            <a:extLst>
              <a:ext uri="{FF2B5EF4-FFF2-40B4-BE49-F238E27FC236}">
                <a16:creationId xmlns:a16="http://schemas.microsoft.com/office/drawing/2014/main" id="{C4C61E74-CF91-1A18-695D-22F94B3C85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8EA83BF-9183-E5D9-38C3-F54AE6F346D3}"/>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71598047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27C4F-D67A-969B-6BAC-482D3369B8BA}"/>
              </a:ext>
            </a:extLst>
          </p:cNvPr>
          <p:cNvSpPr>
            <a:spLocks noGrp="1"/>
          </p:cNvSpPr>
          <p:nvPr>
            <p:ph type="title"/>
          </p:nvPr>
        </p:nvSpPr>
        <p:spPr>
          <a:xfrm>
            <a:off x="1259683" y="685800"/>
            <a:ext cx="5898356" cy="2400300"/>
          </a:xfrm>
        </p:spPr>
        <p:txBody>
          <a:bodyPr anchor="b"/>
          <a:lstStyle>
            <a:lvl1pPr>
              <a:defRPr sz="48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0F8A7C5-E980-FA24-B8C3-259C75C7DF8A}"/>
              </a:ext>
            </a:extLst>
          </p:cNvPr>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GB"/>
          </a:p>
        </p:txBody>
      </p:sp>
      <p:sp>
        <p:nvSpPr>
          <p:cNvPr id="4" name="Text Placeholder 3">
            <a:extLst>
              <a:ext uri="{FF2B5EF4-FFF2-40B4-BE49-F238E27FC236}">
                <a16:creationId xmlns:a16="http://schemas.microsoft.com/office/drawing/2014/main" id="{2ECA52FD-342D-A857-682E-CD05DB55A6CA}"/>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C4C1AD6A-9BCE-E6A7-2B66-F6C478FE60D3}"/>
              </a:ext>
            </a:extLst>
          </p:cNvPr>
          <p:cNvSpPr>
            <a:spLocks noGrp="1"/>
          </p:cNvSpPr>
          <p:nvPr>
            <p:ph type="dt" sz="half" idx="10"/>
          </p:nvPr>
        </p:nvSpPr>
        <p:spPr/>
        <p:txBody>
          <a:bodyPr/>
          <a:lstStyle/>
          <a:p>
            <a:fld id="{27117FD2-83B3-4D94-9F38-3A1C78A514A0}" type="datetimeFigureOut">
              <a:rPr lang="en-GB" smtClean="0"/>
              <a:t>09/11/2022</a:t>
            </a:fld>
            <a:endParaRPr lang="en-GB"/>
          </a:p>
        </p:txBody>
      </p:sp>
      <p:sp>
        <p:nvSpPr>
          <p:cNvPr id="6" name="Footer Placeholder 5">
            <a:extLst>
              <a:ext uri="{FF2B5EF4-FFF2-40B4-BE49-F238E27FC236}">
                <a16:creationId xmlns:a16="http://schemas.microsoft.com/office/drawing/2014/main" id="{8FA30A3C-AA69-88DA-B9A2-7FE970B1C5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136077-B1D7-E31C-2F4D-9A3A96382A66}"/>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25258955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DA73FF-841D-23EC-4F2A-A833C8C8E107}"/>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D289A9-4669-DD27-CB2E-95EB340C4D5E}"/>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2DFF1E-E043-1AE8-8F26-4A1DA026219A}"/>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27117FD2-83B3-4D94-9F38-3A1C78A514A0}" type="datetimeFigureOut">
              <a:rPr lang="en-GB" smtClean="0"/>
              <a:t>09/11/2022</a:t>
            </a:fld>
            <a:endParaRPr lang="en-GB"/>
          </a:p>
        </p:txBody>
      </p:sp>
      <p:sp>
        <p:nvSpPr>
          <p:cNvPr id="5" name="Footer Placeholder 4">
            <a:extLst>
              <a:ext uri="{FF2B5EF4-FFF2-40B4-BE49-F238E27FC236}">
                <a16:creationId xmlns:a16="http://schemas.microsoft.com/office/drawing/2014/main" id="{76E266F2-4F31-C546-4662-391DE7C044AD}"/>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37D9A1C-E37B-AF22-B863-E1B287AEA06A}"/>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pPr marL="0" lvl="0" indent="0" algn="l"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89100672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80" r:id="rId12"/>
  </p:sldLayoutIdLst>
  <p:hf hdr="0" ftr="0" dt="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ideo" Target="https://www.youtube.com/embed/WfakwOTSWjY?feature=oembe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778B7F-ABC1-F359-AE3E-93B0081A6ADD}"/>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1</a:t>
            </a:fld>
            <a:endParaRPr lang="en-GB"/>
          </a:p>
        </p:txBody>
      </p:sp>
      <p:sp>
        <p:nvSpPr>
          <p:cNvPr id="3" name="TextBox 2">
            <a:extLst>
              <a:ext uri="{FF2B5EF4-FFF2-40B4-BE49-F238E27FC236}">
                <a16:creationId xmlns:a16="http://schemas.microsoft.com/office/drawing/2014/main" id="{E2557114-38E6-7B73-FDCC-820EAA046AB0}"/>
              </a:ext>
            </a:extLst>
          </p:cNvPr>
          <p:cNvSpPr txBox="1"/>
          <p:nvPr/>
        </p:nvSpPr>
        <p:spPr>
          <a:xfrm>
            <a:off x="0" y="0"/>
            <a:ext cx="18288000" cy="584775"/>
          </a:xfrm>
          <a:prstGeom prst="rect">
            <a:avLst/>
          </a:prstGeom>
          <a:solidFill>
            <a:schemeClr val="accent6">
              <a:lumMod val="40000"/>
              <a:lumOff val="60000"/>
            </a:schemeClr>
          </a:solidFill>
        </p:spPr>
        <p:txBody>
          <a:bodyPr wrap="square" rtlCol="0">
            <a:spAutoFit/>
          </a:bodyPr>
          <a:lstStyle/>
          <a:p>
            <a:pPr algn="ctr"/>
            <a:r>
              <a:rPr lang="en-GB" sz="3200" b="1" u="sng" dirty="0"/>
              <a:t>How are rivers important?</a:t>
            </a:r>
          </a:p>
        </p:txBody>
      </p:sp>
      <p:sp>
        <p:nvSpPr>
          <p:cNvPr id="4" name="TextBox 3">
            <a:extLst>
              <a:ext uri="{FF2B5EF4-FFF2-40B4-BE49-F238E27FC236}">
                <a16:creationId xmlns:a16="http://schemas.microsoft.com/office/drawing/2014/main" id="{1F4C802B-E544-73C0-855E-B6D714731C3B}"/>
              </a:ext>
            </a:extLst>
          </p:cNvPr>
          <p:cNvSpPr txBox="1"/>
          <p:nvPr/>
        </p:nvSpPr>
        <p:spPr>
          <a:xfrm>
            <a:off x="0" y="584775"/>
            <a:ext cx="18288000" cy="369332"/>
          </a:xfrm>
          <a:prstGeom prst="rect">
            <a:avLst/>
          </a:prstGeom>
          <a:solidFill>
            <a:schemeClr val="accent2">
              <a:lumMod val="20000"/>
              <a:lumOff val="80000"/>
            </a:schemeClr>
          </a:solidFill>
        </p:spPr>
        <p:txBody>
          <a:bodyPr wrap="square" rtlCol="0">
            <a:spAutoFit/>
          </a:bodyPr>
          <a:lstStyle/>
          <a:p>
            <a:r>
              <a:rPr lang="en-GB" dirty="0"/>
              <a:t>LO: To explain, using the example of the Ganges, why rivers are important</a:t>
            </a:r>
          </a:p>
        </p:txBody>
      </p:sp>
      <p:pic>
        <p:nvPicPr>
          <p:cNvPr id="5" name="Picture 4">
            <a:extLst>
              <a:ext uri="{FF2B5EF4-FFF2-40B4-BE49-F238E27FC236}">
                <a16:creationId xmlns:a16="http://schemas.microsoft.com/office/drawing/2014/main" id="{F2FA1006-9BB7-1CD4-5B05-230FA4EBAB9F}"/>
              </a:ext>
            </a:extLst>
          </p:cNvPr>
          <p:cNvPicPr>
            <a:picLocks noChangeAspect="1"/>
          </p:cNvPicPr>
          <p:nvPr/>
        </p:nvPicPr>
        <p:blipFill>
          <a:blip r:embed="rId2"/>
          <a:stretch>
            <a:fillRect/>
          </a:stretch>
        </p:blipFill>
        <p:spPr>
          <a:xfrm>
            <a:off x="13836982" y="2228851"/>
            <a:ext cx="2309355" cy="2643888"/>
          </a:xfrm>
          <a:prstGeom prst="rect">
            <a:avLst/>
          </a:prstGeom>
        </p:spPr>
      </p:pic>
      <p:sp>
        <p:nvSpPr>
          <p:cNvPr id="6" name="TextBox 5">
            <a:extLst>
              <a:ext uri="{FF2B5EF4-FFF2-40B4-BE49-F238E27FC236}">
                <a16:creationId xmlns:a16="http://schemas.microsoft.com/office/drawing/2014/main" id="{940E0B44-9E7C-1164-8814-49BC6D70ECC2}"/>
              </a:ext>
            </a:extLst>
          </p:cNvPr>
          <p:cNvSpPr txBox="1"/>
          <p:nvPr/>
        </p:nvSpPr>
        <p:spPr>
          <a:xfrm>
            <a:off x="13731165" y="5523109"/>
            <a:ext cx="3067050" cy="1815882"/>
          </a:xfrm>
          <a:prstGeom prst="rect">
            <a:avLst/>
          </a:prstGeom>
          <a:noFill/>
        </p:spPr>
        <p:txBody>
          <a:bodyPr wrap="square" rtlCol="0">
            <a:spAutoFit/>
          </a:bodyPr>
          <a:lstStyle/>
          <a:p>
            <a:r>
              <a:rPr lang="en-GB" sz="2800" b="1" u="sng" dirty="0"/>
              <a:t>Key Theme 1</a:t>
            </a:r>
          </a:p>
          <a:p>
            <a:r>
              <a:rPr lang="en-GB" sz="2800" b="1" dirty="0"/>
              <a:t>Place: </a:t>
            </a:r>
            <a:r>
              <a:rPr lang="en-GB" sz="2800" dirty="0"/>
              <a:t>How and why are places different?</a:t>
            </a:r>
          </a:p>
        </p:txBody>
      </p:sp>
      <p:sp>
        <p:nvSpPr>
          <p:cNvPr id="7" name="TextBox 6">
            <a:extLst>
              <a:ext uri="{FF2B5EF4-FFF2-40B4-BE49-F238E27FC236}">
                <a16:creationId xmlns:a16="http://schemas.microsoft.com/office/drawing/2014/main" id="{E0D5B88E-D715-9529-28E4-507DB8A4D6E6}"/>
              </a:ext>
            </a:extLst>
          </p:cNvPr>
          <p:cNvSpPr txBox="1"/>
          <p:nvPr/>
        </p:nvSpPr>
        <p:spPr>
          <a:xfrm>
            <a:off x="500063" y="2043113"/>
            <a:ext cx="7329487" cy="3539430"/>
          </a:xfrm>
          <a:prstGeom prst="rect">
            <a:avLst/>
          </a:prstGeom>
          <a:solidFill>
            <a:schemeClr val="accent4">
              <a:lumMod val="20000"/>
              <a:lumOff val="80000"/>
            </a:schemeClr>
          </a:solidFill>
        </p:spPr>
        <p:txBody>
          <a:bodyPr wrap="square" rtlCol="0">
            <a:spAutoFit/>
          </a:bodyPr>
          <a:lstStyle/>
          <a:p>
            <a:r>
              <a:rPr lang="en-GB" sz="2800" b="1" dirty="0"/>
              <a:t>True or false?</a:t>
            </a:r>
          </a:p>
          <a:p>
            <a:endParaRPr lang="en-GB" sz="2800" dirty="0"/>
          </a:p>
          <a:p>
            <a:pPr marL="514350" indent="-514350">
              <a:buFont typeface="+mj-lt"/>
              <a:buAutoNum type="arabicPeriod"/>
            </a:pPr>
            <a:r>
              <a:rPr lang="en-GB" sz="2800" dirty="0"/>
              <a:t>Igneous rocks are formed from cooling magma</a:t>
            </a:r>
          </a:p>
          <a:p>
            <a:pPr marL="514350" indent="-514350">
              <a:buFont typeface="+mj-lt"/>
              <a:buAutoNum type="arabicPeriod"/>
            </a:pPr>
            <a:r>
              <a:rPr lang="en-GB" sz="2800" dirty="0"/>
              <a:t>Sedimentary rocks have the most resistance</a:t>
            </a:r>
          </a:p>
          <a:p>
            <a:pPr marL="514350" indent="-514350">
              <a:buFont typeface="+mj-lt"/>
              <a:buAutoNum type="arabicPeriod"/>
            </a:pPr>
            <a:r>
              <a:rPr lang="en-GB" sz="2800" dirty="0"/>
              <a:t>Most people in the UK live in upland areas</a:t>
            </a:r>
          </a:p>
          <a:p>
            <a:pPr marL="514350" indent="-514350">
              <a:buFont typeface="+mj-lt"/>
              <a:buAutoNum type="arabicPeriod"/>
            </a:pPr>
            <a:r>
              <a:rPr lang="en-GB" sz="2800" dirty="0"/>
              <a:t>Contour lines are close together when the relief is flat</a:t>
            </a:r>
          </a:p>
        </p:txBody>
      </p:sp>
    </p:spTree>
    <p:extLst>
      <p:ext uri="{BB962C8B-B14F-4D97-AF65-F5344CB8AC3E}">
        <p14:creationId xmlns:p14="http://schemas.microsoft.com/office/powerpoint/2010/main" val="3015278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548CDD-F3B1-DF48-E71E-0E622938FC34}"/>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2</a:t>
            </a:fld>
            <a:endParaRPr lang="en-GB"/>
          </a:p>
        </p:txBody>
      </p:sp>
      <p:sp>
        <p:nvSpPr>
          <p:cNvPr id="6" name="TextBox 5">
            <a:extLst>
              <a:ext uri="{FF2B5EF4-FFF2-40B4-BE49-F238E27FC236}">
                <a16:creationId xmlns:a16="http://schemas.microsoft.com/office/drawing/2014/main" id="{2820DBD9-B4BC-8F8B-2D99-CDC8A35940B7}"/>
              </a:ext>
            </a:extLst>
          </p:cNvPr>
          <p:cNvSpPr txBox="1"/>
          <p:nvPr/>
        </p:nvSpPr>
        <p:spPr>
          <a:xfrm>
            <a:off x="0" y="0"/>
            <a:ext cx="18288000" cy="10248960"/>
          </a:xfrm>
          <a:prstGeom prst="rect">
            <a:avLst/>
          </a:prstGeom>
          <a:noFill/>
        </p:spPr>
        <p:txBody>
          <a:bodyPr wrap="square">
            <a:spAutoFit/>
          </a:bodyPr>
          <a:lstStyle/>
          <a:p>
            <a:r>
              <a:rPr lang="en-GB" sz="2000" dirty="0"/>
              <a:t>The importance of rivers for human survival and our ability to thrive cannot be overstated. Rivers are not just areas of important biodiversity and home to endangered wildlife, they are also vitally important for the human race. From the beginning of human history, we have gathered around rivers to make use of their natural resources and it can be argued that in many cases rivers gave us the ability to grow as a civilization. Even today, it is surprising just how much we still rely on rivers to support our livelihoods and economies.</a:t>
            </a:r>
          </a:p>
          <a:p>
            <a:endParaRPr lang="en-GB" sz="2000" dirty="0"/>
          </a:p>
          <a:p>
            <a:r>
              <a:rPr lang="en-GB" sz="2000" b="1" dirty="0"/>
              <a:t>The Importance of Rivers in Ancient Civilisation</a:t>
            </a:r>
          </a:p>
          <a:p>
            <a:r>
              <a:rPr lang="en-GB" sz="2000" dirty="0"/>
              <a:t>Our ancestors began as hunter-gatherers. They roamed from place to place in order to follow the food sources where they could find them. Civilization as we know it only really began once our ancestors developed agriculture. This allowed them to have surplus food meaning that they did not have to roam to hunt or forage, which meant that they could begin to build settlements and, later, cities. Many of the first settlements were located on the banks of rivers.</a:t>
            </a:r>
          </a:p>
          <a:p>
            <a:endParaRPr lang="en-GB" sz="2000" dirty="0"/>
          </a:p>
          <a:p>
            <a:r>
              <a:rPr lang="en-GB" sz="2000" dirty="0"/>
              <a:t>Early farmers settled by rivers for several reasons:</a:t>
            </a:r>
          </a:p>
          <a:p>
            <a:pPr marL="342900" indent="-342900">
              <a:buFont typeface="+mj-lt"/>
              <a:buAutoNum type="arabicPeriod"/>
            </a:pPr>
            <a:r>
              <a:rPr lang="en-GB" sz="2000" dirty="0"/>
              <a:t>First, the supply of water was vital. Humans need a constant supply of water to survive and rivers provide freshwater that can be drunk safely.</a:t>
            </a:r>
          </a:p>
          <a:p>
            <a:pPr marL="342900" indent="-342900">
              <a:buFont typeface="+mj-lt"/>
              <a:buAutoNum type="arabicPeriod"/>
            </a:pPr>
            <a:r>
              <a:rPr lang="en-GB" sz="2000" dirty="0"/>
              <a:t>Second, the river itself could be a source of food if it contained fish.</a:t>
            </a:r>
          </a:p>
          <a:p>
            <a:pPr marL="342900" indent="-342900">
              <a:buFont typeface="+mj-lt"/>
              <a:buAutoNum type="arabicPeriod"/>
            </a:pPr>
            <a:r>
              <a:rPr lang="en-GB" sz="2000" dirty="0"/>
              <a:t>Third, the water from rivers could help with early agriculture. The remains of many early settlements can be found on natural floodplains (for example the River Nile) and this periodic flooding was utilized by early farmers for irrigation purposes.</a:t>
            </a:r>
          </a:p>
          <a:p>
            <a:pPr marL="342900" indent="-342900">
              <a:buFont typeface="+mj-lt"/>
              <a:buAutoNum type="arabicPeriod"/>
            </a:pPr>
            <a:r>
              <a:rPr lang="en-GB" sz="2000" dirty="0"/>
              <a:t>Fourth, rivers were an efficient means to transport goods and people and allowed for greater communication across long distances.</a:t>
            </a:r>
          </a:p>
          <a:p>
            <a:pPr marL="342900" indent="-342900">
              <a:buFont typeface="+mj-lt"/>
              <a:buAutoNum type="arabicPeriod"/>
            </a:pPr>
            <a:endParaRPr lang="en-GB" sz="2000" dirty="0"/>
          </a:p>
          <a:p>
            <a:r>
              <a:rPr lang="en-GB" sz="2000" b="1" dirty="0"/>
              <a:t>Rivers and the Economy</a:t>
            </a:r>
          </a:p>
          <a:p>
            <a:r>
              <a:rPr lang="en-GB" sz="2000" dirty="0"/>
              <a:t>Many people around the world still rely on rivers for their livelihoods. Freshwater fishing is an important business in many countries in the world, and many places now use rivers to farm freshwater fish such as salmon. With this method, cages are placed in rivers and the fish are kept in the cages and fed until they are big enough to be harvested. Fisheries, including river fisheries, provide 2.6 billion people around the world with 20% of their average annual protein intake. </a:t>
            </a:r>
          </a:p>
          <a:p>
            <a:endParaRPr lang="en-GB" sz="2000" dirty="0"/>
          </a:p>
          <a:p>
            <a:r>
              <a:rPr lang="en-GB" sz="2000" b="1" dirty="0"/>
              <a:t>Rivers and Transportation</a:t>
            </a:r>
          </a:p>
          <a:p>
            <a:r>
              <a:rPr lang="en-GB" sz="2000" dirty="0"/>
              <a:t>Although we now have the use of planes, which can transport people and goods across large distances in very little time, we do still use boats and rivers for these purposes. The use of waterways to transport goods declined from the 1800s until the 1950s but has been rising steadily since then. Some of the increase in these methods has been in response to increases in traffic congestion and some due to environmental concerns. Companies are developing innovative ways to use the natural rivers that flow through many cities to deliver goods and services. For example, in London the River Thames is now used by supermarkets to deliver goods from their distribution centres to their stores, saving an estimated 350,000 road km per year.</a:t>
            </a:r>
          </a:p>
          <a:p>
            <a:endParaRPr lang="en-GB" sz="2000" b="1" dirty="0"/>
          </a:p>
          <a:p>
            <a:r>
              <a:rPr lang="en-GB" sz="2000" b="1" dirty="0"/>
              <a:t>Rivers and Energy Supply</a:t>
            </a:r>
          </a:p>
          <a:p>
            <a:r>
              <a:rPr lang="en-GB" sz="2000" dirty="0"/>
              <a:t>Rivers can be used to provide hydropower, which is an important renewable energy source that is now being increasingly used as an alternative to fossil fuels. Hydropower harnesses the energy from flowing water to create electricity. Hydropower is not a new invention. In fact, we have been using hydropower in various forms for hundreds of years.</a:t>
            </a:r>
          </a:p>
        </p:txBody>
      </p:sp>
    </p:spTree>
    <p:extLst>
      <p:ext uri="{BB962C8B-B14F-4D97-AF65-F5344CB8AC3E}">
        <p14:creationId xmlns:p14="http://schemas.microsoft.com/office/powerpoint/2010/main" val="939305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8">
            <a:extLst>
              <a:ext uri="{FF2B5EF4-FFF2-40B4-BE49-F238E27FC236}">
                <a16:creationId xmlns:a16="http://schemas.microsoft.com/office/drawing/2014/main" id="{72FF4E9D-BA86-CC61-3C52-77FC00783A63}"/>
              </a:ext>
            </a:extLst>
          </p:cNvPr>
          <p:cNvGraphicFramePr>
            <a:graphicFrameLocks noGrp="1"/>
          </p:cNvGraphicFramePr>
          <p:nvPr>
            <p:extLst>
              <p:ext uri="{D42A27DB-BD31-4B8C-83A1-F6EECF244321}">
                <p14:modId xmlns:p14="http://schemas.microsoft.com/office/powerpoint/2010/main" val="871553444"/>
              </p:ext>
            </p:extLst>
          </p:nvPr>
        </p:nvGraphicFramePr>
        <p:xfrm>
          <a:off x="-22214" y="0"/>
          <a:ext cx="18310214" cy="10287000"/>
        </p:xfrm>
        <a:graphic>
          <a:graphicData uri="http://schemas.openxmlformats.org/drawingml/2006/table">
            <a:tbl>
              <a:tblPr firstRow="1" bandRow="1">
                <a:tableStyleId>{5C22544A-7EE6-4342-B048-85BDC9FD1C3A}</a:tableStyleId>
              </a:tblPr>
              <a:tblGrid>
                <a:gridCol w="9155107">
                  <a:extLst>
                    <a:ext uri="{9D8B030D-6E8A-4147-A177-3AD203B41FA5}">
                      <a16:colId xmlns:a16="http://schemas.microsoft.com/office/drawing/2014/main" val="108183326"/>
                    </a:ext>
                  </a:extLst>
                </a:gridCol>
                <a:gridCol w="9155107">
                  <a:extLst>
                    <a:ext uri="{9D8B030D-6E8A-4147-A177-3AD203B41FA5}">
                      <a16:colId xmlns:a16="http://schemas.microsoft.com/office/drawing/2014/main" val="1815823340"/>
                    </a:ext>
                  </a:extLst>
                </a:gridCol>
              </a:tblGrid>
              <a:tr h="514350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11104453"/>
                  </a:ext>
                </a:extLst>
              </a:tr>
              <a:tr h="514350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922719"/>
                  </a:ext>
                </a:extLst>
              </a:tr>
            </a:tbl>
          </a:graphicData>
        </a:graphic>
      </p:graphicFrame>
      <p:sp>
        <p:nvSpPr>
          <p:cNvPr id="2" name="Slide Number Placeholder 1">
            <a:extLst>
              <a:ext uri="{FF2B5EF4-FFF2-40B4-BE49-F238E27FC236}">
                <a16:creationId xmlns:a16="http://schemas.microsoft.com/office/drawing/2014/main" id="{3DF8CDF5-923A-10F8-2313-3A446DF91A32}"/>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3</a:t>
            </a:fld>
            <a:endParaRPr lang="en-GB"/>
          </a:p>
        </p:txBody>
      </p:sp>
      <p:pic>
        <p:nvPicPr>
          <p:cNvPr id="5" name="Picture 4">
            <a:extLst>
              <a:ext uri="{FF2B5EF4-FFF2-40B4-BE49-F238E27FC236}">
                <a16:creationId xmlns:a16="http://schemas.microsoft.com/office/drawing/2014/main" id="{F8DE0D1F-E59C-1BF1-4AA3-86DCC1849760}"/>
              </a:ext>
            </a:extLst>
          </p:cNvPr>
          <p:cNvPicPr>
            <a:picLocks noChangeAspect="1"/>
          </p:cNvPicPr>
          <p:nvPr/>
        </p:nvPicPr>
        <p:blipFill>
          <a:blip r:embed="rId2"/>
          <a:stretch>
            <a:fillRect/>
          </a:stretch>
        </p:blipFill>
        <p:spPr>
          <a:xfrm>
            <a:off x="6586967" y="5213508"/>
            <a:ext cx="2435543" cy="2435543"/>
          </a:xfrm>
          <a:prstGeom prst="rect">
            <a:avLst/>
          </a:prstGeom>
        </p:spPr>
      </p:pic>
      <p:pic>
        <p:nvPicPr>
          <p:cNvPr id="6" name="Picture 5">
            <a:extLst>
              <a:ext uri="{FF2B5EF4-FFF2-40B4-BE49-F238E27FC236}">
                <a16:creationId xmlns:a16="http://schemas.microsoft.com/office/drawing/2014/main" id="{55D50520-4975-C82E-8D9B-AE089EAD23E7}"/>
              </a:ext>
            </a:extLst>
          </p:cNvPr>
          <p:cNvPicPr>
            <a:picLocks noChangeAspect="1"/>
          </p:cNvPicPr>
          <p:nvPr/>
        </p:nvPicPr>
        <p:blipFill>
          <a:blip r:embed="rId3"/>
          <a:stretch>
            <a:fillRect/>
          </a:stretch>
        </p:blipFill>
        <p:spPr>
          <a:xfrm>
            <a:off x="9265492" y="2763203"/>
            <a:ext cx="2247900" cy="2247900"/>
          </a:xfrm>
          <a:prstGeom prst="rect">
            <a:avLst/>
          </a:prstGeom>
        </p:spPr>
      </p:pic>
      <p:pic>
        <p:nvPicPr>
          <p:cNvPr id="8" name="Picture 7">
            <a:extLst>
              <a:ext uri="{FF2B5EF4-FFF2-40B4-BE49-F238E27FC236}">
                <a16:creationId xmlns:a16="http://schemas.microsoft.com/office/drawing/2014/main" id="{CF157479-E3AB-4971-216A-F9E4145E6A06}"/>
              </a:ext>
            </a:extLst>
          </p:cNvPr>
          <p:cNvPicPr>
            <a:picLocks noChangeAspect="1"/>
          </p:cNvPicPr>
          <p:nvPr/>
        </p:nvPicPr>
        <p:blipFill>
          <a:blip r:embed="rId4">
            <a:biLevel thresh="50000"/>
          </a:blip>
          <a:stretch>
            <a:fillRect/>
          </a:stretch>
        </p:blipFill>
        <p:spPr>
          <a:xfrm>
            <a:off x="6966168" y="3160395"/>
            <a:ext cx="2056342" cy="1850708"/>
          </a:xfrm>
          <a:prstGeom prst="rect">
            <a:avLst/>
          </a:prstGeom>
        </p:spPr>
      </p:pic>
      <p:pic>
        <p:nvPicPr>
          <p:cNvPr id="4" name="Picture 3">
            <a:extLst>
              <a:ext uri="{FF2B5EF4-FFF2-40B4-BE49-F238E27FC236}">
                <a16:creationId xmlns:a16="http://schemas.microsoft.com/office/drawing/2014/main" id="{1D0CF08F-51B0-1BBC-6382-6E4B7D4FA0FA}"/>
              </a:ext>
            </a:extLst>
          </p:cNvPr>
          <p:cNvPicPr>
            <a:picLocks noChangeAspect="1"/>
          </p:cNvPicPr>
          <p:nvPr/>
        </p:nvPicPr>
        <p:blipFill>
          <a:blip r:embed="rId5"/>
          <a:stretch>
            <a:fillRect/>
          </a:stretch>
        </p:blipFill>
        <p:spPr>
          <a:xfrm>
            <a:off x="9144000" y="5434488"/>
            <a:ext cx="2292938" cy="1993582"/>
          </a:xfrm>
          <a:prstGeom prst="rect">
            <a:avLst/>
          </a:prstGeom>
        </p:spPr>
      </p:pic>
    </p:spTree>
    <p:extLst>
      <p:ext uri="{BB962C8B-B14F-4D97-AF65-F5344CB8AC3E}">
        <p14:creationId xmlns:p14="http://schemas.microsoft.com/office/powerpoint/2010/main" val="1845726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BC83A6-2664-3361-D847-15052D3A1806}"/>
              </a:ext>
            </a:extLst>
          </p:cNvPr>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GB" smtClean="0"/>
              <a:t>4</a:t>
            </a:fld>
            <a:endParaRPr lang="en-GB"/>
          </a:p>
        </p:txBody>
      </p:sp>
      <p:pic>
        <p:nvPicPr>
          <p:cNvPr id="3" name="Online Media 2" title="The Ganges  | Geography - Exploration India">
            <a:hlinkClick r:id="" action="ppaction://media"/>
            <a:extLst>
              <a:ext uri="{FF2B5EF4-FFF2-40B4-BE49-F238E27FC236}">
                <a16:creationId xmlns:a16="http://schemas.microsoft.com/office/drawing/2014/main" id="{A74BF1A5-3D95-1879-0945-AAA7A8F78F1D}"/>
              </a:ext>
            </a:extLst>
          </p:cNvPr>
          <p:cNvPicPr>
            <a:picLocks noRot="1" noChangeAspect="1"/>
          </p:cNvPicPr>
          <p:nvPr>
            <a:videoFile r:link="rId1"/>
          </p:nvPr>
        </p:nvPicPr>
        <p:blipFill>
          <a:blip r:embed="rId3"/>
          <a:stretch>
            <a:fillRect/>
          </a:stretch>
        </p:blipFill>
        <p:spPr>
          <a:xfrm>
            <a:off x="0" y="771525"/>
            <a:ext cx="18288000" cy="9531873"/>
          </a:xfrm>
          <a:prstGeom prst="rect">
            <a:avLst/>
          </a:prstGeom>
        </p:spPr>
      </p:pic>
      <p:sp>
        <p:nvSpPr>
          <p:cNvPr id="4" name="TextBox 3">
            <a:extLst>
              <a:ext uri="{FF2B5EF4-FFF2-40B4-BE49-F238E27FC236}">
                <a16:creationId xmlns:a16="http://schemas.microsoft.com/office/drawing/2014/main" id="{F2CE855C-C77E-06F7-E0EC-787143AA6022}"/>
              </a:ext>
            </a:extLst>
          </p:cNvPr>
          <p:cNvSpPr txBox="1"/>
          <p:nvPr/>
        </p:nvSpPr>
        <p:spPr>
          <a:xfrm>
            <a:off x="0" y="0"/>
            <a:ext cx="18288000" cy="584775"/>
          </a:xfrm>
          <a:prstGeom prst="rect">
            <a:avLst/>
          </a:prstGeom>
          <a:solidFill>
            <a:schemeClr val="accent6">
              <a:lumMod val="40000"/>
              <a:lumOff val="60000"/>
            </a:schemeClr>
          </a:solidFill>
        </p:spPr>
        <p:txBody>
          <a:bodyPr wrap="square" rtlCol="0">
            <a:spAutoFit/>
          </a:bodyPr>
          <a:lstStyle/>
          <a:p>
            <a:r>
              <a:rPr lang="en-GB" sz="3200" dirty="0"/>
              <a:t>While you are watching the video, note down five ways in which the River Ganges is important for India</a:t>
            </a:r>
          </a:p>
        </p:txBody>
      </p:sp>
    </p:spTree>
    <p:extLst>
      <p:ext uri="{BB962C8B-B14F-4D97-AF65-F5344CB8AC3E}">
        <p14:creationId xmlns:p14="http://schemas.microsoft.com/office/powerpoint/2010/main" val="358914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txBox="1">
            <a:spLocks noGrp="1"/>
          </p:cNvSpPr>
          <p:nvPr>
            <p:ph type="title"/>
          </p:nvPr>
        </p:nvSpPr>
        <p:spPr>
          <a:xfrm>
            <a:off x="0" y="0"/>
            <a:ext cx="18288000" cy="585788"/>
          </a:xfrm>
          <a:prstGeom prst="rect">
            <a:avLst/>
          </a:prstGeom>
          <a:solidFill>
            <a:schemeClr val="accent6">
              <a:lumMod val="40000"/>
              <a:lumOff val="60000"/>
            </a:schemeClr>
          </a:solidFill>
        </p:spPr>
        <p:txBody>
          <a:bodyPr spcFirstLastPara="1" wrap="square" lIns="0" tIns="0" rIns="0" bIns="0" anchor="t" anchorCtr="0">
            <a:noAutofit/>
          </a:bodyPr>
          <a:lstStyle/>
          <a:p>
            <a:pPr marL="0" lvl="0" indent="0" algn="ctr" rtl="0">
              <a:spcBef>
                <a:spcPts val="0"/>
              </a:spcBef>
              <a:spcAft>
                <a:spcPts val="0"/>
              </a:spcAft>
              <a:buNone/>
            </a:pPr>
            <a:r>
              <a:rPr lang="en-GB" sz="3200" b="1" dirty="0">
                <a:latin typeface="+mn-lt"/>
              </a:rPr>
              <a:t>How is the River Ganges important?</a:t>
            </a:r>
            <a:endParaRPr sz="3200" b="1" dirty="0">
              <a:latin typeface="+mn-lt"/>
            </a:endParaRPr>
          </a:p>
        </p:txBody>
      </p:sp>
      <p:sp>
        <p:nvSpPr>
          <p:cNvPr id="210" name="Google Shape;210;p27"/>
          <p:cNvSpPr txBox="1">
            <a:spLocks noGrp="1"/>
          </p:cNvSpPr>
          <p:nvPr>
            <p:ph type="body" idx="1"/>
          </p:nvPr>
        </p:nvSpPr>
        <p:spPr>
          <a:xfrm>
            <a:off x="11101387" y="1631586"/>
            <a:ext cx="1911860" cy="2084125"/>
          </a:xfrm>
          <a:prstGeom prst="rect">
            <a:avLst/>
          </a:prstGeom>
        </p:spPr>
        <p:txBody>
          <a:bodyPr spcFirstLastPara="1" wrap="square" lIns="0" tIns="0" rIns="0" bIns="0" anchor="t" anchorCtr="0">
            <a:noAutofit/>
          </a:bodyPr>
          <a:lstStyle/>
          <a:p>
            <a:pPr marL="6350" lvl="0" indent="0" algn="l" rtl="0">
              <a:spcBef>
                <a:spcPts val="0"/>
              </a:spcBef>
              <a:spcAft>
                <a:spcPts val="0"/>
              </a:spcAft>
              <a:buSzPts val="3500"/>
              <a:buNone/>
            </a:pPr>
            <a:r>
              <a:rPr lang="en-GB" sz="2400" dirty="0"/>
              <a:t>The Ganges is a river in </a:t>
            </a:r>
            <a:r>
              <a:rPr lang="en-GB" sz="2400" b="1" dirty="0"/>
              <a:t>South Asia. </a:t>
            </a:r>
            <a:r>
              <a:rPr lang="en-GB" sz="2400" dirty="0"/>
              <a:t>It flows through </a:t>
            </a:r>
            <a:r>
              <a:rPr lang="en-GB" sz="2400" b="1" dirty="0"/>
              <a:t>India</a:t>
            </a:r>
            <a:r>
              <a:rPr lang="en-GB" sz="2400" dirty="0"/>
              <a:t> and </a:t>
            </a:r>
            <a:r>
              <a:rPr lang="en-GB" sz="2400" b="1" dirty="0"/>
              <a:t>Bangladesh</a:t>
            </a:r>
            <a:r>
              <a:rPr lang="en-GB" sz="2400" dirty="0"/>
              <a:t> and into the </a:t>
            </a:r>
            <a:r>
              <a:rPr lang="en-GB" sz="2400" b="1" dirty="0"/>
              <a:t>Bay of Bengal</a:t>
            </a:r>
            <a:endParaRPr sz="2400" b="1" dirty="0"/>
          </a:p>
        </p:txBody>
      </p:sp>
      <p:sp>
        <p:nvSpPr>
          <p:cNvPr id="207" name="Google Shape;207;p27"/>
          <p:cNvSpPr txBox="1">
            <a:spLocks noGrp="1"/>
          </p:cNvSpPr>
          <p:nvPr>
            <p:ph type="sldNum" idx="12"/>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fld id="{00000000-1234-1234-1234-123412341234}" type="slidenum">
              <a:rPr lang="en-GB"/>
              <a:t>5</a:t>
            </a:fld>
            <a:endParaRPr/>
          </a:p>
        </p:txBody>
      </p:sp>
      <p:pic>
        <p:nvPicPr>
          <p:cNvPr id="4" name="Picture 3">
            <a:extLst>
              <a:ext uri="{FF2B5EF4-FFF2-40B4-BE49-F238E27FC236}">
                <a16:creationId xmlns:a16="http://schemas.microsoft.com/office/drawing/2014/main" id="{1E9BB38C-6063-EBEB-B974-F1046C014716}"/>
              </a:ext>
            </a:extLst>
          </p:cNvPr>
          <p:cNvPicPr>
            <a:picLocks noChangeAspect="1"/>
          </p:cNvPicPr>
          <p:nvPr/>
        </p:nvPicPr>
        <p:blipFill>
          <a:blip r:embed="rId3"/>
          <a:stretch>
            <a:fillRect/>
          </a:stretch>
        </p:blipFill>
        <p:spPr>
          <a:xfrm>
            <a:off x="13127546" y="667818"/>
            <a:ext cx="5160454" cy="4256045"/>
          </a:xfrm>
          <a:prstGeom prst="rect">
            <a:avLst/>
          </a:prstGeom>
        </p:spPr>
      </p:pic>
      <p:graphicFrame>
        <p:nvGraphicFramePr>
          <p:cNvPr id="5" name="Table 5">
            <a:extLst>
              <a:ext uri="{FF2B5EF4-FFF2-40B4-BE49-F238E27FC236}">
                <a16:creationId xmlns:a16="http://schemas.microsoft.com/office/drawing/2014/main" id="{D8121ABC-88D1-503B-2CAE-30A9521FF1B9}"/>
              </a:ext>
            </a:extLst>
          </p:cNvPr>
          <p:cNvGraphicFramePr>
            <a:graphicFrameLocks noGrp="1"/>
          </p:cNvGraphicFramePr>
          <p:nvPr>
            <p:extLst>
              <p:ext uri="{D42A27DB-BD31-4B8C-83A1-F6EECF244321}">
                <p14:modId xmlns:p14="http://schemas.microsoft.com/office/powerpoint/2010/main" val="2460486847"/>
              </p:ext>
            </p:extLst>
          </p:nvPr>
        </p:nvGraphicFramePr>
        <p:xfrm>
          <a:off x="114300" y="701100"/>
          <a:ext cx="10863264" cy="7178040"/>
        </p:xfrm>
        <a:graphic>
          <a:graphicData uri="http://schemas.openxmlformats.org/drawingml/2006/table">
            <a:tbl>
              <a:tblPr firstRow="1" bandRow="1">
                <a:tableStyleId>{5C22544A-7EE6-4342-B048-85BDC9FD1C3A}</a:tableStyleId>
              </a:tblPr>
              <a:tblGrid>
                <a:gridCol w="5431632">
                  <a:extLst>
                    <a:ext uri="{9D8B030D-6E8A-4147-A177-3AD203B41FA5}">
                      <a16:colId xmlns:a16="http://schemas.microsoft.com/office/drawing/2014/main" val="301009709"/>
                    </a:ext>
                  </a:extLst>
                </a:gridCol>
                <a:gridCol w="5431632">
                  <a:extLst>
                    <a:ext uri="{9D8B030D-6E8A-4147-A177-3AD203B41FA5}">
                      <a16:colId xmlns:a16="http://schemas.microsoft.com/office/drawing/2014/main" val="3135258531"/>
                    </a:ext>
                  </a:extLst>
                </a:gridCol>
              </a:tblGrid>
              <a:tr h="370840">
                <a:tc>
                  <a:txBody>
                    <a:bodyPr/>
                    <a:lstStyle/>
                    <a:p>
                      <a:r>
                        <a:rPr lang="en-GB" dirty="0"/>
                        <a:t>Reason </a:t>
                      </a:r>
                    </a:p>
                  </a:txBody>
                  <a:tcPr/>
                </a:tc>
                <a:tc>
                  <a:txBody>
                    <a:bodyPr/>
                    <a:lstStyle/>
                    <a:p>
                      <a:r>
                        <a:rPr lang="en-GB" dirty="0"/>
                        <a:t>Explanation</a:t>
                      </a:r>
                    </a:p>
                  </a:txBody>
                  <a:tcPr/>
                </a:tc>
                <a:extLst>
                  <a:ext uri="{0D108BD9-81ED-4DB2-BD59-A6C34878D82A}">
                    <a16:rowId xmlns:a16="http://schemas.microsoft.com/office/drawing/2014/main" val="3485738267"/>
                  </a:ext>
                </a:extLst>
              </a:tr>
              <a:tr h="370840">
                <a:tc>
                  <a:txBody>
                    <a:bodyPr/>
                    <a:lstStyle/>
                    <a:p>
                      <a:r>
                        <a:rPr lang="en-GB" dirty="0"/>
                        <a:t>It flows through many well-populated regions of India, providing freshwater to millions</a:t>
                      </a:r>
                    </a:p>
                  </a:txBody>
                  <a:tcPr/>
                </a:tc>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GB" sz="2800" dirty="0"/>
                        <a:t>Having access to water allows </a:t>
                      </a:r>
                      <a:r>
                        <a:rPr lang="en-GB" sz="2800" b="1" dirty="0"/>
                        <a:t>settlements</a:t>
                      </a:r>
                      <a:r>
                        <a:rPr lang="en-GB" sz="2800" dirty="0"/>
                        <a:t> to develop and as a result, more than </a:t>
                      </a:r>
                      <a:r>
                        <a:rPr lang="en-GB" sz="2800" b="1" dirty="0"/>
                        <a:t>400 million people</a:t>
                      </a:r>
                      <a:r>
                        <a:rPr lang="en-GB" sz="2800" dirty="0"/>
                        <a:t> live in the area surrounding the river</a:t>
                      </a:r>
                    </a:p>
                    <a:p>
                      <a:pPr marL="0" marR="0" lvl="0" indent="0" algn="l" defTabSz="1371600" rtl="0" eaLnBrk="1" fontAlgn="auto" latinLnBrk="0" hangingPunct="1">
                        <a:lnSpc>
                          <a:spcPct val="100000"/>
                        </a:lnSpc>
                        <a:spcBef>
                          <a:spcPts val="0"/>
                        </a:spcBef>
                        <a:spcAft>
                          <a:spcPts val="0"/>
                        </a:spcAft>
                        <a:buClrTx/>
                        <a:buSzTx/>
                        <a:buFontTx/>
                        <a:buNone/>
                        <a:tabLst/>
                        <a:defRPr/>
                      </a:pPr>
                      <a:endParaRPr lang="en-GB" sz="2800" b="1" dirty="0"/>
                    </a:p>
                  </a:txBody>
                  <a:tcPr/>
                </a:tc>
                <a:extLst>
                  <a:ext uri="{0D108BD9-81ED-4DB2-BD59-A6C34878D82A}">
                    <a16:rowId xmlns:a16="http://schemas.microsoft.com/office/drawing/2014/main" val="2613887600"/>
                  </a:ext>
                </a:extLst>
              </a:tr>
              <a:tr h="370840">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GB" sz="2800" dirty="0"/>
                        <a:t>The River Ganges is important for the region as lots of </a:t>
                      </a:r>
                      <a:r>
                        <a:rPr lang="en-GB" sz="2800" b="1" dirty="0"/>
                        <a:t>fishing</a:t>
                      </a:r>
                      <a:r>
                        <a:rPr lang="en-GB" sz="2800" dirty="0"/>
                        <a:t> takes place on the river</a:t>
                      </a:r>
                      <a:endParaRPr lang="en-GB" sz="2800" b="1" dirty="0"/>
                    </a:p>
                    <a:p>
                      <a:endParaRPr lang="en-GB" dirty="0"/>
                    </a:p>
                  </a:txBody>
                  <a:tcPr/>
                </a:tc>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GB" sz="2800" dirty="0"/>
                        <a:t>It provides people with </a:t>
                      </a:r>
                      <a:r>
                        <a:rPr lang="en-GB" sz="2800" b="1" dirty="0"/>
                        <a:t>jobs</a:t>
                      </a:r>
                      <a:r>
                        <a:rPr lang="en-GB" sz="2800" dirty="0"/>
                        <a:t> and is important in developing the </a:t>
                      </a:r>
                      <a:r>
                        <a:rPr lang="en-GB" sz="2800" b="1" dirty="0"/>
                        <a:t>economy</a:t>
                      </a:r>
                      <a:r>
                        <a:rPr lang="en-GB" sz="2800" dirty="0"/>
                        <a:t> of the area </a:t>
                      </a:r>
                      <a:endParaRPr lang="en-GB" sz="2800" b="1" dirty="0"/>
                    </a:p>
                    <a:p>
                      <a:pPr marL="0" marR="0" lvl="0" indent="0" algn="l" defTabSz="1371600" rtl="0" eaLnBrk="1" fontAlgn="auto" latinLnBrk="0" hangingPunct="1">
                        <a:lnSpc>
                          <a:spcPct val="100000"/>
                        </a:lnSpc>
                        <a:spcBef>
                          <a:spcPts val="0"/>
                        </a:spcBef>
                        <a:spcAft>
                          <a:spcPts val="0"/>
                        </a:spcAft>
                        <a:buClrTx/>
                        <a:buSzTx/>
                        <a:buFontTx/>
                        <a:buNone/>
                        <a:tabLst/>
                        <a:defRPr/>
                      </a:pPr>
                      <a:endParaRPr lang="en-GB" sz="2800" b="1" dirty="0"/>
                    </a:p>
                  </a:txBody>
                  <a:tcPr/>
                </a:tc>
                <a:extLst>
                  <a:ext uri="{0D108BD9-81ED-4DB2-BD59-A6C34878D82A}">
                    <a16:rowId xmlns:a16="http://schemas.microsoft.com/office/drawing/2014/main" val="354604245"/>
                  </a:ext>
                </a:extLst>
              </a:tr>
              <a:tr h="0">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GB" sz="2800" dirty="0"/>
                        <a:t>The River Ganges can be used for watering </a:t>
                      </a:r>
                      <a:r>
                        <a:rPr lang="en-GB" sz="2800" b="1" dirty="0"/>
                        <a:t>farmland</a:t>
                      </a:r>
                      <a:r>
                        <a:rPr lang="en-GB" sz="2800" dirty="0"/>
                        <a:t> and </a:t>
                      </a:r>
                      <a:r>
                        <a:rPr lang="en-GB" sz="2800" b="1" dirty="0"/>
                        <a:t>crops</a:t>
                      </a:r>
                    </a:p>
                    <a:p>
                      <a:endParaRPr lang="en-GB" dirty="0"/>
                    </a:p>
                  </a:txBody>
                  <a:tcPr/>
                </a:tc>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GB" sz="2800" dirty="0"/>
                        <a:t>This is known as </a:t>
                      </a:r>
                      <a:r>
                        <a:rPr lang="en-GB" sz="2800" b="1" dirty="0"/>
                        <a:t>irrigation</a:t>
                      </a:r>
                      <a:r>
                        <a:rPr lang="en-GB" sz="2800" dirty="0"/>
                        <a:t> and is important in helping </a:t>
                      </a:r>
                      <a:r>
                        <a:rPr lang="en-GB" sz="2800" b="1" dirty="0"/>
                        <a:t>agriculture</a:t>
                      </a:r>
                      <a:r>
                        <a:rPr lang="en-GB" sz="2800" dirty="0"/>
                        <a:t> in the area and for the production of a </a:t>
                      </a:r>
                      <a:r>
                        <a:rPr lang="en-GB" sz="2800" b="1" dirty="0"/>
                        <a:t>food supply</a:t>
                      </a:r>
                    </a:p>
                    <a:p>
                      <a:pPr marL="0" marR="0" lvl="0" indent="0" algn="l" defTabSz="1371600" rtl="0" eaLnBrk="1" fontAlgn="auto" latinLnBrk="0" hangingPunct="1">
                        <a:lnSpc>
                          <a:spcPct val="100000"/>
                        </a:lnSpc>
                        <a:spcBef>
                          <a:spcPts val="0"/>
                        </a:spcBef>
                        <a:spcAft>
                          <a:spcPts val="0"/>
                        </a:spcAft>
                        <a:buClrTx/>
                        <a:buSzTx/>
                        <a:buFontTx/>
                        <a:buNone/>
                        <a:tabLst/>
                        <a:defRPr/>
                      </a:pPr>
                      <a:endParaRPr lang="en-GB" sz="2800" dirty="0"/>
                    </a:p>
                  </a:txBody>
                  <a:tcPr/>
                </a:tc>
                <a:extLst>
                  <a:ext uri="{0D108BD9-81ED-4DB2-BD59-A6C34878D82A}">
                    <a16:rowId xmlns:a16="http://schemas.microsoft.com/office/drawing/2014/main" val="3990980539"/>
                  </a:ext>
                </a:extLst>
              </a:tr>
            </a:tbl>
          </a:graphicData>
        </a:graphic>
      </p:graphicFrame>
      <p:sp>
        <p:nvSpPr>
          <p:cNvPr id="9" name="TextBox 8">
            <a:extLst>
              <a:ext uri="{FF2B5EF4-FFF2-40B4-BE49-F238E27FC236}">
                <a16:creationId xmlns:a16="http://schemas.microsoft.com/office/drawing/2014/main" id="{C53E9748-EC61-372E-05F6-C56ABAA91B36}"/>
              </a:ext>
            </a:extLst>
          </p:cNvPr>
          <p:cNvSpPr txBox="1"/>
          <p:nvPr/>
        </p:nvSpPr>
        <p:spPr>
          <a:xfrm>
            <a:off x="257176" y="9001125"/>
            <a:ext cx="1152310" cy="584775"/>
          </a:xfrm>
          <a:prstGeom prst="rect">
            <a:avLst/>
          </a:prstGeom>
          <a:noFill/>
        </p:spPr>
        <p:txBody>
          <a:bodyPr wrap="square" rtlCol="0">
            <a:spAutoFit/>
          </a:bodyPr>
          <a:lstStyle/>
          <a:p>
            <a:r>
              <a:rPr lang="en-GB" sz="3200" dirty="0"/>
              <a:t>Social </a:t>
            </a:r>
          </a:p>
        </p:txBody>
      </p:sp>
      <p:pic>
        <p:nvPicPr>
          <p:cNvPr id="11" name="Picture 10">
            <a:extLst>
              <a:ext uri="{FF2B5EF4-FFF2-40B4-BE49-F238E27FC236}">
                <a16:creationId xmlns:a16="http://schemas.microsoft.com/office/drawing/2014/main" id="{35F34FF7-AB1B-E1D9-5E66-E9E3B261EF55}"/>
              </a:ext>
            </a:extLst>
          </p:cNvPr>
          <p:cNvPicPr>
            <a:picLocks noChangeAspect="1"/>
          </p:cNvPicPr>
          <p:nvPr/>
        </p:nvPicPr>
        <p:blipFill>
          <a:blip r:embed="rId4"/>
          <a:stretch>
            <a:fillRect/>
          </a:stretch>
        </p:blipFill>
        <p:spPr>
          <a:xfrm>
            <a:off x="1537569" y="8936472"/>
            <a:ext cx="948456" cy="830268"/>
          </a:xfrm>
          <a:prstGeom prst="rect">
            <a:avLst/>
          </a:prstGeom>
        </p:spPr>
      </p:pic>
      <p:pic>
        <p:nvPicPr>
          <p:cNvPr id="12" name="Picture 11">
            <a:extLst>
              <a:ext uri="{FF2B5EF4-FFF2-40B4-BE49-F238E27FC236}">
                <a16:creationId xmlns:a16="http://schemas.microsoft.com/office/drawing/2014/main" id="{36A2DAA7-8C1C-F9B4-5CAA-E956370DB8F9}"/>
              </a:ext>
            </a:extLst>
          </p:cNvPr>
          <p:cNvPicPr>
            <a:picLocks noChangeAspect="1"/>
          </p:cNvPicPr>
          <p:nvPr/>
        </p:nvPicPr>
        <p:blipFill>
          <a:blip r:embed="rId5"/>
          <a:stretch>
            <a:fillRect/>
          </a:stretch>
        </p:blipFill>
        <p:spPr>
          <a:xfrm>
            <a:off x="4664976" y="8705568"/>
            <a:ext cx="1342596" cy="1342596"/>
          </a:xfrm>
          <a:prstGeom prst="rect">
            <a:avLst/>
          </a:prstGeom>
        </p:spPr>
      </p:pic>
      <p:sp>
        <p:nvSpPr>
          <p:cNvPr id="13" name="TextBox 12">
            <a:extLst>
              <a:ext uri="{FF2B5EF4-FFF2-40B4-BE49-F238E27FC236}">
                <a16:creationId xmlns:a16="http://schemas.microsoft.com/office/drawing/2014/main" id="{AE5A6FFA-CFCB-3BA1-1AA9-3AE51FF872E4}"/>
              </a:ext>
            </a:extLst>
          </p:cNvPr>
          <p:cNvSpPr txBox="1"/>
          <p:nvPr/>
        </p:nvSpPr>
        <p:spPr>
          <a:xfrm>
            <a:off x="2714625" y="9054891"/>
            <a:ext cx="1950351" cy="584775"/>
          </a:xfrm>
          <a:prstGeom prst="rect">
            <a:avLst/>
          </a:prstGeom>
          <a:noFill/>
        </p:spPr>
        <p:txBody>
          <a:bodyPr wrap="square" rtlCol="0">
            <a:spAutoFit/>
          </a:bodyPr>
          <a:lstStyle/>
          <a:p>
            <a:r>
              <a:rPr lang="en-GB" sz="3200" dirty="0"/>
              <a:t>Economic </a:t>
            </a:r>
          </a:p>
        </p:txBody>
      </p:sp>
      <p:sp>
        <p:nvSpPr>
          <p:cNvPr id="14" name="TextBox 13">
            <a:extLst>
              <a:ext uri="{FF2B5EF4-FFF2-40B4-BE49-F238E27FC236}">
                <a16:creationId xmlns:a16="http://schemas.microsoft.com/office/drawing/2014/main" id="{9E12F8EA-650C-C31D-0450-5D74E504AEF6}"/>
              </a:ext>
            </a:extLst>
          </p:cNvPr>
          <p:cNvSpPr txBox="1"/>
          <p:nvPr/>
        </p:nvSpPr>
        <p:spPr>
          <a:xfrm>
            <a:off x="6007572" y="9001124"/>
            <a:ext cx="2607791" cy="584775"/>
          </a:xfrm>
          <a:prstGeom prst="rect">
            <a:avLst/>
          </a:prstGeom>
          <a:noFill/>
        </p:spPr>
        <p:txBody>
          <a:bodyPr wrap="square" rtlCol="0">
            <a:spAutoFit/>
          </a:bodyPr>
          <a:lstStyle/>
          <a:p>
            <a:r>
              <a:rPr lang="en-GB" sz="3200" dirty="0"/>
              <a:t>Environmental </a:t>
            </a:r>
          </a:p>
        </p:txBody>
      </p:sp>
      <p:pic>
        <p:nvPicPr>
          <p:cNvPr id="17" name="Picture 16">
            <a:extLst>
              <a:ext uri="{FF2B5EF4-FFF2-40B4-BE49-F238E27FC236}">
                <a16:creationId xmlns:a16="http://schemas.microsoft.com/office/drawing/2014/main" id="{DE84AB27-2244-23AB-0843-29BA55C41807}"/>
              </a:ext>
            </a:extLst>
          </p:cNvPr>
          <p:cNvPicPr>
            <a:picLocks noChangeAspect="1"/>
          </p:cNvPicPr>
          <p:nvPr/>
        </p:nvPicPr>
        <p:blipFill>
          <a:blip r:embed="rId6"/>
          <a:stretch>
            <a:fillRect/>
          </a:stretch>
        </p:blipFill>
        <p:spPr>
          <a:xfrm>
            <a:off x="8871744" y="8615994"/>
            <a:ext cx="1029065" cy="1521744"/>
          </a:xfrm>
          <a:prstGeom prst="rect">
            <a:avLst/>
          </a:prstGeom>
        </p:spPr>
      </p:pic>
      <p:sp>
        <p:nvSpPr>
          <p:cNvPr id="19" name="TextBox 18">
            <a:extLst>
              <a:ext uri="{FF2B5EF4-FFF2-40B4-BE49-F238E27FC236}">
                <a16:creationId xmlns:a16="http://schemas.microsoft.com/office/drawing/2014/main" id="{8D03AA2B-AF36-81D8-053A-B7463EEEE8DC}"/>
              </a:ext>
            </a:extLst>
          </p:cNvPr>
          <p:cNvSpPr txBox="1"/>
          <p:nvPr/>
        </p:nvSpPr>
        <p:spPr>
          <a:xfrm>
            <a:off x="11206164" y="4943476"/>
            <a:ext cx="6943724" cy="5262979"/>
          </a:xfrm>
          <a:prstGeom prst="rect">
            <a:avLst/>
          </a:prstGeom>
          <a:solidFill>
            <a:schemeClr val="accent4">
              <a:lumMod val="20000"/>
              <a:lumOff val="80000"/>
            </a:schemeClr>
          </a:solidFill>
        </p:spPr>
        <p:txBody>
          <a:bodyPr wrap="square">
            <a:spAutoFit/>
          </a:bodyPr>
          <a:lstStyle/>
          <a:p>
            <a:pPr marL="0" lvl="0" indent="0" algn="l" rtl="0">
              <a:spcBef>
                <a:spcPts val="0"/>
              </a:spcBef>
              <a:spcAft>
                <a:spcPts val="0"/>
              </a:spcAft>
              <a:buNone/>
            </a:pPr>
            <a:r>
              <a:rPr lang="en-GB" sz="2800" b="1" dirty="0">
                <a:latin typeface="Calibri" panose="020F0502020204030204" pitchFamily="34" charset="0"/>
                <a:ea typeface="Montserrat"/>
                <a:cs typeface="Calibri" panose="020F0502020204030204" pitchFamily="34" charset="0"/>
                <a:sym typeface="Montserrat"/>
              </a:rPr>
              <a:t>1.  Explain two reasons why rivers, such as the Ganges, are important.</a:t>
            </a:r>
          </a:p>
          <a:p>
            <a:pPr marL="0" lvl="0" indent="0" algn="l" rtl="0">
              <a:spcBef>
                <a:spcPts val="0"/>
              </a:spcBef>
              <a:spcAft>
                <a:spcPts val="0"/>
              </a:spcAft>
              <a:buNone/>
            </a:pPr>
            <a:endParaRPr lang="en-GB" sz="2800" b="1" dirty="0">
              <a:latin typeface="Calibri" panose="020F0502020204030204" pitchFamily="34" charset="0"/>
              <a:ea typeface="Montserrat"/>
              <a:cs typeface="Calibri" panose="020F0502020204030204" pitchFamily="34" charset="0"/>
              <a:sym typeface="Montserrat"/>
            </a:endParaRPr>
          </a:p>
          <a:p>
            <a:pPr marL="0" lvl="0" indent="0" algn="l" rtl="0">
              <a:spcBef>
                <a:spcPts val="0"/>
              </a:spcBef>
              <a:spcAft>
                <a:spcPts val="0"/>
              </a:spcAft>
              <a:buNone/>
            </a:pPr>
            <a:r>
              <a:rPr lang="en-GB" sz="2800" dirty="0">
                <a:latin typeface="Calibri" panose="020F0502020204030204" pitchFamily="34" charset="0"/>
                <a:ea typeface="Montserrat"/>
                <a:cs typeface="Calibri" panose="020F0502020204030204" pitchFamily="34" charset="0"/>
                <a:sym typeface="Montserrat"/>
              </a:rPr>
              <a:t>One way in which the Ganges is important is…</a:t>
            </a:r>
          </a:p>
          <a:p>
            <a:pPr marL="0" lvl="0" indent="0" algn="l" rtl="0">
              <a:spcBef>
                <a:spcPts val="0"/>
              </a:spcBef>
              <a:spcAft>
                <a:spcPts val="0"/>
              </a:spcAft>
              <a:buNone/>
            </a:pPr>
            <a:r>
              <a:rPr lang="en-GB" sz="2800" dirty="0">
                <a:latin typeface="Calibri" panose="020F0502020204030204" pitchFamily="34" charset="0"/>
                <a:ea typeface="Montserrat"/>
                <a:cs typeface="Calibri" panose="020F0502020204030204" pitchFamily="34" charset="0"/>
                <a:sym typeface="Montserrat"/>
              </a:rPr>
              <a:t>This is because…</a:t>
            </a:r>
          </a:p>
          <a:p>
            <a:pPr marL="0" lvl="0" indent="0" algn="l" rtl="0">
              <a:spcBef>
                <a:spcPts val="0"/>
              </a:spcBef>
              <a:spcAft>
                <a:spcPts val="0"/>
              </a:spcAft>
              <a:buNone/>
            </a:pPr>
            <a:r>
              <a:rPr lang="en-GB" sz="2800" dirty="0">
                <a:latin typeface="Calibri" panose="020F0502020204030204" pitchFamily="34" charset="0"/>
                <a:ea typeface="Montserrat"/>
                <a:cs typeface="Calibri" panose="020F0502020204030204" pitchFamily="34" charset="0"/>
                <a:sym typeface="Montserrat"/>
              </a:rPr>
              <a:t>This is a social reason.</a:t>
            </a:r>
          </a:p>
          <a:p>
            <a:pPr marL="0" lvl="0" indent="0" algn="l" rtl="0">
              <a:spcBef>
                <a:spcPts val="0"/>
              </a:spcBef>
              <a:spcAft>
                <a:spcPts val="0"/>
              </a:spcAft>
              <a:buNone/>
            </a:pPr>
            <a:endParaRPr lang="en-GB" sz="2800" dirty="0">
              <a:latin typeface="Calibri" panose="020F0502020204030204" pitchFamily="34" charset="0"/>
              <a:ea typeface="Montserrat"/>
              <a:cs typeface="Calibri" panose="020F0502020204030204" pitchFamily="34" charset="0"/>
              <a:sym typeface="Montserrat"/>
            </a:endParaRPr>
          </a:p>
          <a:p>
            <a:pPr marL="0" lvl="0" indent="0" algn="l" rtl="0">
              <a:spcBef>
                <a:spcPts val="0"/>
              </a:spcBef>
              <a:spcAft>
                <a:spcPts val="0"/>
              </a:spcAft>
              <a:buNone/>
            </a:pPr>
            <a:r>
              <a:rPr lang="en-GB" sz="2800" dirty="0">
                <a:latin typeface="Calibri" panose="020F0502020204030204" pitchFamily="34" charset="0"/>
                <a:ea typeface="Montserrat"/>
                <a:cs typeface="Calibri" panose="020F0502020204030204" pitchFamily="34" charset="0"/>
                <a:sym typeface="Montserrat"/>
              </a:rPr>
              <a:t>An way in which it is important economically is…</a:t>
            </a:r>
          </a:p>
          <a:p>
            <a:pPr marL="0" lvl="0" indent="0" algn="l" rtl="0">
              <a:spcBef>
                <a:spcPts val="0"/>
              </a:spcBef>
              <a:spcAft>
                <a:spcPts val="0"/>
              </a:spcAft>
              <a:buNone/>
            </a:pPr>
            <a:endParaRPr lang="en-GB" sz="2800" dirty="0">
              <a:latin typeface="Calibri" panose="020F0502020204030204" pitchFamily="34" charset="0"/>
              <a:ea typeface="Montserrat"/>
              <a:cs typeface="Calibri" panose="020F0502020204030204" pitchFamily="34" charset="0"/>
              <a:sym typeface="Montserrat"/>
            </a:endParaRPr>
          </a:p>
          <a:p>
            <a:pPr marL="0" lvl="0" indent="0" algn="l" rtl="0">
              <a:spcBef>
                <a:spcPts val="0"/>
              </a:spcBef>
              <a:spcAft>
                <a:spcPts val="0"/>
              </a:spcAft>
              <a:buNone/>
            </a:pPr>
            <a:r>
              <a:rPr lang="en-GB" sz="2800" b="1" dirty="0">
                <a:latin typeface="Calibri" panose="020F0502020204030204" pitchFamily="34" charset="0"/>
                <a:ea typeface="Montserrat"/>
                <a:cs typeface="Calibri" panose="020F0502020204030204" pitchFamily="34" charset="0"/>
                <a:sym typeface="Montserrat"/>
              </a:rPr>
              <a:t>2.  What is the main way in which the Ganges is important for India? Explain your answer.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NotebookType xmlns="cd85361d-f307-4abe-9175-67f8eb5ea8c8" xsi:nil="true"/>
    <TaxCatchAll xmlns="7b73be5f-6508-4f30-91b9-475711688df2" xsi:nil="true"/>
    <Invited_Leaders xmlns="cd85361d-f307-4abe-9175-67f8eb5ea8c8" xsi:nil="true"/>
    <Invited_Teachers xmlns="cd85361d-f307-4abe-9175-67f8eb5ea8c8" xsi:nil="true"/>
    <Distribution_Groups xmlns="cd85361d-f307-4abe-9175-67f8eb5ea8c8" xsi:nil="true"/>
    <Teachers xmlns="cd85361d-f307-4abe-9175-67f8eb5ea8c8">
      <UserInfo>
        <DisplayName/>
        <AccountId xsi:nil="true"/>
        <AccountType/>
      </UserInfo>
    </Teachers>
    <Students xmlns="cd85361d-f307-4abe-9175-67f8eb5ea8c8">
      <UserInfo>
        <DisplayName/>
        <AccountId xsi:nil="true"/>
        <AccountType/>
      </UserInfo>
    </Students>
    <Student_Groups xmlns="cd85361d-f307-4abe-9175-67f8eb5ea8c8">
      <UserInfo>
        <DisplayName/>
        <AccountId xsi:nil="true"/>
        <AccountType/>
      </UserInfo>
    </Student_Groups>
    <Self_Registration_Enabled xmlns="cd85361d-f307-4abe-9175-67f8eb5ea8c8" xsi:nil="true"/>
    <Has_Leaders_Only_SectionGroup xmlns="cd85361d-f307-4abe-9175-67f8eb5ea8c8" xsi:nil="true"/>
    <Teams_Channel_Section_Location xmlns="cd85361d-f307-4abe-9175-67f8eb5ea8c8" xsi:nil="true"/>
    <TeamsChannelId xmlns="cd85361d-f307-4abe-9175-67f8eb5ea8c8" xsi:nil="true"/>
    <Math_Settings xmlns="cd85361d-f307-4abe-9175-67f8eb5ea8c8" xsi:nil="true"/>
    <Invited_Members xmlns="cd85361d-f307-4abe-9175-67f8eb5ea8c8" xsi:nil="true"/>
    <AppVersion xmlns="cd85361d-f307-4abe-9175-67f8eb5ea8c8" xsi:nil="true"/>
    <IsNotebookLocked xmlns="cd85361d-f307-4abe-9175-67f8eb5ea8c8" xsi:nil="true"/>
    <Invited_Students xmlns="cd85361d-f307-4abe-9175-67f8eb5ea8c8" xsi:nil="true"/>
    <FolderType xmlns="cd85361d-f307-4abe-9175-67f8eb5ea8c8" xsi:nil="true"/>
    <lcf76f155ced4ddcb4097134ff3c332f xmlns="cd85361d-f307-4abe-9175-67f8eb5ea8c8">
      <Terms xmlns="http://schemas.microsoft.com/office/infopath/2007/PartnerControls"/>
    </lcf76f155ced4ddcb4097134ff3c332f>
    <Templates xmlns="cd85361d-f307-4abe-9175-67f8eb5ea8c8" xsi:nil="true"/>
    <Members xmlns="cd85361d-f307-4abe-9175-67f8eb5ea8c8">
      <UserInfo>
        <DisplayName/>
        <AccountId xsi:nil="true"/>
        <AccountType/>
      </UserInfo>
    </Members>
    <Member_Groups xmlns="cd85361d-f307-4abe-9175-67f8eb5ea8c8">
      <UserInfo>
        <DisplayName/>
        <AccountId xsi:nil="true"/>
        <AccountType/>
      </UserInfo>
    </Member_Groups>
    <Has_Teacher_Only_SectionGroup xmlns="cd85361d-f307-4abe-9175-67f8eb5ea8c8" xsi:nil="true"/>
    <CultureName xmlns="cd85361d-f307-4abe-9175-67f8eb5ea8c8" xsi:nil="true"/>
    <Owner xmlns="cd85361d-f307-4abe-9175-67f8eb5ea8c8">
      <UserInfo>
        <DisplayName/>
        <AccountId xsi:nil="true"/>
        <AccountType/>
      </UserInfo>
    </Owner>
    <Leaders xmlns="cd85361d-f307-4abe-9175-67f8eb5ea8c8">
      <UserInfo>
        <DisplayName/>
        <AccountId xsi:nil="true"/>
        <AccountType/>
      </UserInfo>
    </Leaders>
    <DefaultSectionNames xmlns="cd85361d-f307-4abe-9175-67f8eb5ea8c8" xsi:nil="true"/>
    <Is_Collaboration_Space_Locked xmlns="cd85361d-f307-4abe-9175-67f8eb5ea8c8" xsi:nil="true"/>
    <LMS_Mappings xmlns="cd85361d-f307-4abe-9175-67f8eb5ea8c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6A458180004FB30933D99C05CE74" ma:contentTypeVersion="41" ma:contentTypeDescription="Create a new document." ma:contentTypeScope="" ma:versionID="8c9d0de8ae2dc3c8710729a60cbc3c55">
  <xsd:schema xmlns:xsd="http://www.w3.org/2001/XMLSchema" xmlns:xs="http://www.w3.org/2001/XMLSchema" xmlns:p="http://schemas.microsoft.com/office/2006/metadata/properties" xmlns:ns2="cd85361d-f307-4abe-9175-67f8eb5ea8c8" xmlns:ns3="7b73be5f-6508-4f30-91b9-475711688df2" targetNamespace="http://schemas.microsoft.com/office/2006/metadata/properties" ma:root="true" ma:fieldsID="f118695c238f654a4bb045dd00a22780" ns2:_="" ns3:_="">
    <xsd:import namespace="cd85361d-f307-4abe-9175-67f8eb5ea8c8"/>
    <xsd:import namespace="7b73be5f-6508-4f30-91b9-475711688df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Teams_Channel_Section_Location" minOccurs="0"/>
                <xsd:element ref="ns2:Teachers" minOccurs="0"/>
                <xsd:element ref="ns2:Students" minOccurs="0"/>
                <xsd:element ref="ns2:Student_Groups" minOccurs="0"/>
                <xsd:element ref="ns2:Invited_Teachers" minOccurs="0"/>
                <xsd:element ref="ns2:Invited_Students" minOccurs="0"/>
                <xsd:element ref="ns2:Has_Teacher_Only_SectionGroup" minOccurs="0"/>
                <xsd:element ref="ns2:MediaServiceDateTaken"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5361d-f307-4abe-9175-67f8eb5ea8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Owner" ma:index="17"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8" nillable="true" ma:displayName="Math Settings" ma:internalName="Math_Settings">
      <xsd:simpleType>
        <xsd:restriction base="dms:Text"/>
      </xsd:simpleType>
    </xsd:element>
    <xsd:element name="DefaultSectionNames" ma:index="19" nillable="true" ma:displayName="Default Section Names" ma:internalName="DefaultSectionNames">
      <xsd:simpleType>
        <xsd:restriction base="dms:Note">
          <xsd:maxLength value="255"/>
        </xsd:restriction>
      </xsd:simpleType>
    </xsd:element>
    <xsd:element name="Templates" ma:index="20" nillable="true" ma:displayName="Templates" ma:internalName="Templates">
      <xsd:simpleType>
        <xsd:restriction base="dms:Note">
          <xsd:maxLength value="255"/>
        </xsd:restriction>
      </xsd:simpleType>
    </xsd:element>
    <xsd:element name="Leaders" ma:index="21"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22"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23"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4" nillable="true" ma:displayName="Distribution Groups" ma:internalName="Distribution_Groups">
      <xsd:simpleType>
        <xsd:restriction base="dms:Note">
          <xsd:maxLength value="255"/>
        </xsd:restriction>
      </xsd:simpleType>
    </xsd:element>
    <xsd:element name="LMS_Mappings" ma:index="25" nillable="true" ma:displayName="LMS Mappings" ma:internalName="LMS_Mappings">
      <xsd:simpleType>
        <xsd:restriction base="dms:Note">
          <xsd:maxLength value="255"/>
        </xsd:restriction>
      </xsd:simpleType>
    </xsd:element>
    <xsd:element name="Invited_Leaders" ma:index="26" nillable="true" ma:displayName="Invited Leaders" ma:internalName="Invited_Leaders">
      <xsd:simpleType>
        <xsd:restriction base="dms:Note">
          <xsd:maxLength value="255"/>
        </xsd:restriction>
      </xsd:simpleType>
    </xsd:element>
    <xsd:element name="Invited_Members" ma:index="27" nillable="true" ma:displayName="Invited Members" ma:internalName="Invited_Members">
      <xsd:simpleType>
        <xsd:restriction base="dms:Note">
          <xsd:maxLength value="255"/>
        </xsd:restriction>
      </xsd:simpleType>
    </xsd:element>
    <xsd:element name="Self_Registration_Enabled" ma:index="28" nillable="true" ma:displayName="Self Registration Enabled" ma:internalName="Self_Registration_Enabled">
      <xsd:simpleType>
        <xsd:restriction base="dms:Boolean"/>
      </xsd:simpleType>
    </xsd:element>
    <xsd:element name="Has_Leaders_Only_SectionGroup" ma:index="29" nillable="true" ma:displayName="Has Leaders Only SectionGroup" ma:internalName="Has_Leaders_Only_SectionGroup">
      <xsd:simpleType>
        <xsd:restriction base="dms:Boolean"/>
      </xsd:simpleType>
    </xsd:element>
    <xsd:element name="Is_Collaboration_Space_Locked" ma:index="30" nillable="true" ma:displayName="Is Collaboration Space Locked" ma:internalName="Is_Collaboration_Space_Locked">
      <xsd:simpleType>
        <xsd:restriction base="dms:Boolean"/>
      </xsd:simpleType>
    </xsd:element>
    <xsd:element name="IsNotebookLocked" ma:index="31" nillable="true" ma:displayName="Is Notebook Locked" ma:internalName="IsNotebookLocked">
      <xsd:simpleType>
        <xsd:restriction base="dms:Boolean"/>
      </xsd:simpleType>
    </xsd:element>
    <xsd:element name="Teams_Channel_Section_Location" ma:index="32" nillable="true" ma:displayName="Teams Channel Section Location" ma:internalName="Teams_Channel_Section_Location">
      <xsd:simpleType>
        <xsd:restriction base="dms:Text"/>
      </xsd:simpleType>
    </xsd:element>
    <xsd:element name="Teachers" ma:index="3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36" nillable="true" ma:displayName="Invited Teachers" ma:internalName="Invited_Teachers">
      <xsd:simpleType>
        <xsd:restriction base="dms:Note">
          <xsd:maxLength value="255"/>
        </xsd:restriction>
      </xsd:simpleType>
    </xsd:element>
    <xsd:element name="Invited_Students" ma:index="37" nillable="true" ma:displayName="Invited Students" ma:internalName="Invited_Students">
      <xsd:simpleType>
        <xsd:restriction base="dms:Note">
          <xsd:maxLength value="255"/>
        </xsd:restriction>
      </xsd:simpleType>
    </xsd:element>
    <xsd:element name="Has_Teacher_Only_SectionGroup" ma:index="38" nillable="true" ma:displayName="Has Teacher Only SectionGroup" ma:internalName="Has_Teacher_Only_SectionGroup">
      <xsd:simpleType>
        <xsd:restriction base="dms:Boolean"/>
      </xsd:simpleType>
    </xsd:element>
    <xsd:element name="MediaServiceDateTaken" ma:index="39" nillable="true" ma:displayName="MediaServiceDateTaken" ma:hidden="true" ma:internalName="MediaServiceDateTaken" ma:readOnly="true">
      <xsd:simpleType>
        <xsd:restriction base="dms:Text"/>
      </xsd:simpleType>
    </xsd:element>
    <xsd:element name="MediaServiceAutoTags" ma:index="42" nillable="true" ma:displayName="Tags" ma:internalName="MediaServiceAutoTags" ma:readOnly="true">
      <xsd:simpleType>
        <xsd:restriction base="dms:Text"/>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d236c9c0-8a50-4037-ba2f-c0d295a758a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b73be5f-6508-4f30-91b9-475711688df2" elementFormDefault="qualified">
    <xsd:import namespace="http://schemas.microsoft.com/office/2006/documentManagement/types"/>
    <xsd:import namespace="http://schemas.microsoft.com/office/infopath/2007/PartnerControls"/>
    <xsd:element name="SharedWithUsers" ma:index="4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1" nillable="true" ma:displayName="Shared With Details" ma:internalName="SharedWithDetails" ma:readOnly="true">
      <xsd:simpleType>
        <xsd:restriction base="dms:Note">
          <xsd:maxLength value="255"/>
        </xsd:restriction>
      </xsd:simpleType>
    </xsd:element>
    <xsd:element name="TaxCatchAll" ma:index="48" nillable="true" ma:displayName="Taxonomy Catch All Column" ma:hidden="true" ma:list="{c08f3e2c-b62d-4d6f-9459-3117c8177a66}" ma:internalName="TaxCatchAll" ma:showField="CatchAllData" ma:web="7b73be5f-6508-4f30-91b9-475711688d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75F73C-065B-4833-B0F4-62BF7D2C83E6}">
  <ds:schemaRefs>
    <ds:schemaRef ds:uri="http://schemas.microsoft.com/sharepoint/v3/contenttype/forms"/>
  </ds:schemaRefs>
</ds:datastoreItem>
</file>

<file path=customXml/itemProps2.xml><?xml version="1.0" encoding="utf-8"?>
<ds:datastoreItem xmlns:ds="http://schemas.openxmlformats.org/officeDocument/2006/customXml" ds:itemID="{98230B36-8B1E-40B3-9863-6F095EA85B87}">
  <ds:schemaRefs>
    <ds:schemaRef ds:uri="http://schemas.microsoft.com/office/2006/documentManagement/types"/>
    <ds:schemaRef ds:uri="http://schemas.microsoft.com/office/infopath/2007/PartnerControls"/>
    <ds:schemaRef ds:uri="http://purl.org/dc/dcmitype/"/>
    <ds:schemaRef ds:uri="http://www.w3.org/XML/1998/namespace"/>
    <ds:schemaRef ds:uri="http://purl.org/dc/terms/"/>
    <ds:schemaRef ds:uri="http://schemas.microsoft.com/office/2006/metadata/properties"/>
    <ds:schemaRef ds:uri="http://schemas.openxmlformats.org/package/2006/metadata/core-properties"/>
    <ds:schemaRef ds:uri="7b73be5f-6508-4f30-91b9-475711688df2"/>
    <ds:schemaRef ds:uri="cd85361d-f307-4abe-9175-67f8eb5ea8c8"/>
    <ds:schemaRef ds:uri="http://purl.org/dc/elements/1.1/"/>
  </ds:schemaRefs>
</ds:datastoreItem>
</file>

<file path=customXml/itemProps3.xml><?xml version="1.0" encoding="utf-8"?>
<ds:datastoreItem xmlns:ds="http://schemas.openxmlformats.org/officeDocument/2006/customXml" ds:itemID="{0BD088B7-4DD8-44EC-BF9F-3B6A9C784B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5361d-f307-4abe-9175-67f8eb5ea8c8"/>
    <ds:schemaRef ds:uri="7b73be5f-6508-4f30-91b9-475711688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95</TotalTime>
  <Words>905</Words>
  <Application>Microsoft Office PowerPoint</Application>
  <PresentationFormat>Custom</PresentationFormat>
  <Paragraphs>57</Paragraphs>
  <Slides>5</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 Light</vt:lpstr>
      <vt:lpstr>Calibri</vt:lpstr>
      <vt:lpstr>Montserrat Medium</vt:lpstr>
      <vt:lpstr>Office Theme</vt:lpstr>
      <vt:lpstr>PowerPoint Presentation</vt:lpstr>
      <vt:lpstr>PowerPoint Presentation</vt:lpstr>
      <vt:lpstr>PowerPoint Presentation</vt:lpstr>
      <vt:lpstr>PowerPoint Presentation</vt:lpstr>
      <vt:lpstr>How is the River Ganges important?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Rivers are a key feature of the Earth’s natural landscape</dc:title>
  <cp:lastModifiedBy>Niall Carton</cp:lastModifiedBy>
  <cp:revision>4</cp:revision>
  <dcterms:modified xsi:type="dcterms:W3CDTF">2022-11-09T10:20:15Z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0x010100E63A6A458180004FB30933D99C05CE74</vt:lpwstr>
  </property>
  <property fmtid="{D5CDD505-2E9C-101B-9397-08002B2CF9AE}" pid="3" name="MediaServiceImageTags">
    <vt:lpwstr/>
  </property>
</Properties>
</file>