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8" r:id="rId6"/>
    <p:sldId id="259" r:id="rId7"/>
    <p:sldId id="257" r:id="rId8"/>
    <p:sldId id="260" r:id="rId9"/>
    <p:sldId id="261" r:id="rId10"/>
    <p:sldId id="265" r:id="rId11"/>
    <p:sldId id="266" r:id="rId12"/>
    <p:sldId id="263" r:id="rId13"/>
    <p:sldId id="262" r:id="rId14"/>
    <p:sldId id="264"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FDA390-22BB-48BE-B105-06AE801ECF65}" v="6" dt="2023-02-21T14:51:15.2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S::niall.carton@ursulinehigh.merton.sch.uk::b8012f77-92ab-40a4-a023-1921f514d035" providerId="AD" clId="Web-{344C3665-1855-4420-8501-2BEF651BF219}"/>
    <pc:docChg chg="modSld">
      <pc:chgData name="Niall Carton" userId="S::niall.carton@ursulinehigh.merton.sch.uk::b8012f77-92ab-40a4-a023-1921f514d035" providerId="AD" clId="Web-{344C3665-1855-4420-8501-2BEF651BF219}" dt="2023-02-07T17:42:01.938" v="4" actId="1076"/>
      <pc:docMkLst>
        <pc:docMk/>
      </pc:docMkLst>
      <pc:sldChg chg="addSp modSp">
        <pc:chgData name="Niall Carton" userId="S::niall.carton@ursulinehigh.merton.sch.uk::b8012f77-92ab-40a4-a023-1921f514d035" providerId="AD" clId="Web-{344C3665-1855-4420-8501-2BEF651BF219}" dt="2023-02-07T17:42:01.938" v="4" actId="1076"/>
        <pc:sldMkLst>
          <pc:docMk/>
          <pc:sldMk cId="3555314674" sldId="256"/>
        </pc:sldMkLst>
        <pc:spChg chg="mod">
          <ac:chgData name="Niall Carton" userId="S::niall.carton@ursulinehigh.merton.sch.uk::b8012f77-92ab-40a4-a023-1921f514d035" providerId="AD" clId="Web-{344C3665-1855-4420-8501-2BEF651BF219}" dt="2023-02-07T17:41:49.516" v="0" actId="1076"/>
          <ac:spMkLst>
            <pc:docMk/>
            <pc:sldMk cId="3555314674" sldId="256"/>
            <ac:spMk id="6" creationId="{945C62D0-7FA4-2ED7-2F87-FE5162930EFE}"/>
          </ac:spMkLst>
        </pc:spChg>
        <pc:picChg chg="add mod">
          <ac:chgData name="Niall Carton" userId="S::niall.carton@ursulinehigh.merton.sch.uk::b8012f77-92ab-40a4-a023-1921f514d035" providerId="AD" clId="Web-{344C3665-1855-4420-8501-2BEF651BF219}" dt="2023-02-07T17:42:01.938" v="4" actId="1076"/>
          <ac:picMkLst>
            <pc:docMk/>
            <pc:sldMk cId="3555314674" sldId="256"/>
            <ac:picMk id="2" creationId="{3805AB42-AB24-748E-D714-6A93860962F1}"/>
          </ac:picMkLst>
        </pc:picChg>
      </pc:sldChg>
    </pc:docChg>
  </pc:docChgLst>
  <pc:docChgLst>
    <pc:chgData name="Niall Carton" userId="S::niall.carton@ursulinehigh.merton.sch.uk::b8012f77-92ab-40a4-a023-1921f514d035" providerId="AD" clId="Web-{6049AF8D-CD71-4700-A2BC-3D08C1464F43}"/>
    <pc:docChg chg="modSld">
      <pc:chgData name="Niall Carton" userId="S::niall.carton@ursulinehigh.merton.sch.uk::b8012f77-92ab-40a4-a023-1921f514d035" providerId="AD" clId="Web-{6049AF8D-CD71-4700-A2BC-3D08C1464F43}" dt="2023-02-07T17:46:26.373" v="148" actId="20577"/>
      <pc:docMkLst>
        <pc:docMk/>
      </pc:docMkLst>
      <pc:sldChg chg="modSp">
        <pc:chgData name="Niall Carton" userId="S::niall.carton@ursulinehigh.merton.sch.uk::b8012f77-92ab-40a4-a023-1921f514d035" providerId="AD" clId="Web-{6049AF8D-CD71-4700-A2BC-3D08C1464F43}" dt="2023-02-07T17:46:26.373" v="148" actId="20577"/>
        <pc:sldMkLst>
          <pc:docMk/>
          <pc:sldMk cId="2621896740" sldId="260"/>
        </pc:sldMkLst>
        <pc:spChg chg="mod">
          <ac:chgData name="Niall Carton" userId="S::niall.carton@ursulinehigh.merton.sch.uk::b8012f77-92ab-40a4-a023-1921f514d035" providerId="AD" clId="Web-{6049AF8D-CD71-4700-A2BC-3D08C1464F43}" dt="2023-02-07T17:46:26.373" v="148" actId="20577"/>
          <ac:spMkLst>
            <pc:docMk/>
            <pc:sldMk cId="2621896740" sldId="260"/>
            <ac:spMk id="5" creationId="{08AC40DC-69CC-AE5A-B12D-1229E7950CA5}"/>
          </ac:spMkLst>
        </pc:spChg>
      </pc:sldChg>
    </pc:docChg>
  </pc:docChgLst>
  <pc:docChgLst>
    <pc:chgData name="Niall Carton" userId="b8012f77-92ab-40a4-a023-1921f514d035" providerId="ADAL" clId="{77FDA390-22BB-48BE-B105-06AE801ECF65}"/>
    <pc:docChg chg="custSel addSld modSld">
      <pc:chgData name="Niall Carton" userId="b8012f77-92ab-40a4-a023-1921f514d035" providerId="ADAL" clId="{77FDA390-22BB-48BE-B105-06AE801ECF65}" dt="2023-02-21T14:52:17.066" v="25" actId="207"/>
      <pc:docMkLst>
        <pc:docMk/>
      </pc:docMkLst>
      <pc:sldChg chg="addSp modSp add mod">
        <pc:chgData name="Niall Carton" userId="b8012f77-92ab-40a4-a023-1921f514d035" providerId="ADAL" clId="{77FDA390-22BB-48BE-B105-06AE801ECF65}" dt="2023-02-21T14:51:18.357" v="11" actId="1076"/>
        <pc:sldMkLst>
          <pc:docMk/>
          <pc:sldMk cId="3170034320" sldId="265"/>
        </pc:sldMkLst>
        <pc:cxnChg chg="add mod">
          <ac:chgData name="Niall Carton" userId="b8012f77-92ab-40a4-a023-1921f514d035" providerId="ADAL" clId="{77FDA390-22BB-48BE-B105-06AE801ECF65}" dt="2023-02-21T14:50:54.587" v="3" actId="208"/>
          <ac:cxnSpMkLst>
            <pc:docMk/>
            <pc:sldMk cId="3170034320" sldId="265"/>
            <ac:cxnSpMk id="6" creationId="{961C9615-D860-2679-48C8-41FA2B09D189}"/>
          </ac:cxnSpMkLst>
        </pc:cxnChg>
        <pc:cxnChg chg="add mod">
          <ac:chgData name="Niall Carton" userId="b8012f77-92ab-40a4-a023-1921f514d035" providerId="ADAL" clId="{77FDA390-22BB-48BE-B105-06AE801ECF65}" dt="2023-02-21T14:51:05.038" v="6" actId="14100"/>
          <ac:cxnSpMkLst>
            <pc:docMk/>
            <pc:sldMk cId="3170034320" sldId="265"/>
            <ac:cxnSpMk id="7" creationId="{B6F187B6-FEB2-3565-7326-77BDA094F2F9}"/>
          </ac:cxnSpMkLst>
        </pc:cxnChg>
        <pc:cxnChg chg="add mod">
          <ac:chgData name="Niall Carton" userId="b8012f77-92ab-40a4-a023-1921f514d035" providerId="ADAL" clId="{77FDA390-22BB-48BE-B105-06AE801ECF65}" dt="2023-02-21T14:51:13.792" v="9" actId="14100"/>
          <ac:cxnSpMkLst>
            <pc:docMk/>
            <pc:sldMk cId="3170034320" sldId="265"/>
            <ac:cxnSpMk id="9" creationId="{8B2BEDB3-5AF5-9E88-0056-572D203DA19F}"/>
          </ac:cxnSpMkLst>
        </pc:cxnChg>
        <pc:cxnChg chg="add mod">
          <ac:chgData name="Niall Carton" userId="b8012f77-92ab-40a4-a023-1921f514d035" providerId="ADAL" clId="{77FDA390-22BB-48BE-B105-06AE801ECF65}" dt="2023-02-21T14:51:18.357" v="11" actId="1076"/>
          <ac:cxnSpMkLst>
            <pc:docMk/>
            <pc:sldMk cId="3170034320" sldId="265"/>
            <ac:cxnSpMk id="11" creationId="{9F6F1B65-40BA-3348-7C7A-B7CDC2262F3C}"/>
          </ac:cxnSpMkLst>
        </pc:cxnChg>
      </pc:sldChg>
      <pc:sldChg chg="modSp add mod">
        <pc:chgData name="Niall Carton" userId="b8012f77-92ab-40a4-a023-1921f514d035" providerId="ADAL" clId="{77FDA390-22BB-48BE-B105-06AE801ECF65}" dt="2023-02-21T14:52:17.066" v="25" actId="207"/>
        <pc:sldMkLst>
          <pc:docMk/>
          <pc:sldMk cId="2946491098" sldId="266"/>
        </pc:sldMkLst>
        <pc:graphicFrameChg chg="modGraphic">
          <ac:chgData name="Niall Carton" userId="b8012f77-92ab-40a4-a023-1921f514d035" providerId="ADAL" clId="{77FDA390-22BB-48BE-B105-06AE801ECF65}" dt="2023-02-21T14:52:17.066" v="25" actId="207"/>
          <ac:graphicFrameMkLst>
            <pc:docMk/>
            <pc:sldMk cId="2946491098" sldId="266"/>
            <ac:graphicFrameMk id="3" creationId="{3BC759AC-0654-C01D-300B-9D416EDC3C97}"/>
          </ac:graphicFrameMkLst>
        </pc:graphicFrameChg>
        <pc:graphicFrameChg chg="modGraphic">
          <ac:chgData name="Niall Carton" userId="b8012f77-92ab-40a4-a023-1921f514d035" providerId="ADAL" clId="{77FDA390-22BB-48BE-B105-06AE801ECF65}" dt="2023-02-21T14:52:12.252" v="23" actId="207"/>
          <ac:graphicFrameMkLst>
            <pc:docMk/>
            <pc:sldMk cId="2946491098" sldId="266"/>
            <ac:graphicFrameMk id="5" creationId="{530ECBDB-A2A9-FE1B-90E3-3B17410B70C4}"/>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E6F11-77F3-9709-567A-3E49B3D66A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2C92FA5-0AD0-237E-B786-69D769085B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850E22E-A13F-D695-AE76-6A37F58F1AED}"/>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5" name="Footer Placeholder 4">
            <a:extLst>
              <a:ext uri="{FF2B5EF4-FFF2-40B4-BE49-F238E27FC236}">
                <a16:creationId xmlns:a16="http://schemas.microsoft.com/office/drawing/2014/main" id="{4EBE35FA-B57C-0125-4F24-5CCCA4903C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D19615-F5E4-5C9A-4333-90CD940CE801}"/>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2390119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544C8-5D02-A039-6C41-EDED8AF7C67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6111E2-399A-48AC-6260-5D1A5A995C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0EA2120-A6EB-67B0-E0E1-57DDE6E7EB36}"/>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5" name="Footer Placeholder 4">
            <a:extLst>
              <a:ext uri="{FF2B5EF4-FFF2-40B4-BE49-F238E27FC236}">
                <a16:creationId xmlns:a16="http://schemas.microsoft.com/office/drawing/2014/main" id="{3E16C3DF-AC37-752D-EE4C-D74D43CDF9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77E3DE-F160-E496-046D-2088996EB34B}"/>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1245506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CB34FB-AA7F-20B7-976B-20AE18D20B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51EBD6-8B87-7213-B658-784107A8A21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610EB6-0996-6D15-BB47-FC02A91277DB}"/>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5" name="Footer Placeholder 4">
            <a:extLst>
              <a:ext uri="{FF2B5EF4-FFF2-40B4-BE49-F238E27FC236}">
                <a16:creationId xmlns:a16="http://schemas.microsoft.com/office/drawing/2014/main" id="{AA40333A-A763-F48B-8AB8-6594899725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E2EA74-BAA2-1E03-9638-DD20D94F8E5B}"/>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3813315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36F37-A582-6053-7848-341ED4188B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AD508-217B-2E3C-795C-DBC582E7D5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75DF39-8ED2-8D19-CC38-3911B7CCD2A7}"/>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5" name="Footer Placeholder 4">
            <a:extLst>
              <a:ext uri="{FF2B5EF4-FFF2-40B4-BE49-F238E27FC236}">
                <a16:creationId xmlns:a16="http://schemas.microsoft.com/office/drawing/2014/main" id="{310776CD-E311-F5E4-17BE-888781764F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A58917-885C-7E8E-7A2B-8AA9A51E8431}"/>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289720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98C1D-C142-E3BD-4DE1-108EE04216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D22DC2B-F87E-BA9D-EA17-1A026A24B9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4A881C-0397-45B6-F700-0A9FD3CDA882}"/>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5" name="Footer Placeholder 4">
            <a:extLst>
              <a:ext uri="{FF2B5EF4-FFF2-40B4-BE49-F238E27FC236}">
                <a16:creationId xmlns:a16="http://schemas.microsoft.com/office/drawing/2014/main" id="{807F6F45-3FCA-5A57-E0C3-676A042491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6F0E98-2E1D-2EF7-4FCA-4D4593CC223E}"/>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206860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40ED3-85A1-AEFA-E0DB-3D7D1E2CB2C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1197F4A-AB51-2630-52B3-105658C02F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658ED5C-0CE6-E03A-DF8B-FBE57F2011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FA70536-6FDC-B2F6-3BBE-CCDC56C8B480}"/>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6" name="Footer Placeholder 5">
            <a:extLst>
              <a:ext uri="{FF2B5EF4-FFF2-40B4-BE49-F238E27FC236}">
                <a16:creationId xmlns:a16="http://schemas.microsoft.com/office/drawing/2014/main" id="{8D334D6D-853F-55F9-B1CE-FB7C84C26F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C25634-5F26-60A9-8AF4-2AD837CA2A10}"/>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2489753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73551-4827-00A8-71C4-04241F8349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5D3080C-1215-667B-30C2-85762A55A0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AA2C41-5E90-14A5-C301-7CA94DA09D6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935046D-585B-3D26-5F28-6FC331B21D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17B281-AD16-965C-9022-4D94BBCD02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89A273E-1629-F160-4BA2-5674D71F29B2}"/>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8" name="Footer Placeholder 7">
            <a:extLst>
              <a:ext uri="{FF2B5EF4-FFF2-40B4-BE49-F238E27FC236}">
                <a16:creationId xmlns:a16="http://schemas.microsoft.com/office/drawing/2014/main" id="{4EA9F40F-C688-3D50-3380-642CB1D4B73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D08D53F-514E-8CD1-ED07-63A0FE0A2DD1}"/>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608815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8C7BB-6376-690A-5829-B2C807CC830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EFEE71B-E3D1-F634-128E-538F864DA030}"/>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4" name="Footer Placeholder 3">
            <a:extLst>
              <a:ext uri="{FF2B5EF4-FFF2-40B4-BE49-F238E27FC236}">
                <a16:creationId xmlns:a16="http://schemas.microsoft.com/office/drawing/2014/main" id="{20E988E9-1CEC-DD4B-8BB2-6A5DBA35D38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D201733-1862-443F-AF8F-5C2D20F58FDE}"/>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3488447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901BCD-FD21-339C-9CDC-6ABF8ABF0682}"/>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3" name="Footer Placeholder 2">
            <a:extLst>
              <a:ext uri="{FF2B5EF4-FFF2-40B4-BE49-F238E27FC236}">
                <a16:creationId xmlns:a16="http://schemas.microsoft.com/office/drawing/2014/main" id="{7945A6BB-5337-07C2-6CC8-4225D1E7793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64CF13B-423F-582D-AFDE-72C8B066EB1E}"/>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3330757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21DE9-36F9-0F8B-7E1B-9931DBECAC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5F3C5FE-854F-8321-FDFF-CC8B9FA325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4A09407-7770-D163-A39E-9EE85383A4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61E7DF-795B-E8C4-A5BF-01B41A78F829}"/>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6" name="Footer Placeholder 5">
            <a:extLst>
              <a:ext uri="{FF2B5EF4-FFF2-40B4-BE49-F238E27FC236}">
                <a16:creationId xmlns:a16="http://schemas.microsoft.com/office/drawing/2014/main" id="{FAFE54CA-3220-D8BC-78FF-38C9D83432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53B56C-5CEA-4318-860D-E1A6313A8825}"/>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1328273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CA334-951E-43C4-4FD5-E924439542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39F2CF3-7AB8-DBD5-8F1C-488E575F84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81D3B7E-15C0-2A4B-40EB-38C45ED4A1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808933-B4DE-2391-EED8-A850D1D5D00F}"/>
              </a:ext>
            </a:extLst>
          </p:cNvPr>
          <p:cNvSpPr>
            <a:spLocks noGrp="1"/>
          </p:cNvSpPr>
          <p:nvPr>
            <p:ph type="dt" sz="half" idx="10"/>
          </p:nvPr>
        </p:nvSpPr>
        <p:spPr/>
        <p:txBody>
          <a:bodyPr/>
          <a:lstStyle/>
          <a:p>
            <a:fld id="{B8843754-F853-4E09-A44C-CF549E7775F5}" type="datetimeFigureOut">
              <a:rPr lang="en-GB" smtClean="0"/>
              <a:t>21/02/2023</a:t>
            </a:fld>
            <a:endParaRPr lang="en-GB"/>
          </a:p>
        </p:txBody>
      </p:sp>
      <p:sp>
        <p:nvSpPr>
          <p:cNvPr id="6" name="Footer Placeholder 5">
            <a:extLst>
              <a:ext uri="{FF2B5EF4-FFF2-40B4-BE49-F238E27FC236}">
                <a16:creationId xmlns:a16="http://schemas.microsoft.com/office/drawing/2014/main" id="{DB40A008-8EAA-7DFA-5E28-CEF5BF687F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7858FF-F051-572C-D95A-CD252AE35381}"/>
              </a:ext>
            </a:extLst>
          </p:cNvPr>
          <p:cNvSpPr>
            <a:spLocks noGrp="1"/>
          </p:cNvSpPr>
          <p:nvPr>
            <p:ph type="sldNum" sz="quarter" idx="12"/>
          </p:nvPr>
        </p:nvSpPr>
        <p:spPr/>
        <p:txBody>
          <a:bodyPr/>
          <a:lstStyle/>
          <a:p>
            <a:fld id="{1B27F7EF-1E93-4225-9C8B-4C63916DA734}" type="slidenum">
              <a:rPr lang="en-GB" smtClean="0"/>
              <a:t>‹#›</a:t>
            </a:fld>
            <a:endParaRPr lang="en-GB"/>
          </a:p>
        </p:txBody>
      </p:sp>
    </p:spTree>
    <p:extLst>
      <p:ext uri="{BB962C8B-B14F-4D97-AF65-F5344CB8AC3E}">
        <p14:creationId xmlns:p14="http://schemas.microsoft.com/office/powerpoint/2010/main" val="2726825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19C611-5E23-C774-4D88-BEB412B457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669C496-8C34-0235-A2EE-DA86E13566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77466E-79D0-3B9A-BBF4-667375F524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843754-F853-4E09-A44C-CF549E7775F5}" type="datetimeFigureOut">
              <a:rPr lang="en-GB" smtClean="0"/>
              <a:t>21/02/2023</a:t>
            </a:fld>
            <a:endParaRPr lang="en-GB"/>
          </a:p>
        </p:txBody>
      </p:sp>
      <p:sp>
        <p:nvSpPr>
          <p:cNvPr id="5" name="Footer Placeholder 4">
            <a:extLst>
              <a:ext uri="{FF2B5EF4-FFF2-40B4-BE49-F238E27FC236}">
                <a16:creationId xmlns:a16="http://schemas.microsoft.com/office/drawing/2014/main" id="{CD6918D5-FBAF-21B7-DED8-F219BD7895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9B0E63E-2687-0F73-94EA-D2F12729A5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27F7EF-1E93-4225-9C8B-4C63916DA734}" type="slidenum">
              <a:rPr lang="en-GB" smtClean="0"/>
              <a:t>‹#›</a:t>
            </a:fld>
            <a:endParaRPr lang="en-GB"/>
          </a:p>
        </p:txBody>
      </p:sp>
    </p:spTree>
    <p:extLst>
      <p:ext uri="{BB962C8B-B14F-4D97-AF65-F5344CB8AC3E}">
        <p14:creationId xmlns:p14="http://schemas.microsoft.com/office/powerpoint/2010/main" val="1617025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8FA7193-16D9-955C-AE41-57D6162E79B2}"/>
              </a:ext>
            </a:extLst>
          </p:cNvPr>
          <p:cNvSpPr>
            <a:spLocks noGrp="1"/>
          </p:cNvSpPr>
          <p:nvPr>
            <p:ph type="subTitle" idx="1"/>
          </p:nvPr>
        </p:nvSpPr>
        <p:spPr>
          <a:xfrm>
            <a:off x="0" y="0"/>
            <a:ext cx="12192000" cy="581025"/>
          </a:xfrm>
          <a:solidFill>
            <a:schemeClr val="accent6">
              <a:lumMod val="40000"/>
              <a:lumOff val="60000"/>
            </a:schemeClr>
          </a:solidFill>
        </p:spPr>
        <p:txBody>
          <a:bodyPr>
            <a:normAutofit/>
          </a:bodyPr>
          <a:lstStyle/>
          <a:p>
            <a:r>
              <a:rPr lang="en-GB" sz="3200" b="1" u="sng" dirty="0"/>
              <a:t>What is development?</a:t>
            </a:r>
          </a:p>
        </p:txBody>
      </p:sp>
      <p:pic>
        <p:nvPicPr>
          <p:cNvPr id="4" name="Picture 3">
            <a:extLst>
              <a:ext uri="{FF2B5EF4-FFF2-40B4-BE49-F238E27FC236}">
                <a16:creationId xmlns:a16="http://schemas.microsoft.com/office/drawing/2014/main" id="{75A686D1-37E6-3D26-1623-1B860DFFD24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13370" y="3286125"/>
            <a:ext cx="4162799" cy="3315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8786DCA6-AE01-E439-BF41-A598D0DB368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7793" y="1628342"/>
            <a:ext cx="4162799" cy="3315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945C62D0-7FA4-2ED7-2F87-FE5162930EFE}"/>
              </a:ext>
            </a:extLst>
          </p:cNvPr>
          <p:cNvSpPr txBox="1"/>
          <p:nvPr/>
        </p:nvSpPr>
        <p:spPr>
          <a:xfrm>
            <a:off x="244696" y="1013643"/>
            <a:ext cx="3103169" cy="2677656"/>
          </a:xfrm>
          <a:prstGeom prst="rect">
            <a:avLst/>
          </a:prstGeom>
          <a:solidFill>
            <a:srgbClr val="FFFF00"/>
          </a:solidFill>
        </p:spPr>
        <p:txBody>
          <a:bodyPr wrap="square" rtlCol="0">
            <a:spAutoFit/>
          </a:bodyPr>
          <a:lstStyle/>
          <a:p>
            <a:r>
              <a:rPr lang="en-GB" sz="2400" b="1" u="sng" dirty="0"/>
              <a:t>Starter:</a:t>
            </a:r>
          </a:p>
          <a:p>
            <a:pPr marL="342900" indent="-342900">
              <a:buFont typeface="+mj-lt"/>
              <a:buAutoNum type="arabicPeriod"/>
            </a:pPr>
            <a:r>
              <a:rPr lang="en-GB" sz="2400" dirty="0"/>
              <a:t>Which country is more developed, A or B?</a:t>
            </a:r>
          </a:p>
          <a:p>
            <a:pPr marL="342900" indent="-342900">
              <a:buFont typeface="+mj-lt"/>
              <a:buAutoNum type="arabicPeriod"/>
            </a:pPr>
            <a:r>
              <a:rPr lang="en-GB" sz="2400" dirty="0"/>
              <a:t>List as many reasons as you can to back up your choice.</a:t>
            </a:r>
          </a:p>
        </p:txBody>
      </p:sp>
      <p:sp>
        <p:nvSpPr>
          <p:cNvPr id="7" name="TextBox 6">
            <a:extLst>
              <a:ext uri="{FF2B5EF4-FFF2-40B4-BE49-F238E27FC236}">
                <a16:creationId xmlns:a16="http://schemas.microsoft.com/office/drawing/2014/main" id="{83911AF5-1F10-4446-83E6-A9408BB82979}"/>
              </a:ext>
            </a:extLst>
          </p:cNvPr>
          <p:cNvSpPr txBox="1"/>
          <p:nvPr/>
        </p:nvSpPr>
        <p:spPr>
          <a:xfrm>
            <a:off x="4037648" y="4348915"/>
            <a:ext cx="474095" cy="523220"/>
          </a:xfrm>
          <a:prstGeom prst="rect">
            <a:avLst/>
          </a:prstGeom>
          <a:solidFill>
            <a:schemeClr val="bg1"/>
          </a:solidFill>
          <a:ln>
            <a:solidFill>
              <a:schemeClr val="tx1"/>
            </a:solidFill>
          </a:ln>
        </p:spPr>
        <p:txBody>
          <a:bodyPr wrap="square" rtlCol="0">
            <a:spAutoFit/>
          </a:bodyPr>
          <a:lstStyle/>
          <a:p>
            <a:pPr algn="ctr"/>
            <a:r>
              <a:rPr lang="en-GB" sz="2800" b="1" dirty="0">
                <a:solidFill>
                  <a:srgbClr val="FF0000"/>
                </a:solidFill>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6BD9A622-F4E8-A01B-FD9A-17C150F25188}"/>
              </a:ext>
            </a:extLst>
          </p:cNvPr>
          <p:cNvSpPr txBox="1"/>
          <p:nvPr/>
        </p:nvSpPr>
        <p:spPr>
          <a:xfrm>
            <a:off x="8373225" y="6006698"/>
            <a:ext cx="474095" cy="523220"/>
          </a:xfrm>
          <a:prstGeom prst="rect">
            <a:avLst/>
          </a:prstGeom>
          <a:solidFill>
            <a:schemeClr val="bg1"/>
          </a:solidFill>
          <a:ln>
            <a:solidFill>
              <a:schemeClr val="tx1"/>
            </a:solidFill>
          </a:ln>
        </p:spPr>
        <p:txBody>
          <a:bodyPr wrap="square" rtlCol="0">
            <a:spAutoFit/>
          </a:bodyPr>
          <a:lstStyle/>
          <a:p>
            <a:pPr algn="ctr"/>
            <a:r>
              <a:rPr lang="en-GB" sz="2800" b="1" dirty="0">
                <a:solidFill>
                  <a:srgbClr val="FF0000"/>
                </a:solidFill>
                <a:latin typeface="Arial" panose="020B0604020202020204" pitchFamily="34" charset="0"/>
                <a:cs typeface="Arial" panose="020B0604020202020204" pitchFamily="34" charset="0"/>
              </a:rPr>
              <a:t>B</a:t>
            </a:r>
          </a:p>
        </p:txBody>
      </p:sp>
      <p:sp>
        <p:nvSpPr>
          <p:cNvPr id="9" name="TextBox 8">
            <a:extLst>
              <a:ext uri="{FF2B5EF4-FFF2-40B4-BE49-F238E27FC236}">
                <a16:creationId xmlns:a16="http://schemas.microsoft.com/office/drawing/2014/main" id="{6552DABF-F9FC-DBE3-CA87-F405E40D1022}"/>
              </a:ext>
            </a:extLst>
          </p:cNvPr>
          <p:cNvSpPr txBox="1"/>
          <p:nvPr/>
        </p:nvSpPr>
        <p:spPr>
          <a:xfrm>
            <a:off x="0" y="581025"/>
            <a:ext cx="12192000" cy="369332"/>
          </a:xfrm>
          <a:prstGeom prst="rect">
            <a:avLst/>
          </a:prstGeom>
          <a:solidFill>
            <a:schemeClr val="accent2">
              <a:lumMod val="20000"/>
              <a:lumOff val="80000"/>
            </a:schemeClr>
          </a:solidFill>
        </p:spPr>
        <p:txBody>
          <a:bodyPr wrap="square" rtlCol="0">
            <a:spAutoFit/>
          </a:bodyPr>
          <a:lstStyle/>
          <a:p>
            <a:r>
              <a:rPr lang="en-GB" dirty="0"/>
              <a:t>LO: To define development and explain the four types of development</a:t>
            </a:r>
          </a:p>
        </p:txBody>
      </p:sp>
      <p:pic>
        <p:nvPicPr>
          <p:cNvPr id="2" name="Picture 9" descr="Icon&#10;&#10;Description automatically generated">
            <a:extLst>
              <a:ext uri="{FF2B5EF4-FFF2-40B4-BE49-F238E27FC236}">
                <a16:creationId xmlns:a16="http://schemas.microsoft.com/office/drawing/2014/main" id="{3805AB42-AB24-748E-D714-6A93860962F1}"/>
              </a:ext>
            </a:extLst>
          </p:cNvPr>
          <p:cNvPicPr>
            <a:picLocks noChangeAspect="1"/>
          </p:cNvPicPr>
          <p:nvPr/>
        </p:nvPicPr>
        <p:blipFill>
          <a:blip r:embed="rId4"/>
          <a:stretch>
            <a:fillRect/>
          </a:stretch>
        </p:blipFill>
        <p:spPr>
          <a:xfrm>
            <a:off x="956261" y="3908120"/>
            <a:ext cx="1876602" cy="2987458"/>
          </a:xfrm>
          <a:prstGeom prst="rect">
            <a:avLst/>
          </a:prstGeom>
        </p:spPr>
      </p:pic>
    </p:spTree>
    <p:extLst>
      <p:ext uri="{BB962C8B-B14F-4D97-AF65-F5344CB8AC3E}">
        <p14:creationId xmlns:p14="http://schemas.microsoft.com/office/powerpoint/2010/main" val="3555314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CA06FED-09FC-8DC1-9892-320ACD51D0A4}"/>
              </a:ext>
            </a:extLst>
          </p:cNvPr>
          <p:cNvPicPr>
            <a:picLocks noChangeAspect="1"/>
          </p:cNvPicPr>
          <p:nvPr/>
        </p:nvPicPr>
        <p:blipFill>
          <a:blip r:embed="rId2"/>
          <a:stretch>
            <a:fillRect/>
          </a:stretch>
        </p:blipFill>
        <p:spPr>
          <a:xfrm>
            <a:off x="0" y="0"/>
            <a:ext cx="12192000" cy="4488336"/>
          </a:xfrm>
          <a:prstGeom prst="rect">
            <a:avLst/>
          </a:prstGeom>
        </p:spPr>
      </p:pic>
      <p:sp>
        <p:nvSpPr>
          <p:cNvPr id="5" name="TextBox 4">
            <a:extLst>
              <a:ext uri="{FF2B5EF4-FFF2-40B4-BE49-F238E27FC236}">
                <a16:creationId xmlns:a16="http://schemas.microsoft.com/office/drawing/2014/main" id="{5FF6317A-D86D-70E0-F289-893A7B6C8E1E}"/>
              </a:ext>
            </a:extLst>
          </p:cNvPr>
          <p:cNvSpPr txBox="1"/>
          <p:nvPr/>
        </p:nvSpPr>
        <p:spPr>
          <a:xfrm>
            <a:off x="285750" y="4705350"/>
            <a:ext cx="11468100" cy="1938992"/>
          </a:xfrm>
          <a:prstGeom prst="rect">
            <a:avLst/>
          </a:prstGeom>
          <a:solidFill>
            <a:srgbClr val="FFFF00"/>
          </a:solidFill>
        </p:spPr>
        <p:txBody>
          <a:bodyPr wrap="square" rtlCol="0">
            <a:spAutoFit/>
          </a:bodyPr>
          <a:lstStyle/>
          <a:p>
            <a:pPr marL="342900" indent="-342900">
              <a:buFont typeface="+mj-lt"/>
              <a:buAutoNum type="arabicPeriod"/>
            </a:pPr>
            <a:r>
              <a:rPr lang="en-GB" sz="2400" dirty="0"/>
              <a:t>What types of development can we see in these photos?</a:t>
            </a:r>
          </a:p>
          <a:p>
            <a:pPr marL="342900" indent="-342900">
              <a:buFont typeface="+mj-lt"/>
              <a:buAutoNum type="arabicPeriod"/>
            </a:pPr>
            <a:r>
              <a:rPr lang="en-GB" sz="2400" dirty="0"/>
              <a:t>How does the level of development compare as you move from one street to the next?</a:t>
            </a:r>
          </a:p>
          <a:p>
            <a:pPr marL="342900" indent="-342900">
              <a:buFont typeface="+mj-lt"/>
              <a:buAutoNum type="arabicPeriod"/>
            </a:pPr>
            <a:r>
              <a:rPr lang="en-GB" sz="2400" dirty="0"/>
              <a:t>How does the standard of living change as you move from one end of the street to the other?</a:t>
            </a:r>
          </a:p>
          <a:p>
            <a:pPr marL="342900" indent="-342900">
              <a:buFont typeface="+mj-lt"/>
              <a:buAutoNum type="arabicPeriod"/>
            </a:pPr>
            <a:r>
              <a:rPr lang="en-GB" sz="2400" dirty="0"/>
              <a:t>What is the problem with using Dollar Street to represent development in a country?</a:t>
            </a:r>
          </a:p>
        </p:txBody>
      </p:sp>
    </p:spTree>
    <p:extLst>
      <p:ext uri="{BB962C8B-B14F-4D97-AF65-F5344CB8AC3E}">
        <p14:creationId xmlns:p14="http://schemas.microsoft.com/office/powerpoint/2010/main" val="321209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0ADB20-2885-E8DD-E676-1295BE3A48BB}"/>
              </a:ext>
            </a:extLst>
          </p:cNvPr>
          <p:cNvPicPr>
            <a:picLocks noChangeAspect="1"/>
          </p:cNvPicPr>
          <p:nvPr/>
        </p:nvPicPr>
        <p:blipFill>
          <a:blip r:embed="rId2"/>
          <a:stretch>
            <a:fillRect/>
          </a:stretch>
        </p:blipFill>
        <p:spPr>
          <a:xfrm>
            <a:off x="0" y="68862"/>
            <a:ext cx="12192000" cy="4472376"/>
          </a:xfrm>
          <a:prstGeom prst="rect">
            <a:avLst/>
          </a:prstGeom>
        </p:spPr>
      </p:pic>
      <p:sp>
        <p:nvSpPr>
          <p:cNvPr id="4" name="TextBox 3">
            <a:extLst>
              <a:ext uri="{FF2B5EF4-FFF2-40B4-BE49-F238E27FC236}">
                <a16:creationId xmlns:a16="http://schemas.microsoft.com/office/drawing/2014/main" id="{2ECE5CAC-D30F-14DD-A712-46999362C382}"/>
              </a:ext>
            </a:extLst>
          </p:cNvPr>
          <p:cNvSpPr txBox="1"/>
          <p:nvPr/>
        </p:nvSpPr>
        <p:spPr>
          <a:xfrm>
            <a:off x="295275" y="4762500"/>
            <a:ext cx="11468100" cy="1569660"/>
          </a:xfrm>
          <a:prstGeom prst="rect">
            <a:avLst/>
          </a:prstGeom>
          <a:solidFill>
            <a:srgbClr val="FFFF00"/>
          </a:solidFill>
        </p:spPr>
        <p:txBody>
          <a:bodyPr wrap="square" rtlCol="0">
            <a:spAutoFit/>
          </a:bodyPr>
          <a:lstStyle/>
          <a:p>
            <a:pPr marL="342900" indent="-342900">
              <a:buFont typeface="+mj-lt"/>
              <a:buAutoNum type="arabicPeriod"/>
            </a:pPr>
            <a:r>
              <a:rPr lang="en-GB" sz="2400" dirty="0"/>
              <a:t>What types of development can we see in these photos?</a:t>
            </a:r>
          </a:p>
          <a:p>
            <a:pPr marL="342900" indent="-342900">
              <a:buFont typeface="+mj-lt"/>
              <a:buAutoNum type="arabicPeriod"/>
            </a:pPr>
            <a:r>
              <a:rPr lang="en-GB" sz="2400" dirty="0"/>
              <a:t>Do these images show the same level of differences as the previous images?</a:t>
            </a:r>
          </a:p>
          <a:p>
            <a:pPr marL="342900" indent="-342900">
              <a:buFont typeface="+mj-lt"/>
              <a:buAutoNum type="arabicPeriod"/>
            </a:pPr>
            <a:r>
              <a:rPr lang="en-GB" sz="2400" dirty="0"/>
              <a:t>Does the snapshot of development surprise you when compared with where you think the UK would be on the street?</a:t>
            </a:r>
          </a:p>
        </p:txBody>
      </p:sp>
    </p:spTree>
    <p:extLst>
      <p:ext uri="{BB962C8B-B14F-4D97-AF65-F5344CB8AC3E}">
        <p14:creationId xmlns:p14="http://schemas.microsoft.com/office/powerpoint/2010/main" val="233482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AF61F93-E0EF-7824-BBF7-20709B4F9A67}"/>
              </a:ext>
            </a:extLst>
          </p:cNvPr>
          <p:cNvSpPr txBox="1"/>
          <p:nvPr/>
        </p:nvSpPr>
        <p:spPr>
          <a:xfrm>
            <a:off x="123825" y="0"/>
            <a:ext cx="12068175" cy="4524315"/>
          </a:xfrm>
          <a:prstGeom prst="rect">
            <a:avLst/>
          </a:prstGeom>
          <a:noFill/>
        </p:spPr>
        <p:txBody>
          <a:bodyPr wrap="square">
            <a:spAutoFit/>
          </a:bodyPr>
          <a:lstStyle/>
          <a:p>
            <a:r>
              <a:rPr lang="en-GB" sz="3200" b="1" dirty="0"/>
              <a:t>______________</a:t>
            </a:r>
            <a:r>
              <a:rPr lang="en-GB" sz="3200" dirty="0"/>
              <a:t> is the process of change which means people in a country reach an acceptable standard of living or </a:t>
            </a:r>
            <a:r>
              <a:rPr lang="en-GB" sz="3200" b="1" dirty="0"/>
              <a:t>__________.</a:t>
            </a:r>
            <a:r>
              <a:rPr lang="en-GB" sz="3200" dirty="0"/>
              <a:t> If a country is </a:t>
            </a:r>
            <a:r>
              <a:rPr lang="en-GB" sz="3200" b="1" dirty="0"/>
              <a:t>_____________</a:t>
            </a:r>
            <a:r>
              <a:rPr lang="en-GB" sz="3200" dirty="0"/>
              <a:t> it is changing for the  better. </a:t>
            </a:r>
          </a:p>
          <a:p>
            <a:r>
              <a:rPr lang="en-GB" sz="3200" dirty="0"/>
              <a:t>Quality of life is the general </a:t>
            </a:r>
            <a:r>
              <a:rPr lang="en-GB" sz="3200" b="1" dirty="0"/>
              <a:t>__________</a:t>
            </a:r>
            <a:r>
              <a:rPr lang="en-GB" sz="3200" dirty="0"/>
              <a:t> of people, including health, income, </a:t>
            </a:r>
            <a:r>
              <a:rPr lang="en-GB" sz="3200" b="1" dirty="0"/>
              <a:t>________</a:t>
            </a:r>
            <a:r>
              <a:rPr lang="en-GB" sz="3200" dirty="0"/>
              <a:t>, employment and the </a:t>
            </a:r>
            <a:r>
              <a:rPr lang="en-GB" sz="3200" b="1" dirty="0"/>
              <a:t>_____________</a:t>
            </a:r>
            <a:r>
              <a:rPr lang="en-GB" sz="3200" dirty="0"/>
              <a:t>. </a:t>
            </a:r>
            <a:r>
              <a:rPr lang="en-GB" sz="3200" b="1" dirty="0"/>
              <a:t>_________</a:t>
            </a:r>
            <a:r>
              <a:rPr lang="en-GB" sz="3200" dirty="0"/>
              <a:t> of living is the level of goods, </a:t>
            </a:r>
            <a:r>
              <a:rPr lang="en-GB" sz="3200" b="1" dirty="0"/>
              <a:t>__________ </a:t>
            </a:r>
            <a:r>
              <a:rPr lang="en-GB" sz="3200" dirty="0"/>
              <a:t>and comfort available to people in a country, based on their </a:t>
            </a:r>
            <a:r>
              <a:rPr lang="en-GB" sz="3200" b="1" dirty="0"/>
              <a:t>___________</a:t>
            </a:r>
            <a:r>
              <a:rPr lang="en-GB" sz="3200" dirty="0"/>
              <a:t>. </a:t>
            </a:r>
          </a:p>
          <a:p>
            <a:r>
              <a:rPr lang="en-GB" sz="3200" dirty="0"/>
              <a:t>Development can be compared </a:t>
            </a:r>
            <a:r>
              <a:rPr lang="en-GB" sz="3200" b="1" dirty="0"/>
              <a:t>__________</a:t>
            </a:r>
            <a:r>
              <a:rPr lang="en-GB" sz="3200" dirty="0"/>
              <a:t> countries, or compared to the same country during a different time </a:t>
            </a:r>
            <a:r>
              <a:rPr lang="en-GB" sz="3200" b="1" dirty="0"/>
              <a:t>____________</a:t>
            </a:r>
            <a:r>
              <a:rPr lang="en-GB" sz="3200" dirty="0"/>
              <a:t>.</a:t>
            </a:r>
          </a:p>
        </p:txBody>
      </p:sp>
      <p:graphicFrame>
        <p:nvGraphicFramePr>
          <p:cNvPr id="2" name="Table 5">
            <a:extLst>
              <a:ext uri="{FF2B5EF4-FFF2-40B4-BE49-F238E27FC236}">
                <a16:creationId xmlns:a16="http://schemas.microsoft.com/office/drawing/2014/main" id="{D23EB341-53CE-460F-5FFE-675AAE9E284E}"/>
              </a:ext>
            </a:extLst>
          </p:cNvPr>
          <p:cNvGraphicFramePr>
            <a:graphicFrameLocks noGrp="1"/>
          </p:cNvGraphicFramePr>
          <p:nvPr>
            <p:extLst>
              <p:ext uri="{D42A27DB-BD31-4B8C-83A1-F6EECF244321}">
                <p14:modId xmlns:p14="http://schemas.microsoft.com/office/powerpoint/2010/main" val="4007847981"/>
              </p:ext>
            </p:extLst>
          </p:nvPr>
        </p:nvGraphicFramePr>
        <p:xfrm>
          <a:off x="206374" y="5272616"/>
          <a:ext cx="11779251" cy="1036320"/>
        </p:xfrm>
        <a:graphic>
          <a:graphicData uri="http://schemas.openxmlformats.org/drawingml/2006/table">
            <a:tbl>
              <a:tblPr firstRow="1" bandRow="1">
                <a:tableStyleId>{5C22544A-7EE6-4342-B048-85BDC9FD1C3A}</a:tableStyleId>
              </a:tblPr>
              <a:tblGrid>
                <a:gridCol w="1917171">
                  <a:extLst>
                    <a:ext uri="{9D8B030D-6E8A-4147-A177-3AD203B41FA5}">
                      <a16:colId xmlns:a16="http://schemas.microsoft.com/office/drawing/2014/main" val="3324382557"/>
                    </a:ext>
                  </a:extLst>
                </a:gridCol>
                <a:gridCol w="2194455">
                  <a:extLst>
                    <a:ext uri="{9D8B030D-6E8A-4147-A177-3AD203B41FA5}">
                      <a16:colId xmlns:a16="http://schemas.microsoft.com/office/drawing/2014/main" val="1000719531"/>
                    </a:ext>
                  </a:extLst>
                </a:gridCol>
                <a:gridCol w="1838325">
                  <a:extLst>
                    <a:ext uri="{9D8B030D-6E8A-4147-A177-3AD203B41FA5}">
                      <a16:colId xmlns:a16="http://schemas.microsoft.com/office/drawing/2014/main" val="492355352"/>
                    </a:ext>
                  </a:extLst>
                </a:gridCol>
                <a:gridCol w="1718733">
                  <a:extLst>
                    <a:ext uri="{9D8B030D-6E8A-4147-A177-3AD203B41FA5}">
                      <a16:colId xmlns:a16="http://schemas.microsoft.com/office/drawing/2014/main" val="2763162042"/>
                    </a:ext>
                  </a:extLst>
                </a:gridCol>
                <a:gridCol w="2357967">
                  <a:extLst>
                    <a:ext uri="{9D8B030D-6E8A-4147-A177-3AD203B41FA5}">
                      <a16:colId xmlns:a16="http://schemas.microsoft.com/office/drawing/2014/main" val="2475541819"/>
                    </a:ext>
                  </a:extLst>
                </a:gridCol>
                <a:gridCol w="1752600">
                  <a:extLst>
                    <a:ext uri="{9D8B030D-6E8A-4147-A177-3AD203B41FA5}">
                      <a16:colId xmlns:a16="http://schemas.microsoft.com/office/drawing/2014/main" val="4058009849"/>
                    </a:ext>
                  </a:extLst>
                </a:gridCol>
              </a:tblGrid>
              <a:tr h="370840">
                <a:tc>
                  <a:txBody>
                    <a:bodyPr/>
                    <a:lstStyle/>
                    <a:p>
                      <a:r>
                        <a:rPr lang="en-GB" sz="2800" b="1" dirty="0">
                          <a:solidFill>
                            <a:schemeClr val="tx1"/>
                          </a:solidFill>
                        </a:rPr>
                        <a:t>period</a:t>
                      </a:r>
                      <a:endParaRPr lang="en-GB" sz="2800" dirty="0">
                        <a:solidFill>
                          <a:schemeClr val="tx1"/>
                        </a:solidFill>
                      </a:endParaRPr>
                    </a:p>
                  </a:txBody>
                  <a:tcPr>
                    <a:noFill/>
                  </a:tcPr>
                </a:tc>
                <a:tc>
                  <a:txBody>
                    <a:bodyPr/>
                    <a:lstStyle/>
                    <a:p>
                      <a:r>
                        <a:rPr lang="en-GB" sz="2800" b="1" dirty="0">
                          <a:solidFill>
                            <a:schemeClr val="tx1"/>
                          </a:solidFill>
                        </a:rPr>
                        <a:t>quality of life</a:t>
                      </a:r>
                      <a:endParaRPr lang="en-GB" sz="2800" dirty="0">
                        <a:solidFill>
                          <a:schemeClr val="tx1"/>
                        </a:solidFill>
                      </a:endParaRPr>
                    </a:p>
                  </a:txBody>
                  <a:tcPr>
                    <a:noFill/>
                  </a:tcPr>
                </a:tc>
                <a:tc>
                  <a:txBody>
                    <a:bodyPr/>
                    <a:lstStyle/>
                    <a:p>
                      <a:r>
                        <a:rPr lang="en-GB" sz="2800" b="1" dirty="0">
                          <a:solidFill>
                            <a:schemeClr val="tx1"/>
                          </a:solidFill>
                        </a:rPr>
                        <a:t>well-being</a:t>
                      </a:r>
                      <a:endParaRPr lang="en-GB" sz="2800" dirty="0">
                        <a:solidFill>
                          <a:schemeClr val="tx1"/>
                        </a:solidFill>
                      </a:endParaRPr>
                    </a:p>
                  </a:txBody>
                  <a:tcPr>
                    <a:noFill/>
                  </a:tcPr>
                </a:tc>
                <a:tc>
                  <a:txBody>
                    <a:bodyPr/>
                    <a:lstStyle/>
                    <a:p>
                      <a:r>
                        <a:rPr lang="en-GB" sz="2800" b="1" dirty="0">
                          <a:solidFill>
                            <a:schemeClr val="tx1"/>
                          </a:solidFill>
                        </a:rPr>
                        <a:t>income</a:t>
                      </a:r>
                      <a:endParaRPr lang="en-GB" sz="2800" dirty="0">
                        <a:solidFill>
                          <a:schemeClr val="tx1"/>
                        </a:solidFill>
                      </a:endParaRPr>
                    </a:p>
                  </a:txBody>
                  <a:tcPr>
                    <a:noFill/>
                  </a:tcPr>
                </a:tc>
                <a:tc>
                  <a:txBody>
                    <a:bodyPr/>
                    <a:lstStyle/>
                    <a:p>
                      <a:r>
                        <a:rPr lang="en-GB" sz="2800" b="1" dirty="0">
                          <a:solidFill>
                            <a:schemeClr val="tx1"/>
                          </a:solidFill>
                        </a:rPr>
                        <a:t>standard</a:t>
                      </a:r>
                      <a:endParaRPr lang="en-GB" sz="2800" dirty="0">
                        <a:solidFill>
                          <a:schemeClr val="tx1"/>
                        </a:solidFill>
                      </a:endParaRPr>
                    </a:p>
                  </a:txBody>
                  <a:tcPr>
                    <a:noFill/>
                  </a:tcPr>
                </a:tc>
                <a:tc>
                  <a:txBody>
                    <a:bodyPr/>
                    <a:lstStyle/>
                    <a:p>
                      <a:r>
                        <a:rPr lang="en-GB" sz="2800" dirty="0">
                          <a:solidFill>
                            <a:schemeClr val="tx1"/>
                          </a:solidFill>
                        </a:rPr>
                        <a:t>education</a:t>
                      </a:r>
                    </a:p>
                  </a:txBody>
                  <a:tcPr>
                    <a:noFill/>
                  </a:tcPr>
                </a:tc>
                <a:extLst>
                  <a:ext uri="{0D108BD9-81ED-4DB2-BD59-A6C34878D82A}">
                    <a16:rowId xmlns:a16="http://schemas.microsoft.com/office/drawing/2014/main" val="2344634010"/>
                  </a:ext>
                </a:extLst>
              </a:tr>
              <a:tr h="370840">
                <a:tc>
                  <a:txBody>
                    <a:bodyPr/>
                    <a:lstStyle/>
                    <a:p>
                      <a:r>
                        <a:rPr lang="en-GB" sz="2800" b="1" dirty="0">
                          <a:solidFill>
                            <a:schemeClr val="tx1"/>
                          </a:solidFill>
                        </a:rPr>
                        <a:t>services</a:t>
                      </a:r>
                      <a:endParaRPr lang="en-GB" sz="2800" dirty="0">
                        <a:solidFill>
                          <a:schemeClr val="tx1"/>
                        </a:solidFill>
                      </a:endParaRPr>
                    </a:p>
                  </a:txBody>
                  <a:tcPr>
                    <a:noFill/>
                  </a:tcPr>
                </a:tc>
                <a:tc>
                  <a:txBody>
                    <a:bodyPr/>
                    <a:lstStyle/>
                    <a:p>
                      <a:r>
                        <a:rPr lang="en-GB" sz="2800" b="1" dirty="0">
                          <a:solidFill>
                            <a:schemeClr val="tx1"/>
                          </a:solidFill>
                        </a:rPr>
                        <a:t>environment</a:t>
                      </a:r>
                      <a:endParaRPr lang="en-GB" sz="2800" dirty="0">
                        <a:solidFill>
                          <a:schemeClr val="tx1"/>
                        </a:solidFill>
                      </a:endParaRPr>
                    </a:p>
                  </a:txBody>
                  <a:tcPr>
                    <a:noFill/>
                  </a:tcPr>
                </a:tc>
                <a:tc>
                  <a:txBody>
                    <a:bodyPr/>
                    <a:lstStyle/>
                    <a:p>
                      <a:r>
                        <a:rPr lang="en-GB" sz="2800" b="1" dirty="0">
                          <a:solidFill>
                            <a:schemeClr val="tx1"/>
                          </a:solidFill>
                        </a:rPr>
                        <a:t>developing</a:t>
                      </a:r>
                      <a:r>
                        <a:rPr lang="en-GB" sz="2800" dirty="0">
                          <a:solidFill>
                            <a:schemeClr val="tx1"/>
                          </a:solidFill>
                        </a:rPr>
                        <a:t> </a:t>
                      </a:r>
                    </a:p>
                  </a:txBody>
                  <a:tcPr>
                    <a:noFill/>
                  </a:tcPr>
                </a:tc>
                <a:tc>
                  <a:txBody>
                    <a:bodyPr/>
                    <a:lstStyle/>
                    <a:p>
                      <a:r>
                        <a:rPr lang="en-GB" sz="2800" b="1" dirty="0">
                          <a:solidFill>
                            <a:schemeClr val="tx1"/>
                          </a:solidFill>
                        </a:rPr>
                        <a:t>between</a:t>
                      </a:r>
                      <a:endParaRPr lang="en-GB" sz="2800" dirty="0">
                        <a:solidFill>
                          <a:schemeClr val="tx1"/>
                        </a:solidFill>
                      </a:endParaRPr>
                    </a:p>
                  </a:txBody>
                  <a:tcPr>
                    <a:noFill/>
                  </a:tcPr>
                </a:tc>
                <a:tc>
                  <a:txBody>
                    <a:bodyPr/>
                    <a:lstStyle/>
                    <a:p>
                      <a:r>
                        <a:rPr lang="en-GB" sz="2800" b="1" dirty="0">
                          <a:solidFill>
                            <a:schemeClr val="tx1"/>
                          </a:solidFill>
                        </a:rPr>
                        <a:t>development</a:t>
                      </a:r>
                      <a:endParaRPr lang="en-GB" sz="2800" dirty="0">
                        <a:solidFill>
                          <a:schemeClr val="tx1"/>
                        </a:solidFill>
                      </a:endParaRPr>
                    </a:p>
                  </a:txBody>
                  <a:tcPr>
                    <a:noFill/>
                  </a:tcPr>
                </a:tc>
                <a:tc>
                  <a:txBody>
                    <a:bodyPr/>
                    <a:lstStyle/>
                    <a:p>
                      <a:endParaRPr lang="en-GB" sz="2800" dirty="0">
                        <a:solidFill>
                          <a:schemeClr val="tx1"/>
                        </a:solidFill>
                      </a:endParaRPr>
                    </a:p>
                  </a:txBody>
                  <a:tcPr>
                    <a:noFill/>
                  </a:tcPr>
                </a:tc>
                <a:extLst>
                  <a:ext uri="{0D108BD9-81ED-4DB2-BD59-A6C34878D82A}">
                    <a16:rowId xmlns:a16="http://schemas.microsoft.com/office/drawing/2014/main" val="1865880072"/>
                  </a:ext>
                </a:extLst>
              </a:tr>
            </a:tbl>
          </a:graphicData>
        </a:graphic>
      </p:graphicFrame>
    </p:spTree>
    <p:extLst>
      <p:ext uri="{BB962C8B-B14F-4D97-AF65-F5344CB8AC3E}">
        <p14:creationId xmlns:p14="http://schemas.microsoft.com/office/powerpoint/2010/main" val="3922288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AF61F93-E0EF-7824-BBF7-20709B4F9A67}"/>
              </a:ext>
            </a:extLst>
          </p:cNvPr>
          <p:cNvSpPr txBox="1"/>
          <p:nvPr/>
        </p:nvSpPr>
        <p:spPr>
          <a:xfrm>
            <a:off x="123825" y="0"/>
            <a:ext cx="12068175" cy="4524315"/>
          </a:xfrm>
          <a:prstGeom prst="rect">
            <a:avLst/>
          </a:prstGeom>
          <a:noFill/>
        </p:spPr>
        <p:txBody>
          <a:bodyPr wrap="square">
            <a:spAutoFit/>
          </a:bodyPr>
          <a:lstStyle/>
          <a:p>
            <a:r>
              <a:rPr lang="en-GB" sz="3200" b="1" dirty="0"/>
              <a:t>______________</a:t>
            </a:r>
            <a:r>
              <a:rPr lang="en-GB" sz="3200" dirty="0"/>
              <a:t> is the process of change which means people in a country reach an acceptable standard of living or </a:t>
            </a:r>
            <a:r>
              <a:rPr lang="en-GB" sz="3200" b="1" dirty="0"/>
              <a:t>__________.</a:t>
            </a:r>
            <a:r>
              <a:rPr lang="en-GB" sz="3200" dirty="0"/>
              <a:t> If a country is </a:t>
            </a:r>
            <a:r>
              <a:rPr lang="en-GB" sz="3200" b="1" dirty="0"/>
              <a:t>_____________</a:t>
            </a:r>
            <a:r>
              <a:rPr lang="en-GB" sz="3200" dirty="0"/>
              <a:t> it is changing for the  better. </a:t>
            </a:r>
          </a:p>
          <a:p>
            <a:r>
              <a:rPr lang="en-GB" sz="3200" dirty="0"/>
              <a:t>Quality of life is the general </a:t>
            </a:r>
            <a:r>
              <a:rPr lang="en-GB" sz="3200" b="1" dirty="0"/>
              <a:t>__________</a:t>
            </a:r>
            <a:r>
              <a:rPr lang="en-GB" sz="3200" dirty="0"/>
              <a:t> of people, including health, income, </a:t>
            </a:r>
            <a:r>
              <a:rPr lang="en-GB" sz="3200" b="1" dirty="0"/>
              <a:t>________</a:t>
            </a:r>
            <a:r>
              <a:rPr lang="en-GB" sz="3200" dirty="0"/>
              <a:t>, employment and the </a:t>
            </a:r>
            <a:r>
              <a:rPr lang="en-GB" sz="3200" b="1" dirty="0"/>
              <a:t>_____________</a:t>
            </a:r>
            <a:r>
              <a:rPr lang="en-GB" sz="3200" dirty="0"/>
              <a:t>. </a:t>
            </a:r>
            <a:r>
              <a:rPr lang="en-GB" sz="3200" b="1" dirty="0"/>
              <a:t>_________</a:t>
            </a:r>
            <a:r>
              <a:rPr lang="en-GB" sz="3200" dirty="0"/>
              <a:t> of living is the level of goods, </a:t>
            </a:r>
            <a:r>
              <a:rPr lang="en-GB" sz="3200" b="1" dirty="0"/>
              <a:t>__________ </a:t>
            </a:r>
            <a:r>
              <a:rPr lang="en-GB" sz="3200" dirty="0"/>
              <a:t>and comfort available to people in a country, based on their </a:t>
            </a:r>
            <a:r>
              <a:rPr lang="en-GB" sz="3200" b="1" dirty="0"/>
              <a:t>___________</a:t>
            </a:r>
            <a:r>
              <a:rPr lang="en-GB" sz="3200" dirty="0"/>
              <a:t>. </a:t>
            </a:r>
          </a:p>
          <a:p>
            <a:r>
              <a:rPr lang="en-GB" sz="3200" dirty="0"/>
              <a:t>Development can be compared </a:t>
            </a:r>
            <a:r>
              <a:rPr lang="en-GB" sz="3200" b="1" dirty="0"/>
              <a:t>__________</a:t>
            </a:r>
            <a:r>
              <a:rPr lang="en-GB" sz="3200" dirty="0"/>
              <a:t> countries, or compared to the same country during a different time </a:t>
            </a:r>
            <a:r>
              <a:rPr lang="en-GB" sz="3200" b="1" dirty="0"/>
              <a:t>____________</a:t>
            </a:r>
            <a:r>
              <a:rPr lang="en-GB" sz="3200" dirty="0"/>
              <a:t>.</a:t>
            </a:r>
          </a:p>
        </p:txBody>
      </p:sp>
      <p:graphicFrame>
        <p:nvGraphicFramePr>
          <p:cNvPr id="2" name="Table 5">
            <a:extLst>
              <a:ext uri="{FF2B5EF4-FFF2-40B4-BE49-F238E27FC236}">
                <a16:creationId xmlns:a16="http://schemas.microsoft.com/office/drawing/2014/main" id="{D23EB341-53CE-460F-5FFE-675AAE9E284E}"/>
              </a:ext>
            </a:extLst>
          </p:cNvPr>
          <p:cNvGraphicFramePr>
            <a:graphicFrameLocks noGrp="1"/>
          </p:cNvGraphicFramePr>
          <p:nvPr/>
        </p:nvGraphicFramePr>
        <p:xfrm>
          <a:off x="206374" y="5272616"/>
          <a:ext cx="11779251" cy="1036320"/>
        </p:xfrm>
        <a:graphic>
          <a:graphicData uri="http://schemas.openxmlformats.org/drawingml/2006/table">
            <a:tbl>
              <a:tblPr firstRow="1" bandRow="1">
                <a:tableStyleId>{5C22544A-7EE6-4342-B048-85BDC9FD1C3A}</a:tableStyleId>
              </a:tblPr>
              <a:tblGrid>
                <a:gridCol w="1917171">
                  <a:extLst>
                    <a:ext uri="{9D8B030D-6E8A-4147-A177-3AD203B41FA5}">
                      <a16:colId xmlns:a16="http://schemas.microsoft.com/office/drawing/2014/main" val="3324382557"/>
                    </a:ext>
                  </a:extLst>
                </a:gridCol>
                <a:gridCol w="2194455">
                  <a:extLst>
                    <a:ext uri="{9D8B030D-6E8A-4147-A177-3AD203B41FA5}">
                      <a16:colId xmlns:a16="http://schemas.microsoft.com/office/drawing/2014/main" val="1000719531"/>
                    </a:ext>
                  </a:extLst>
                </a:gridCol>
                <a:gridCol w="1838325">
                  <a:extLst>
                    <a:ext uri="{9D8B030D-6E8A-4147-A177-3AD203B41FA5}">
                      <a16:colId xmlns:a16="http://schemas.microsoft.com/office/drawing/2014/main" val="492355352"/>
                    </a:ext>
                  </a:extLst>
                </a:gridCol>
                <a:gridCol w="1718733">
                  <a:extLst>
                    <a:ext uri="{9D8B030D-6E8A-4147-A177-3AD203B41FA5}">
                      <a16:colId xmlns:a16="http://schemas.microsoft.com/office/drawing/2014/main" val="2763162042"/>
                    </a:ext>
                  </a:extLst>
                </a:gridCol>
                <a:gridCol w="2357967">
                  <a:extLst>
                    <a:ext uri="{9D8B030D-6E8A-4147-A177-3AD203B41FA5}">
                      <a16:colId xmlns:a16="http://schemas.microsoft.com/office/drawing/2014/main" val="2475541819"/>
                    </a:ext>
                  </a:extLst>
                </a:gridCol>
                <a:gridCol w="1752600">
                  <a:extLst>
                    <a:ext uri="{9D8B030D-6E8A-4147-A177-3AD203B41FA5}">
                      <a16:colId xmlns:a16="http://schemas.microsoft.com/office/drawing/2014/main" val="4058009849"/>
                    </a:ext>
                  </a:extLst>
                </a:gridCol>
              </a:tblGrid>
              <a:tr h="370840">
                <a:tc>
                  <a:txBody>
                    <a:bodyPr/>
                    <a:lstStyle/>
                    <a:p>
                      <a:r>
                        <a:rPr lang="en-GB" sz="2800" b="1" dirty="0">
                          <a:solidFill>
                            <a:schemeClr val="tx1"/>
                          </a:solidFill>
                        </a:rPr>
                        <a:t>period</a:t>
                      </a:r>
                      <a:endParaRPr lang="en-GB" sz="2800" dirty="0">
                        <a:solidFill>
                          <a:schemeClr val="tx1"/>
                        </a:solidFill>
                      </a:endParaRPr>
                    </a:p>
                  </a:txBody>
                  <a:tcPr>
                    <a:noFill/>
                  </a:tcPr>
                </a:tc>
                <a:tc>
                  <a:txBody>
                    <a:bodyPr/>
                    <a:lstStyle/>
                    <a:p>
                      <a:r>
                        <a:rPr lang="en-GB" sz="2800" b="1" dirty="0">
                          <a:solidFill>
                            <a:schemeClr val="tx1"/>
                          </a:solidFill>
                        </a:rPr>
                        <a:t>quality of life</a:t>
                      </a:r>
                      <a:endParaRPr lang="en-GB" sz="2800" dirty="0">
                        <a:solidFill>
                          <a:schemeClr val="tx1"/>
                        </a:solidFill>
                      </a:endParaRPr>
                    </a:p>
                  </a:txBody>
                  <a:tcPr>
                    <a:noFill/>
                  </a:tcPr>
                </a:tc>
                <a:tc>
                  <a:txBody>
                    <a:bodyPr/>
                    <a:lstStyle/>
                    <a:p>
                      <a:r>
                        <a:rPr lang="en-GB" sz="2800" b="1" dirty="0">
                          <a:solidFill>
                            <a:schemeClr val="tx1"/>
                          </a:solidFill>
                        </a:rPr>
                        <a:t>well-being</a:t>
                      </a:r>
                      <a:endParaRPr lang="en-GB" sz="2800" dirty="0">
                        <a:solidFill>
                          <a:schemeClr val="tx1"/>
                        </a:solidFill>
                      </a:endParaRPr>
                    </a:p>
                  </a:txBody>
                  <a:tcPr>
                    <a:noFill/>
                  </a:tcPr>
                </a:tc>
                <a:tc>
                  <a:txBody>
                    <a:bodyPr/>
                    <a:lstStyle/>
                    <a:p>
                      <a:r>
                        <a:rPr lang="en-GB" sz="2800" b="1" dirty="0">
                          <a:solidFill>
                            <a:schemeClr val="tx1"/>
                          </a:solidFill>
                        </a:rPr>
                        <a:t>income</a:t>
                      </a:r>
                      <a:endParaRPr lang="en-GB" sz="2800" dirty="0">
                        <a:solidFill>
                          <a:schemeClr val="tx1"/>
                        </a:solidFill>
                      </a:endParaRPr>
                    </a:p>
                  </a:txBody>
                  <a:tcPr>
                    <a:noFill/>
                  </a:tcPr>
                </a:tc>
                <a:tc>
                  <a:txBody>
                    <a:bodyPr/>
                    <a:lstStyle/>
                    <a:p>
                      <a:r>
                        <a:rPr lang="en-GB" sz="2800" b="1" dirty="0">
                          <a:solidFill>
                            <a:schemeClr val="tx1"/>
                          </a:solidFill>
                        </a:rPr>
                        <a:t>standard</a:t>
                      </a:r>
                      <a:endParaRPr lang="en-GB" sz="2800" dirty="0">
                        <a:solidFill>
                          <a:schemeClr val="tx1"/>
                        </a:solidFill>
                      </a:endParaRPr>
                    </a:p>
                  </a:txBody>
                  <a:tcPr>
                    <a:noFill/>
                  </a:tcPr>
                </a:tc>
                <a:tc>
                  <a:txBody>
                    <a:bodyPr/>
                    <a:lstStyle/>
                    <a:p>
                      <a:r>
                        <a:rPr lang="en-GB" sz="2800" dirty="0">
                          <a:solidFill>
                            <a:schemeClr val="tx1"/>
                          </a:solidFill>
                        </a:rPr>
                        <a:t>education</a:t>
                      </a:r>
                    </a:p>
                  </a:txBody>
                  <a:tcPr>
                    <a:noFill/>
                  </a:tcPr>
                </a:tc>
                <a:extLst>
                  <a:ext uri="{0D108BD9-81ED-4DB2-BD59-A6C34878D82A}">
                    <a16:rowId xmlns:a16="http://schemas.microsoft.com/office/drawing/2014/main" val="2344634010"/>
                  </a:ext>
                </a:extLst>
              </a:tr>
              <a:tr h="370840">
                <a:tc>
                  <a:txBody>
                    <a:bodyPr/>
                    <a:lstStyle/>
                    <a:p>
                      <a:r>
                        <a:rPr lang="en-GB" sz="2800" b="1" dirty="0">
                          <a:solidFill>
                            <a:schemeClr val="tx1"/>
                          </a:solidFill>
                        </a:rPr>
                        <a:t>services</a:t>
                      </a:r>
                      <a:endParaRPr lang="en-GB" sz="2800" dirty="0">
                        <a:solidFill>
                          <a:schemeClr val="tx1"/>
                        </a:solidFill>
                      </a:endParaRPr>
                    </a:p>
                  </a:txBody>
                  <a:tcPr>
                    <a:noFill/>
                  </a:tcPr>
                </a:tc>
                <a:tc>
                  <a:txBody>
                    <a:bodyPr/>
                    <a:lstStyle/>
                    <a:p>
                      <a:r>
                        <a:rPr lang="en-GB" sz="2800" b="1" dirty="0">
                          <a:solidFill>
                            <a:schemeClr val="tx1"/>
                          </a:solidFill>
                        </a:rPr>
                        <a:t>environment</a:t>
                      </a:r>
                      <a:endParaRPr lang="en-GB" sz="2800" dirty="0">
                        <a:solidFill>
                          <a:schemeClr val="tx1"/>
                        </a:solidFill>
                      </a:endParaRPr>
                    </a:p>
                  </a:txBody>
                  <a:tcPr>
                    <a:noFill/>
                  </a:tcPr>
                </a:tc>
                <a:tc>
                  <a:txBody>
                    <a:bodyPr/>
                    <a:lstStyle/>
                    <a:p>
                      <a:r>
                        <a:rPr lang="en-GB" sz="2800" b="1" dirty="0">
                          <a:solidFill>
                            <a:schemeClr val="tx1"/>
                          </a:solidFill>
                        </a:rPr>
                        <a:t>developing</a:t>
                      </a:r>
                      <a:r>
                        <a:rPr lang="en-GB" sz="2800" dirty="0">
                          <a:solidFill>
                            <a:schemeClr val="tx1"/>
                          </a:solidFill>
                        </a:rPr>
                        <a:t> </a:t>
                      </a:r>
                    </a:p>
                  </a:txBody>
                  <a:tcPr>
                    <a:noFill/>
                  </a:tcPr>
                </a:tc>
                <a:tc>
                  <a:txBody>
                    <a:bodyPr/>
                    <a:lstStyle/>
                    <a:p>
                      <a:r>
                        <a:rPr lang="en-GB" sz="2800" b="1" dirty="0">
                          <a:solidFill>
                            <a:schemeClr val="tx1"/>
                          </a:solidFill>
                        </a:rPr>
                        <a:t>between</a:t>
                      </a:r>
                      <a:endParaRPr lang="en-GB" sz="2800" dirty="0">
                        <a:solidFill>
                          <a:schemeClr val="tx1"/>
                        </a:solidFill>
                      </a:endParaRPr>
                    </a:p>
                  </a:txBody>
                  <a:tcPr>
                    <a:noFill/>
                  </a:tcPr>
                </a:tc>
                <a:tc>
                  <a:txBody>
                    <a:bodyPr/>
                    <a:lstStyle/>
                    <a:p>
                      <a:r>
                        <a:rPr lang="en-GB" sz="2800" b="1" dirty="0">
                          <a:solidFill>
                            <a:schemeClr val="tx1"/>
                          </a:solidFill>
                        </a:rPr>
                        <a:t>development</a:t>
                      </a:r>
                      <a:endParaRPr lang="en-GB" sz="2800" dirty="0">
                        <a:solidFill>
                          <a:schemeClr val="tx1"/>
                        </a:solidFill>
                      </a:endParaRPr>
                    </a:p>
                  </a:txBody>
                  <a:tcPr>
                    <a:noFill/>
                  </a:tcPr>
                </a:tc>
                <a:tc>
                  <a:txBody>
                    <a:bodyPr/>
                    <a:lstStyle/>
                    <a:p>
                      <a:endParaRPr lang="en-GB" sz="2800" dirty="0">
                        <a:solidFill>
                          <a:schemeClr val="tx1"/>
                        </a:solidFill>
                      </a:endParaRPr>
                    </a:p>
                  </a:txBody>
                  <a:tcPr>
                    <a:noFill/>
                  </a:tcPr>
                </a:tc>
                <a:extLst>
                  <a:ext uri="{0D108BD9-81ED-4DB2-BD59-A6C34878D82A}">
                    <a16:rowId xmlns:a16="http://schemas.microsoft.com/office/drawing/2014/main" val="1865880072"/>
                  </a:ext>
                </a:extLst>
              </a:tr>
            </a:tbl>
          </a:graphicData>
        </a:graphic>
      </p:graphicFrame>
    </p:spTree>
    <p:extLst>
      <p:ext uri="{BB962C8B-B14F-4D97-AF65-F5344CB8AC3E}">
        <p14:creationId xmlns:p14="http://schemas.microsoft.com/office/powerpoint/2010/main" val="3174484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AF61F93-E0EF-7824-BBF7-20709B4F9A67}"/>
              </a:ext>
            </a:extLst>
          </p:cNvPr>
          <p:cNvSpPr txBox="1"/>
          <p:nvPr/>
        </p:nvSpPr>
        <p:spPr>
          <a:xfrm>
            <a:off x="123824" y="80486"/>
            <a:ext cx="12068175" cy="4031873"/>
          </a:xfrm>
          <a:prstGeom prst="rect">
            <a:avLst/>
          </a:prstGeom>
          <a:noFill/>
        </p:spPr>
        <p:txBody>
          <a:bodyPr wrap="square">
            <a:spAutoFit/>
          </a:bodyPr>
          <a:lstStyle/>
          <a:p>
            <a:r>
              <a:rPr lang="en-GB" sz="3200" b="1" dirty="0">
                <a:solidFill>
                  <a:srgbClr val="00B050"/>
                </a:solidFill>
              </a:rPr>
              <a:t>Development</a:t>
            </a:r>
            <a:r>
              <a:rPr lang="en-GB" sz="3200" dirty="0"/>
              <a:t> is the process of change which means people in a country reach an acceptable standard of living or </a:t>
            </a:r>
            <a:r>
              <a:rPr lang="en-GB" sz="3200" b="1" dirty="0">
                <a:solidFill>
                  <a:srgbClr val="00B050"/>
                </a:solidFill>
              </a:rPr>
              <a:t>quality of life</a:t>
            </a:r>
            <a:r>
              <a:rPr lang="en-GB" sz="3200" b="1" dirty="0"/>
              <a:t>.</a:t>
            </a:r>
            <a:r>
              <a:rPr lang="en-GB" sz="3200" dirty="0"/>
              <a:t> If a country is </a:t>
            </a:r>
            <a:r>
              <a:rPr lang="en-GB" sz="3200" b="1" dirty="0">
                <a:solidFill>
                  <a:srgbClr val="00B050"/>
                </a:solidFill>
              </a:rPr>
              <a:t>developing</a:t>
            </a:r>
            <a:r>
              <a:rPr lang="en-GB" sz="3200" dirty="0"/>
              <a:t> it is changing for the  better. Quality of life is the general </a:t>
            </a:r>
            <a:r>
              <a:rPr lang="en-GB" sz="3200" b="1" dirty="0">
                <a:solidFill>
                  <a:srgbClr val="00B050"/>
                </a:solidFill>
              </a:rPr>
              <a:t>well-being</a:t>
            </a:r>
            <a:r>
              <a:rPr lang="en-GB" sz="3200" dirty="0"/>
              <a:t> of people, including health, income, </a:t>
            </a:r>
            <a:r>
              <a:rPr lang="en-GB" sz="3200" b="1" dirty="0">
                <a:solidFill>
                  <a:srgbClr val="00B050"/>
                </a:solidFill>
              </a:rPr>
              <a:t>education</a:t>
            </a:r>
            <a:r>
              <a:rPr lang="en-GB" sz="3200" dirty="0"/>
              <a:t>, employment and the </a:t>
            </a:r>
            <a:r>
              <a:rPr lang="en-GB" sz="3200" b="1" dirty="0">
                <a:solidFill>
                  <a:srgbClr val="00B050"/>
                </a:solidFill>
              </a:rPr>
              <a:t>environment</a:t>
            </a:r>
            <a:r>
              <a:rPr lang="en-GB" sz="3200" dirty="0"/>
              <a:t>. </a:t>
            </a:r>
            <a:r>
              <a:rPr lang="en-GB" sz="3200" b="1" dirty="0">
                <a:solidFill>
                  <a:srgbClr val="00B050"/>
                </a:solidFill>
              </a:rPr>
              <a:t>Standard</a:t>
            </a:r>
            <a:r>
              <a:rPr lang="en-GB" sz="3200" dirty="0"/>
              <a:t> of living is the level of goods, </a:t>
            </a:r>
            <a:r>
              <a:rPr lang="en-GB" sz="3200" b="1" dirty="0">
                <a:solidFill>
                  <a:srgbClr val="00B050"/>
                </a:solidFill>
              </a:rPr>
              <a:t>services</a:t>
            </a:r>
            <a:r>
              <a:rPr lang="en-GB" sz="3200" b="1" dirty="0"/>
              <a:t> </a:t>
            </a:r>
            <a:r>
              <a:rPr lang="en-GB" sz="3200" dirty="0"/>
              <a:t>and comfort available to people in a country, based on their </a:t>
            </a:r>
            <a:r>
              <a:rPr lang="en-GB" sz="3200" b="1" dirty="0">
                <a:solidFill>
                  <a:srgbClr val="00B050"/>
                </a:solidFill>
              </a:rPr>
              <a:t>income</a:t>
            </a:r>
            <a:r>
              <a:rPr lang="en-GB" sz="3200" dirty="0"/>
              <a:t>. Development can be compared </a:t>
            </a:r>
            <a:r>
              <a:rPr lang="en-GB" sz="3200" b="1" dirty="0">
                <a:solidFill>
                  <a:srgbClr val="00B050"/>
                </a:solidFill>
              </a:rPr>
              <a:t>between</a:t>
            </a:r>
            <a:r>
              <a:rPr lang="en-GB" sz="3200" dirty="0"/>
              <a:t> countries, or compared to the same country during a different time </a:t>
            </a:r>
            <a:r>
              <a:rPr lang="en-GB" sz="3200" b="1" dirty="0">
                <a:solidFill>
                  <a:srgbClr val="00B050"/>
                </a:solidFill>
              </a:rPr>
              <a:t>period</a:t>
            </a:r>
            <a:r>
              <a:rPr lang="en-GB" sz="3200" dirty="0"/>
              <a:t>.</a:t>
            </a:r>
          </a:p>
        </p:txBody>
      </p:sp>
    </p:spTree>
    <p:extLst>
      <p:ext uri="{BB962C8B-B14F-4D97-AF65-F5344CB8AC3E}">
        <p14:creationId xmlns:p14="http://schemas.microsoft.com/office/powerpoint/2010/main" val="3445650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3454B46-9197-BF83-E328-E2F6141C13A3}"/>
              </a:ext>
            </a:extLst>
          </p:cNvPr>
          <p:cNvPicPr>
            <a:picLocks noChangeAspect="1"/>
          </p:cNvPicPr>
          <p:nvPr/>
        </p:nvPicPr>
        <p:blipFill rotWithShape="1">
          <a:blip r:embed="rId2"/>
          <a:srcRect r="47362"/>
          <a:stretch/>
        </p:blipFill>
        <p:spPr>
          <a:xfrm>
            <a:off x="7296150" y="4029730"/>
            <a:ext cx="4371975" cy="1867898"/>
          </a:xfrm>
          <a:prstGeom prst="rect">
            <a:avLst/>
          </a:prstGeom>
        </p:spPr>
      </p:pic>
      <p:sp>
        <p:nvSpPr>
          <p:cNvPr id="3" name="TextBox 2">
            <a:extLst>
              <a:ext uri="{FF2B5EF4-FFF2-40B4-BE49-F238E27FC236}">
                <a16:creationId xmlns:a16="http://schemas.microsoft.com/office/drawing/2014/main" id="{538F55F6-6B84-AA62-F1AE-EB88B0DC8453}"/>
              </a:ext>
            </a:extLst>
          </p:cNvPr>
          <p:cNvSpPr txBox="1"/>
          <p:nvPr/>
        </p:nvSpPr>
        <p:spPr>
          <a:xfrm>
            <a:off x="0" y="0"/>
            <a:ext cx="12192000" cy="523220"/>
          </a:xfrm>
          <a:prstGeom prst="rect">
            <a:avLst/>
          </a:prstGeom>
          <a:solidFill>
            <a:schemeClr val="accent6">
              <a:lumMod val="40000"/>
              <a:lumOff val="60000"/>
            </a:schemeClr>
          </a:solidFill>
        </p:spPr>
        <p:txBody>
          <a:bodyPr wrap="square" rtlCol="0">
            <a:spAutoFit/>
          </a:bodyPr>
          <a:lstStyle/>
          <a:p>
            <a:pPr algn="ctr"/>
            <a:r>
              <a:rPr lang="en-GB" sz="2800" b="1" dirty="0"/>
              <a:t>What are the different types of development?</a:t>
            </a:r>
          </a:p>
        </p:txBody>
      </p:sp>
      <p:pic>
        <p:nvPicPr>
          <p:cNvPr id="4" name="Picture 3">
            <a:extLst>
              <a:ext uri="{FF2B5EF4-FFF2-40B4-BE49-F238E27FC236}">
                <a16:creationId xmlns:a16="http://schemas.microsoft.com/office/drawing/2014/main" id="{E2E6CBD4-5B69-1242-5030-B61DA5CF75FA}"/>
              </a:ext>
            </a:extLst>
          </p:cNvPr>
          <p:cNvPicPr>
            <a:picLocks noChangeAspect="1"/>
          </p:cNvPicPr>
          <p:nvPr/>
        </p:nvPicPr>
        <p:blipFill rotWithShape="1">
          <a:blip r:embed="rId2"/>
          <a:srcRect l="51835"/>
          <a:stretch/>
        </p:blipFill>
        <p:spPr>
          <a:xfrm>
            <a:off x="7124700" y="1342526"/>
            <a:ext cx="4000500" cy="1867898"/>
          </a:xfrm>
          <a:prstGeom prst="rect">
            <a:avLst/>
          </a:prstGeom>
        </p:spPr>
      </p:pic>
      <p:sp>
        <p:nvSpPr>
          <p:cNvPr id="5" name="TextBox 4">
            <a:extLst>
              <a:ext uri="{FF2B5EF4-FFF2-40B4-BE49-F238E27FC236}">
                <a16:creationId xmlns:a16="http://schemas.microsoft.com/office/drawing/2014/main" id="{08AC40DC-69CC-AE5A-B12D-1229E7950CA5}"/>
              </a:ext>
            </a:extLst>
          </p:cNvPr>
          <p:cNvSpPr txBox="1"/>
          <p:nvPr/>
        </p:nvSpPr>
        <p:spPr>
          <a:xfrm>
            <a:off x="82985" y="619516"/>
            <a:ext cx="7118045" cy="6001643"/>
          </a:xfrm>
          <a:prstGeom prst="rect">
            <a:avLst/>
          </a:prstGeom>
          <a:solidFill>
            <a:srgbClr val="FFFF00"/>
          </a:solidFill>
        </p:spPr>
        <p:txBody>
          <a:bodyPr wrap="square" lIns="91440" tIns="45720" rIns="91440" bIns="45720" rtlCol="0" anchor="t">
            <a:spAutoFit/>
          </a:bodyPr>
          <a:lstStyle/>
          <a:p>
            <a:pPr marL="457200" indent="-457200">
              <a:buAutoNum type="arabicPeriod"/>
            </a:pPr>
            <a:r>
              <a:rPr lang="en-GB" sz="2400" b="1" dirty="0"/>
              <a:t>Match each type of development to its definition.</a:t>
            </a:r>
            <a:endParaRPr lang="en-US" dirty="0">
              <a:cs typeface="Calibri" panose="020F0502020204030204"/>
            </a:endParaRPr>
          </a:p>
          <a:p>
            <a:pPr marL="457200" indent="-457200">
              <a:buAutoNum type="arabicPeriod"/>
            </a:pPr>
            <a:r>
              <a:rPr lang="en-GB" sz="2400" b="1" dirty="0"/>
              <a:t>On the grid of statements, decide which are social, economic, environmental and political development.</a:t>
            </a:r>
            <a:endParaRPr lang="en-GB" sz="2400" b="1" dirty="0">
              <a:cs typeface="Calibri" panose="020F0502020204030204"/>
            </a:endParaRPr>
          </a:p>
          <a:p>
            <a:pPr marL="457200" indent="-457200">
              <a:buAutoNum type="arabicPeriod"/>
            </a:pPr>
            <a:r>
              <a:rPr lang="en-GB" sz="2400" b="1" dirty="0"/>
              <a:t>On a scale of 1 to 10, decide the quality of life that the average person in the UK has. Explain your score.</a:t>
            </a:r>
            <a:endParaRPr lang="en-GB" sz="2400" b="1" dirty="0">
              <a:cs typeface="Calibri"/>
            </a:endParaRPr>
          </a:p>
          <a:p>
            <a:r>
              <a:rPr lang="en-GB" sz="2400" i="1" dirty="0"/>
              <a:t>I believe that the average person’s quality of life in the UK is ____/10.</a:t>
            </a:r>
          </a:p>
          <a:p>
            <a:r>
              <a:rPr lang="en-GB" sz="2400" i="1" dirty="0"/>
              <a:t>This is because….</a:t>
            </a:r>
          </a:p>
          <a:p>
            <a:r>
              <a:rPr lang="en-GB" sz="2400" i="1" dirty="0"/>
              <a:t>This means that….</a:t>
            </a:r>
          </a:p>
          <a:p>
            <a:r>
              <a:rPr lang="en-GB" sz="2400" b="1" dirty="0">
                <a:cs typeface="Calibri" panose="020F0502020204030204"/>
              </a:rPr>
              <a:t>4.  Explain how the four types of development are linked.</a:t>
            </a:r>
          </a:p>
          <a:p>
            <a:r>
              <a:rPr lang="en-GB" sz="2400" i="1" dirty="0">
                <a:cs typeface="Calibri" panose="020F0502020204030204"/>
              </a:rPr>
              <a:t>If economic development in a country improves, this will affect social development as...</a:t>
            </a:r>
          </a:p>
          <a:p>
            <a:r>
              <a:rPr lang="en-GB" sz="2400" i="1" dirty="0">
                <a:cs typeface="Calibri" panose="020F0502020204030204"/>
              </a:rPr>
              <a:t>This will also impact environmental development as..</a:t>
            </a:r>
            <a:r>
              <a:rPr lang="en-GB" sz="2400" dirty="0">
                <a:cs typeface="Calibri" panose="020F0502020204030204"/>
              </a:rPr>
              <a:t>.</a:t>
            </a:r>
          </a:p>
        </p:txBody>
      </p:sp>
    </p:spTree>
    <p:extLst>
      <p:ext uri="{BB962C8B-B14F-4D97-AF65-F5344CB8AC3E}">
        <p14:creationId xmlns:p14="http://schemas.microsoft.com/office/powerpoint/2010/main" val="2621896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8FC6E7EE-65FB-9D31-F68F-20345FB5B402}"/>
              </a:ext>
            </a:extLst>
          </p:cNvPr>
          <p:cNvGraphicFramePr>
            <a:graphicFrameLocks noGrp="1"/>
          </p:cNvGraphicFramePr>
          <p:nvPr>
            <p:extLst>
              <p:ext uri="{D42A27DB-BD31-4B8C-83A1-F6EECF244321}">
                <p14:modId xmlns:p14="http://schemas.microsoft.com/office/powerpoint/2010/main" val="4276542025"/>
              </p:ext>
            </p:extLst>
          </p:nvPr>
        </p:nvGraphicFramePr>
        <p:xfrm>
          <a:off x="117475" y="0"/>
          <a:ext cx="11712576" cy="1889760"/>
        </p:xfrm>
        <a:graphic>
          <a:graphicData uri="http://schemas.openxmlformats.org/drawingml/2006/table">
            <a:tbl>
              <a:tblPr firstRow="1" bandRow="1">
                <a:tableStyleId>{5C22544A-7EE6-4342-B048-85BDC9FD1C3A}</a:tableStyleId>
              </a:tblPr>
              <a:tblGrid>
                <a:gridCol w="3054350">
                  <a:extLst>
                    <a:ext uri="{9D8B030D-6E8A-4147-A177-3AD203B41FA5}">
                      <a16:colId xmlns:a16="http://schemas.microsoft.com/office/drawing/2014/main" val="2211241014"/>
                    </a:ext>
                  </a:extLst>
                </a:gridCol>
                <a:gridCol w="2085975">
                  <a:extLst>
                    <a:ext uri="{9D8B030D-6E8A-4147-A177-3AD203B41FA5}">
                      <a16:colId xmlns:a16="http://schemas.microsoft.com/office/drawing/2014/main" val="3289630075"/>
                    </a:ext>
                  </a:extLst>
                </a:gridCol>
                <a:gridCol w="6572251">
                  <a:extLst>
                    <a:ext uri="{9D8B030D-6E8A-4147-A177-3AD203B41FA5}">
                      <a16:colId xmlns:a16="http://schemas.microsoft.com/office/drawing/2014/main" val="3323009986"/>
                    </a:ext>
                  </a:extLst>
                </a:gridCol>
              </a:tblGrid>
              <a:tr h="370840">
                <a:tc>
                  <a:txBody>
                    <a:bodyPr/>
                    <a:lstStyle/>
                    <a:p>
                      <a:r>
                        <a:rPr lang="en-GB" sz="2000" b="0" dirty="0">
                          <a:solidFill>
                            <a:schemeClr val="tx1"/>
                          </a:solidFill>
                        </a:rPr>
                        <a:t>Economic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quality of the built and natural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8909540"/>
                  </a:ext>
                </a:extLst>
              </a:tr>
              <a:tr h="370840">
                <a:tc>
                  <a:txBody>
                    <a:bodyPr/>
                    <a:lstStyle/>
                    <a:p>
                      <a:r>
                        <a:rPr lang="en-GB" sz="2000" b="0" dirty="0">
                          <a:solidFill>
                            <a:schemeClr val="tx1"/>
                          </a:solidFill>
                        </a:rPr>
                        <a:t>Social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level of a country’s wealth and standard of living.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4465196"/>
                  </a:ext>
                </a:extLst>
              </a:tr>
              <a:tr h="370840">
                <a:tc>
                  <a:txBody>
                    <a:bodyPr/>
                    <a:lstStyle/>
                    <a:p>
                      <a:r>
                        <a:rPr lang="en-GB" sz="2000" b="0" dirty="0">
                          <a:solidFill>
                            <a:schemeClr val="tx1"/>
                          </a:solidFill>
                        </a:rPr>
                        <a:t>Environmental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stability of the government (how effectively the country is run) and the freedom and rights of the people who live there.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864227"/>
                  </a:ext>
                </a:extLst>
              </a:tr>
              <a:tr h="370840">
                <a:tc>
                  <a:txBody>
                    <a:bodyPr/>
                    <a:lstStyle/>
                    <a:p>
                      <a:r>
                        <a:rPr lang="en-GB" sz="2000" b="0" dirty="0">
                          <a:solidFill>
                            <a:schemeClr val="tx1"/>
                          </a:solidFill>
                        </a:rPr>
                        <a:t>Political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level of access to services and the well-being of people.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9173926"/>
                  </a:ext>
                </a:extLst>
              </a:tr>
            </a:tbl>
          </a:graphicData>
        </a:graphic>
      </p:graphicFrame>
      <p:graphicFrame>
        <p:nvGraphicFramePr>
          <p:cNvPr id="3" name="Table 3">
            <a:extLst>
              <a:ext uri="{FF2B5EF4-FFF2-40B4-BE49-F238E27FC236}">
                <a16:creationId xmlns:a16="http://schemas.microsoft.com/office/drawing/2014/main" id="{3BC759AC-0654-C01D-300B-9D416EDC3C97}"/>
              </a:ext>
            </a:extLst>
          </p:cNvPr>
          <p:cNvGraphicFramePr>
            <a:graphicFrameLocks noGrp="1"/>
          </p:cNvGraphicFramePr>
          <p:nvPr>
            <p:extLst>
              <p:ext uri="{D42A27DB-BD31-4B8C-83A1-F6EECF244321}">
                <p14:modId xmlns:p14="http://schemas.microsoft.com/office/powerpoint/2010/main" val="3378216213"/>
              </p:ext>
            </p:extLst>
          </p:nvPr>
        </p:nvGraphicFramePr>
        <p:xfrm>
          <a:off x="269874" y="2630170"/>
          <a:ext cx="8283576" cy="3931920"/>
        </p:xfrm>
        <a:graphic>
          <a:graphicData uri="http://schemas.openxmlformats.org/drawingml/2006/table">
            <a:tbl>
              <a:tblPr firstRow="1" bandRow="1">
                <a:tableStyleId>{5C22544A-7EE6-4342-B048-85BDC9FD1C3A}</a:tableStyleId>
              </a:tblPr>
              <a:tblGrid>
                <a:gridCol w="2761192">
                  <a:extLst>
                    <a:ext uri="{9D8B030D-6E8A-4147-A177-3AD203B41FA5}">
                      <a16:colId xmlns:a16="http://schemas.microsoft.com/office/drawing/2014/main" val="4286333117"/>
                    </a:ext>
                  </a:extLst>
                </a:gridCol>
                <a:gridCol w="2761192">
                  <a:extLst>
                    <a:ext uri="{9D8B030D-6E8A-4147-A177-3AD203B41FA5}">
                      <a16:colId xmlns:a16="http://schemas.microsoft.com/office/drawing/2014/main" val="3686480496"/>
                    </a:ext>
                  </a:extLst>
                </a:gridCol>
                <a:gridCol w="2761192">
                  <a:extLst>
                    <a:ext uri="{9D8B030D-6E8A-4147-A177-3AD203B41FA5}">
                      <a16:colId xmlns:a16="http://schemas.microsoft.com/office/drawing/2014/main" val="877149050"/>
                    </a:ext>
                  </a:extLst>
                </a:gridCol>
              </a:tblGrid>
              <a:tr h="370840">
                <a:tc>
                  <a:txBody>
                    <a:bodyPr/>
                    <a:lstStyle/>
                    <a:p>
                      <a:r>
                        <a:rPr lang="en-GB" sz="2000" b="0" dirty="0">
                          <a:solidFill>
                            <a:schemeClr val="tx1"/>
                          </a:solidFill>
                        </a:rPr>
                        <a:t>Access to healthcare – hospitals and doctors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Effective sewage disposal and toilets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Access to safe and clean drinking water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3652277"/>
                  </a:ext>
                </a:extLst>
              </a:tr>
              <a:tr h="370840">
                <a:tc>
                  <a:txBody>
                    <a:bodyPr/>
                    <a:lstStyle/>
                    <a:p>
                      <a:r>
                        <a:rPr lang="en-GB" sz="2000" b="0" dirty="0">
                          <a:solidFill>
                            <a:schemeClr val="tx1"/>
                          </a:solidFill>
                        </a:rPr>
                        <a:t>Waste disposal – rubbish collection and recycling services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The type of employment a person has – the job they do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Access to education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9701030"/>
                  </a:ext>
                </a:extLst>
              </a:tr>
              <a:tr h="370840">
                <a:tc>
                  <a:txBody>
                    <a:bodyPr/>
                    <a:lstStyle/>
                    <a:p>
                      <a:r>
                        <a:rPr lang="en-GB" sz="2000" b="0" dirty="0">
                          <a:solidFill>
                            <a:schemeClr val="tx1"/>
                          </a:solidFill>
                        </a:rPr>
                        <a:t>Levels of corruption – the government spending money in a way which is not for the benefit of the population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The average income a person has. This is the amount of money a person earns in a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The amount of protection the law gives to all groups of people – including all races, genders, religions, sexualities</a:t>
                      </a:r>
                    </a:p>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28656"/>
                  </a:ext>
                </a:extLst>
              </a:tr>
            </a:tbl>
          </a:graphicData>
        </a:graphic>
      </p:graphicFrame>
      <p:graphicFrame>
        <p:nvGraphicFramePr>
          <p:cNvPr id="5" name="Table 4">
            <a:extLst>
              <a:ext uri="{FF2B5EF4-FFF2-40B4-BE49-F238E27FC236}">
                <a16:creationId xmlns:a16="http://schemas.microsoft.com/office/drawing/2014/main" id="{530ECBDB-A2A9-FE1B-90E3-3B17410B70C4}"/>
              </a:ext>
            </a:extLst>
          </p:cNvPr>
          <p:cNvGraphicFramePr>
            <a:graphicFrameLocks noGrp="1"/>
          </p:cNvGraphicFramePr>
          <p:nvPr>
            <p:extLst>
              <p:ext uri="{D42A27DB-BD31-4B8C-83A1-F6EECF244321}">
                <p14:modId xmlns:p14="http://schemas.microsoft.com/office/powerpoint/2010/main" val="3668240246"/>
              </p:ext>
            </p:extLst>
          </p:nvPr>
        </p:nvGraphicFramePr>
        <p:xfrm>
          <a:off x="8724900" y="3088006"/>
          <a:ext cx="3324225" cy="2804160"/>
        </p:xfrm>
        <a:graphic>
          <a:graphicData uri="http://schemas.openxmlformats.org/drawingml/2006/table">
            <a:tbl>
              <a:tblPr firstRow="1" bandRow="1">
                <a:tableStyleId>{5C22544A-7EE6-4342-B048-85BDC9FD1C3A}</a:tableStyleId>
              </a:tblPr>
              <a:tblGrid>
                <a:gridCol w="2019300">
                  <a:extLst>
                    <a:ext uri="{9D8B030D-6E8A-4147-A177-3AD203B41FA5}">
                      <a16:colId xmlns:a16="http://schemas.microsoft.com/office/drawing/2014/main" val="28675710"/>
                    </a:ext>
                  </a:extLst>
                </a:gridCol>
                <a:gridCol w="1304925">
                  <a:extLst>
                    <a:ext uri="{9D8B030D-6E8A-4147-A177-3AD203B41FA5}">
                      <a16:colId xmlns:a16="http://schemas.microsoft.com/office/drawing/2014/main" val="2305053681"/>
                    </a:ext>
                  </a:extLst>
                </a:gridCol>
              </a:tblGrid>
              <a:tr h="370840">
                <a:tc>
                  <a:txBody>
                    <a:bodyPr/>
                    <a:lstStyle/>
                    <a:p>
                      <a:r>
                        <a:rPr lang="en-GB" sz="2000" b="0" dirty="0">
                          <a:solidFill>
                            <a:schemeClr val="tx1"/>
                          </a:solidFill>
                        </a:rPr>
                        <a:t>Economic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3435801"/>
                  </a:ext>
                </a:extLst>
              </a:tr>
              <a:tr h="370840">
                <a:tc>
                  <a:txBody>
                    <a:bodyPr/>
                    <a:lstStyle/>
                    <a:p>
                      <a:r>
                        <a:rPr lang="en-GB" sz="2000" b="0" dirty="0">
                          <a:solidFill>
                            <a:schemeClr val="tx1"/>
                          </a:solidFill>
                        </a:rPr>
                        <a:t>Social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7705348"/>
                  </a:ext>
                </a:extLst>
              </a:tr>
              <a:tr h="370840">
                <a:tc>
                  <a:txBody>
                    <a:bodyPr/>
                    <a:lstStyle/>
                    <a:p>
                      <a:r>
                        <a:rPr lang="en-GB" sz="2000" b="0" dirty="0">
                          <a:solidFill>
                            <a:schemeClr val="tx1"/>
                          </a:solidFill>
                        </a:rPr>
                        <a:t>Environmental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4417877"/>
                  </a:ext>
                </a:extLst>
              </a:tr>
              <a:tr h="370840">
                <a:tc>
                  <a:txBody>
                    <a:bodyPr/>
                    <a:lstStyle/>
                    <a:p>
                      <a:r>
                        <a:rPr lang="en-GB" sz="2000" b="0" dirty="0">
                          <a:solidFill>
                            <a:schemeClr val="tx1"/>
                          </a:solidFill>
                        </a:rPr>
                        <a:t>Political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7617182"/>
                  </a:ext>
                </a:extLst>
              </a:tr>
            </a:tbl>
          </a:graphicData>
        </a:graphic>
      </p:graphicFrame>
    </p:spTree>
    <p:extLst>
      <p:ext uri="{BB962C8B-B14F-4D97-AF65-F5344CB8AC3E}">
        <p14:creationId xmlns:p14="http://schemas.microsoft.com/office/powerpoint/2010/main" val="1310181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8FC6E7EE-65FB-9D31-F68F-20345FB5B402}"/>
              </a:ext>
            </a:extLst>
          </p:cNvPr>
          <p:cNvGraphicFramePr>
            <a:graphicFrameLocks noGrp="1"/>
          </p:cNvGraphicFramePr>
          <p:nvPr/>
        </p:nvGraphicFramePr>
        <p:xfrm>
          <a:off x="117475" y="0"/>
          <a:ext cx="11712576" cy="1889760"/>
        </p:xfrm>
        <a:graphic>
          <a:graphicData uri="http://schemas.openxmlformats.org/drawingml/2006/table">
            <a:tbl>
              <a:tblPr firstRow="1" bandRow="1">
                <a:tableStyleId>{5C22544A-7EE6-4342-B048-85BDC9FD1C3A}</a:tableStyleId>
              </a:tblPr>
              <a:tblGrid>
                <a:gridCol w="3054350">
                  <a:extLst>
                    <a:ext uri="{9D8B030D-6E8A-4147-A177-3AD203B41FA5}">
                      <a16:colId xmlns:a16="http://schemas.microsoft.com/office/drawing/2014/main" val="2211241014"/>
                    </a:ext>
                  </a:extLst>
                </a:gridCol>
                <a:gridCol w="2085975">
                  <a:extLst>
                    <a:ext uri="{9D8B030D-6E8A-4147-A177-3AD203B41FA5}">
                      <a16:colId xmlns:a16="http://schemas.microsoft.com/office/drawing/2014/main" val="3289630075"/>
                    </a:ext>
                  </a:extLst>
                </a:gridCol>
                <a:gridCol w="6572251">
                  <a:extLst>
                    <a:ext uri="{9D8B030D-6E8A-4147-A177-3AD203B41FA5}">
                      <a16:colId xmlns:a16="http://schemas.microsoft.com/office/drawing/2014/main" val="3323009986"/>
                    </a:ext>
                  </a:extLst>
                </a:gridCol>
              </a:tblGrid>
              <a:tr h="370840">
                <a:tc>
                  <a:txBody>
                    <a:bodyPr/>
                    <a:lstStyle/>
                    <a:p>
                      <a:r>
                        <a:rPr lang="en-GB" sz="2000" b="0" dirty="0">
                          <a:solidFill>
                            <a:schemeClr val="tx1"/>
                          </a:solidFill>
                        </a:rPr>
                        <a:t>Economic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quality of the built and natural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8909540"/>
                  </a:ext>
                </a:extLst>
              </a:tr>
              <a:tr h="370840">
                <a:tc>
                  <a:txBody>
                    <a:bodyPr/>
                    <a:lstStyle/>
                    <a:p>
                      <a:r>
                        <a:rPr lang="en-GB" sz="2000" b="0" dirty="0">
                          <a:solidFill>
                            <a:schemeClr val="tx1"/>
                          </a:solidFill>
                        </a:rPr>
                        <a:t>Social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level of a country’s wealth and standard of living.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4465196"/>
                  </a:ext>
                </a:extLst>
              </a:tr>
              <a:tr h="370840">
                <a:tc>
                  <a:txBody>
                    <a:bodyPr/>
                    <a:lstStyle/>
                    <a:p>
                      <a:r>
                        <a:rPr lang="en-GB" sz="2000" b="0" dirty="0">
                          <a:solidFill>
                            <a:schemeClr val="tx1"/>
                          </a:solidFill>
                        </a:rPr>
                        <a:t>Environmental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stability of the government (how effectively the country is run) and the freedom and rights of the people who live there.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864227"/>
                  </a:ext>
                </a:extLst>
              </a:tr>
              <a:tr h="370840">
                <a:tc>
                  <a:txBody>
                    <a:bodyPr/>
                    <a:lstStyle/>
                    <a:p>
                      <a:r>
                        <a:rPr lang="en-GB" sz="2000" b="0" dirty="0">
                          <a:solidFill>
                            <a:schemeClr val="tx1"/>
                          </a:solidFill>
                        </a:rPr>
                        <a:t>Political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level of access to services and the well-being of people.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9173926"/>
                  </a:ext>
                </a:extLst>
              </a:tr>
            </a:tbl>
          </a:graphicData>
        </a:graphic>
      </p:graphicFrame>
      <p:graphicFrame>
        <p:nvGraphicFramePr>
          <p:cNvPr id="3" name="Table 3">
            <a:extLst>
              <a:ext uri="{FF2B5EF4-FFF2-40B4-BE49-F238E27FC236}">
                <a16:creationId xmlns:a16="http://schemas.microsoft.com/office/drawing/2014/main" id="{3BC759AC-0654-C01D-300B-9D416EDC3C97}"/>
              </a:ext>
            </a:extLst>
          </p:cNvPr>
          <p:cNvGraphicFramePr>
            <a:graphicFrameLocks noGrp="1"/>
          </p:cNvGraphicFramePr>
          <p:nvPr/>
        </p:nvGraphicFramePr>
        <p:xfrm>
          <a:off x="269874" y="2630170"/>
          <a:ext cx="8283576" cy="3931920"/>
        </p:xfrm>
        <a:graphic>
          <a:graphicData uri="http://schemas.openxmlformats.org/drawingml/2006/table">
            <a:tbl>
              <a:tblPr firstRow="1" bandRow="1">
                <a:tableStyleId>{5C22544A-7EE6-4342-B048-85BDC9FD1C3A}</a:tableStyleId>
              </a:tblPr>
              <a:tblGrid>
                <a:gridCol w="2761192">
                  <a:extLst>
                    <a:ext uri="{9D8B030D-6E8A-4147-A177-3AD203B41FA5}">
                      <a16:colId xmlns:a16="http://schemas.microsoft.com/office/drawing/2014/main" val="4286333117"/>
                    </a:ext>
                  </a:extLst>
                </a:gridCol>
                <a:gridCol w="2761192">
                  <a:extLst>
                    <a:ext uri="{9D8B030D-6E8A-4147-A177-3AD203B41FA5}">
                      <a16:colId xmlns:a16="http://schemas.microsoft.com/office/drawing/2014/main" val="3686480496"/>
                    </a:ext>
                  </a:extLst>
                </a:gridCol>
                <a:gridCol w="2761192">
                  <a:extLst>
                    <a:ext uri="{9D8B030D-6E8A-4147-A177-3AD203B41FA5}">
                      <a16:colId xmlns:a16="http://schemas.microsoft.com/office/drawing/2014/main" val="877149050"/>
                    </a:ext>
                  </a:extLst>
                </a:gridCol>
              </a:tblGrid>
              <a:tr h="370840">
                <a:tc>
                  <a:txBody>
                    <a:bodyPr/>
                    <a:lstStyle/>
                    <a:p>
                      <a:r>
                        <a:rPr lang="en-GB" sz="2000" b="0" dirty="0">
                          <a:solidFill>
                            <a:schemeClr val="tx1"/>
                          </a:solidFill>
                        </a:rPr>
                        <a:t>Access to healthcare – hospitals and doctors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Effective sewage disposal and toilets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Access to safe and clean drinking water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3652277"/>
                  </a:ext>
                </a:extLst>
              </a:tr>
              <a:tr h="370840">
                <a:tc>
                  <a:txBody>
                    <a:bodyPr/>
                    <a:lstStyle/>
                    <a:p>
                      <a:r>
                        <a:rPr lang="en-GB" sz="2000" b="0" dirty="0">
                          <a:solidFill>
                            <a:schemeClr val="tx1"/>
                          </a:solidFill>
                        </a:rPr>
                        <a:t>Waste disposal – rubbish collection and recycling services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The type of employment a person has – the job they do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Access to education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9701030"/>
                  </a:ext>
                </a:extLst>
              </a:tr>
              <a:tr h="370840">
                <a:tc>
                  <a:txBody>
                    <a:bodyPr/>
                    <a:lstStyle/>
                    <a:p>
                      <a:r>
                        <a:rPr lang="en-GB" sz="2000" b="0" dirty="0">
                          <a:solidFill>
                            <a:schemeClr val="tx1"/>
                          </a:solidFill>
                        </a:rPr>
                        <a:t>Levels of corruption – the government spending money in a way which is not for the benefit of the population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The average income a person has. This is the amount of money a person earns in a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a:solidFill>
                            <a:schemeClr val="tx1"/>
                          </a:solidFill>
                        </a:rPr>
                        <a:t>The amount of protection the law gives to all groups of people – including all races, genders, religions, sexualities</a:t>
                      </a:r>
                    </a:p>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28656"/>
                  </a:ext>
                </a:extLst>
              </a:tr>
            </a:tbl>
          </a:graphicData>
        </a:graphic>
      </p:graphicFrame>
      <p:graphicFrame>
        <p:nvGraphicFramePr>
          <p:cNvPr id="5" name="Table 4">
            <a:extLst>
              <a:ext uri="{FF2B5EF4-FFF2-40B4-BE49-F238E27FC236}">
                <a16:creationId xmlns:a16="http://schemas.microsoft.com/office/drawing/2014/main" id="{530ECBDB-A2A9-FE1B-90E3-3B17410B70C4}"/>
              </a:ext>
            </a:extLst>
          </p:cNvPr>
          <p:cNvGraphicFramePr>
            <a:graphicFrameLocks noGrp="1"/>
          </p:cNvGraphicFramePr>
          <p:nvPr/>
        </p:nvGraphicFramePr>
        <p:xfrm>
          <a:off x="8724900" y="3088006"/>
          <a:ext cx="3324225" cy="2804160"/>
        </p:xfrm>
        <a:graphic>
          <a:graphicData uri="http://schemas.openxmlformats.org/drawingml/2006/table">
            <a:tbl>
              <a:tblPr firstRow="1" bandRow="1">
                <a:tableStyleId>{5C22544A-7EE6-4342-B048-85BDC9FD1C3A}</a:tableStyleId>
              </a:tblPr>
              <a:tblGrid>
                <a:gridCol w="2019300">
                  <a:extLst>
                    <a:ext uri="{9D8B030D-6E8A-4147-A177-3AD203B41FA5}">
                      <a16:colId xmlns:a16="http://schemas.microsoft.com/office/drawing/2014/main" val="28675710"/>
                    </a:ext>
                  </a:extLst>
                </a:gridCol>
                <a:gridCol w="1304925">
                  <a:extLst>
                    <a:ext uri="{9D8B030D-6E8A-4147-A177-3AD203B41FA5}">
                      <a16:colId xmlns:a16="http://schemas.microsoft.com/office/drawing/2014/main" val="2305053681"/>
                    </a:ext>
                  </a:extLst>
                </a:gridCol>
              </a:tblGrid>
              <a:tr h="370840">
                <a:tc>
                  <a:txBody>
                    <a:bodyPr/>
                    <a:lstStyle/>
                    <a:p>
                      <a:r>
                        <a:rPr lang="en-GB" sz="2000" b="0" dirty="0">
                          <a:solidFill>
                            <a:schemeClr val="tx1"/>
                          </a:solidFill>
                        </a:rPr>
                        <a:t>Economic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3435801"/>
                  </a:ext>
                </a:extLst>
              </a:tr>
              <a:tr h="370840">
                <a:tc>
                  <a:txBody>
                    <a:bodyPr/>
                    <a:lstStyle/>
                    <a:p>
                      <a:r>
                        <a:rPr lang="en-GB" sz="2000" b="0" dirty="0">
                          <a:solidFill>
                            <a:schemeClr val="tx1"/>
                          </a:solidFill>
                        </a:rPr>
                        <a:t>Social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7705348"/>
                  </a:ext>
                </a:extLst>
              </a:tr>
              <a:tr h="370840">
                <a:tc>
                  <a:txBody>
                    <a:bodyPr/>
                    <a:lstStyle/>
                    <a:p>
                      <a:r>
                        <a:rPr lang="en-GB" sz="2000" b="0" dirty="0">
                          <a:solidFill>
                            <a:schemeClr val="tx1"/>
                          </a:solidFill>
                        </a:rPr>
                        <a:t>Environmental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4417877"/>
                  </a:ext>
                </a:extLst>
              </a:tr>
              <a:tr h="370840">
                <a:tc>
                  <a:txBody>
                    <a:bodyPr/>
                    <a:lstStyle/>
                    <a:p>
                      <a:r>
                        <a:rPr lang="en-GB" sz="2000" b="0" dirty="0">
                          <a:solidFill>
                            <a:schemeClr val="tx1"/>
                          </a:solidFill>
                        </a:rPr>
                        <a:t>Political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7617182"/>
                  </a:ext>
                </a:extLst>
              </a:tr>
            </a:tbl>
          </a:graphicData>
        </a:graphic>
      </p:graphicFrame>
      <p:cxnSp>
        <p:nvCxnSpPr>
          <p:cNvPr id="6" name="Straight Connector 5">
            <a:extLst>
              <a:ext uri="{FF2B5EF4-FFF2-40B4-BE49-F238E27FC236}">
                <a16:creationId xmlns:a16="http://schemas.microsoft.com/office/drawing/2014/main" id="{961C9615-D860-2679-48C8-41FA2B09D189}"/>
              </a:ext>
            </a:extLst>
          </p:cNvPr>
          <p:cNvCxnSpPr/>
          <p:nvPr/>
        </p:nvCxnSpPr>
        <p:spPr>
          <a:xfrm>
            <a:off x="3162300" y="238125"/>
            <a:ext cx="2038350" cy="37147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6F187B6-FEB2-3565-7326-77BDA094F2F9}"/>
              </a:ext>
            </a:extLst>
          </p:cNvPr>
          <p:cNvCxnSpPr>
            <a:cxnSpLocks/>
          </p:cNvCxnSpPr>
          <p:nvPr/>
        </p:nvCxnSpPr>
        <p:spPr>
          <a:xfrm>
            <a:off x="3162300" y="692467"/>
            <a:ext cx="2038350" cy="917258"/>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B2BEDB3-5AF5-9E88-0056-572D203DA19F}"/>
              </a:ext>
            </a:extLst>
          </p:cNvPr>
          <p:cNvCxnSpPr>
            <a:cxnSpLocks/>
          </p:cNvCxnSpPr>
          <p:nvPr/>
        </p:nvCxnSpPr>
        <p:spPr>
          <a:xfrm flipV="1">
            <a:off x="3162300" y="290989"/>
            <a:ext cx="2038350" cy="86582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F6F1B65-40BA-3348-7C7A-B7CDC2262F3C}"/>
              </a:ext>
            </a:extLst>
          </p:cNvPr>
          <p:cNvCxnSpPr>
            <a:cxnSpLocks/>
          </p:cNvCxnSpPr>
          <p:nvPr/>
        </p:nvCxnSpPr>
        <p:spPr>
          <a:xfrm flipV="1">
            <a:off x="3162300" y="942182"/>
            <a:ext cx="2038350" cy="86582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0034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8FC6E7EE-65FB-9D31-F68F-20345FB5B402}"/>
              </a:ext>
            </a:extLst>
          </p:cNvPr>
          <p:cNvGraphicFramePr>
            <a:graphicFrameLocks noGrp="1"/>
          </p:cNvGraphicFramePr>
          <p:nvPr/>
        </p:nvGraphicFramePr>
        <p:xfrm>
          <a:off x="117475" y="0"/>
          <a:ext cx="11712576" cy="1889760"/>
        </p:xfrm>
        <a:graphic>
          <a:graphicData uri="http://schemas.openxmlformats.org/drawingml/2006/table">
            <a:tbl>
              <a:tblPr firstRow="1" bandRow="1">
                <a:tableStyleId>{5C22544A-7EE6-4342-B048-85BDC9FD1C3A}</a:tableStyleId>
              </a:tblPr>
              <a:tblGrid>
                <a:gridCol w="3054350">
                  <a:extLst>
                    <a:ext uri="{9D8B030D-6E8A-4147-A177-3AD203B41FA5}">
                      <a16:colId xmlns:a16="http://schemas.microsoft.com/office/drawing/2014/main" val="2211241014"/>
                    </a:ext>
                  </a:extLst>
                </a:gridCol>
                <a:gridCol w="2085975">
                  <a:extLst>
                    <a:ext uri="{9D8B030D-6E8A-4147-A177-3AD203B41FA5}">
                      <a16:colId xmlns:a16="http://schemas.microsoft.com/office/drawing/2014/main" val="3289630075"/>
                    </a:ext>
                  </a:extLst>
                </a:gridCol>
                <a:gridCol w="6572251">
                  <a:extLst>
                    <a:ext uri="{9D8B030D-6E8A-4147-A177-3AD203B41FA5}">
                      <a16:colId xmlns:a16="http://schemas.microsoft.com/office/drawing/2014/main" val="3323009986"/>
                    </a:ext>
                  </a:extLst>
                </a:gridCol>
              </a:tblGrid>
              <a:tr h="370840">
                <a:tc>
                  <a:txBody>
                    <a:bodyPr/>
                    <a:lstStyle/>
                    <a:p>
                      <a:r>
                        <a:rPr lang="en-GB" sz="2000" b="0" dirty="0">
                          <a:solidFill>
                            <a:schemeClr val="tx1"/>
                          </a:solidFill>
                        </a:rPr>
                        <a:t>Economic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quality of the built and natural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8909540"/>
                  </a:ext>
                </a:extLst>
              </a:tr>
              <a:tr h="370840">
                <a:tc>
                  <a:txBody>
                    <a:bodyPr/>
                    <a:lstStyle/>
                    <a:p>
                      <a:r>
                        <a:rPr lang="en-GB" sz="2000" b="0" dirty="0">
                          <a:solidFill>
                            <a:schemeClr val="tx1"/>
                          </a:solidFill>
                        </a:rPr>
                        <a:t>Social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level of a country’s wealth and standard of living.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4465196"/>
                  </a:ext>
                </a:extLst>
              </a:tr>
              <a:tr h="370840">
                <a:tc>
                  <a:txBody>
                    <a:bodyPr/>
                    <a:lstStyle/>
                    <a:p>
                      <a:r>
                        <a:rPr lang="en-GB" sz="2000" b="0" dirty="0">
                          <a:solidFill>
                            <a:schemeClr val="tx1"/>
                          </a:solidFill>
                        </a:rPr>
                        <a:t>Environmental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stability of the government (how effectively the country is run) and the freedom and rights of the people who live there.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864227"/>
                  </a:ext>
                </a:extLst>
              </a:tr>
              <a:tr h="370840">
                <a:tc>
                  <a:txBody>
                    <a:bodyPr/>
                    <a:lstStyle/>
                    <a:p>
                      <a:r>
                        <a:rPr lang="en-GB" sz="2000" b="0" dirty="0">
                          <a:solidFill>
                            <a:schemeClr val="tx1"/>
                          </a:solidFill>
                        </a:rPr>
                        <a:t>Political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2000" b="0" dirty="0">
                          <a:solidFill>
                            <a:schemeClr val="tx1"/>
                          </a:solidFill>
                        </a:rPr>
                        <a:t>the level of access to services and the well-being of people.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9173926"/>
                  </a:ext>
                </a:extLst>
              </a:tr>
            </a:tbl>
          </a:graphicData>
        </a:graphic>
      </p:graphicFrame>
      <p:graphicFrame>
        <p:nvGraphicFramePr>
          <p:cNvPr id="3" name="Table 3">
            <a:extLst>
              <a:ext uri="{FF2B5EF4-FFF2-40B4-BE49-F238E27FC236}">
                <a16:creationId xmlns:a16="http://schemas.microsoft.com/office/drawing/2014/main" id="{3BC759AC-0654-C01D-300B-9D416EDC3C97}"/>
              </a:ext>
            </a:extLst>
          </p:cNvPr>
          <p:cNvGraphicFramePr>
            <a:graphicFrameLocks noGrp="1"/>
          </p:cNvGraphicFramePr>
          <p:nvPr>
            <p:extLst>
              <p:ext uri="{D42A27DB-BD31-4B8C-83A1-F6EECF244321}">
                <p14:modId xmlns:p14="http://schemas.microsoft.com/office/powerpoint/2010/main" val="2662506822"/>
              </p:ext>
            </p:extLst>
          </p:nvPr>
        </p:nvGraphicFramePr>
        <p:xfrm>
          <a:off x="269874" y="2630170"/>
          <a:ext cx="8283576" cy="3931920"/>
        </p:xfrm>
        <a:graphic>
          <a:graphicData uri="http://schemas.openxmlformats.org/drawingml/2006/table">
            <a:tbl>
              <a:tblPr firstRow="1" bandRow="1">
                <a:tableStyleId>{5C22544A-7EE6-4342-B048-85BDC9FD1C3A}</a:tableStyleId>
              </a:tblPr>
              <a:tblGrid>
                <a:gridCol w="2761192">
                  <a:extLst>
                    <a:ext uri="{9D8B030D-6E8A-4147-A177-3AD203B41FA5}">
                      <a16:colId xmlns:a16="http://schemas.microsoft.com/office/drawing/2014/main" val="4286333117"/>
                    </a:ext>
                  </a:extLst>
                </a:gridCol>
                <a:gridCol w="2761192">
                  <a:extLst>
                    <a:ext uri="{9D8B030D-6E8A-4147-A177-3AD203B41FA5}">
                      <a16:colId xmlns:a16="http://schemas.microsoft.com/office/drawing/2014/main" val="3686480496"/>
                    </a:ext>
                  </a:extLst>
                </a:gridCol>
                <a:gridCol w="2761192">
                  <a:extLst>
                    <a:ext uri="{9D8B030D-6E8A-4147-A177-3AD203B41FA5}">
                      <a16:colId xmlns:a16="http://schemas.microsoft.com/office/drawing/2014/main" val="877149050"/>
                    </a:ext>
                  </a:extLst>
                </a:gridCol>
              </a:tblGrid>
              <a:tr h="370840">
                <a:tc>
                  <a:txBody>
                    <a:bodyPr/>
                    <a:lstStyle/>
                    <a:p>
                      <a:r>
                        <a:rPr lang="en-GB" sz="2000" b="0" dirty="0">
                          <a:solidFill>
                            <a:schemeClr val="tx1"/>
                          </a:solidFill>
                        </a:rPr>
                        <a:t>Access to healthcare – hospitals and doctors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r>
                        <a:rPr lang="en-GB" sz="2000" b="0" dirty="0">
                          <a:solidFill>
                            <a:schemeClr val="tx1"/>
                          </a:solidFill>
                        </a:rPr>
                        <a:t>Effective sewage disposal and toilets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GB" sz="2000" b="0" dirty="0">
                          <a:solidFill>
                            <a:schemeClr val="tx1"/>
                          </a:solidFill>
                        </a:rPr>
                        <a:t>Access to safe and clean drinking water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933652277"/>
                  </a:ext>
                </a:extLst>
              </a:tr>
              <a:tr h="370840">
                <a:tc>
                  <a:txBody>
                    <a:bodyPr/>
                    <a:lstStyle/>
                    <a:p>
                      <a:r>
                        <a:rPr lang="en-GB" sz="2000" b="0" dirty="0">
                          <a:solidFill>
                            <a:schemeClr val="tx1"/>
                          </a:solidFill>
                        </a:rPr>
                        <a:t>Waste disposal – rubbish collection and recycling services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GB" sz="2000" b="0" dirty="0">
                          <a:solidFill>
                            <a:schemeClr val="tx1"/>
                          </a:solidFill>
                        </a:rPr>
                        <a:t>The type of employment a person has – the job they do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en-GB" sz="2000" b="0" dirty="0">
                          <a:solidFill>
                            <a:schemeClr val="tx1"/>
                          </a:solidFill>
                        </a:rPr>
                        <a:t>Access to education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2609701030"/>
                  </a:ext>
                </a:extLst>
              </a:tr>
              <a:tr h="370840">
                <a:tc>
                  <a:txBody>
                    <a:bodyPr/>
                    <a:lstStyle/>
                    <a:p>
                      <a:r>
                        <a:rPr lang="en-GB" sz="2000" b="0" dirty="0">
                          <a:solidFill>
                            <a:schemeClr val="tx1"/>
                          </a:solidFill>
                        </a:rPr>
                        <a:t>Levels of corruption – the government spending money in a way which is not for the benefit of the population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n-GB" sz="2000" b="0" dirty="0">
                          <a:solidFill>
                            <a:schemeClr val="tx1"/>
                          </a:solidFill>
                        </a:rPr>
                        <a:t>The average income a person has. This is the amount of money a person earns in a 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en-GB" sz="2000" b="0" dirty="0">
                          <a:solidFill>
                            <a:schemeClr val="tx1"/>
                          </a:solidFill>
                        </a:rPr>
                        <a:t>The amount of protection the law gives to all groups of people – including all races, genders, religions, sexualities</a:t>
                      </a:r>
                    </a:p>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67628656"/>
                  </a:ext>
                </a:extLst>
              </a:tr>
            </a:tbl>
          </a:graphicData>
        </a:graphic>
      </p:graphicFrame>
      <p:graphicFrame>
        <p:nvGraphicFramePr>
          <p:cNvPr id="5" name="Table 4">
            <a:extLst>
              <a:ext uri="{FF2B5EF4-FFF2-40B4-BE49-F238E27FC236}">
                <a16:creationId xmlns:a16="http://schemas.microsoft.com/office/drawing/2014/main" id="{530ECBDB-A2A9-FE1B-90E3-3B17410B70C4}"/>
              </a:ext>
            </a:extLst>
          </p:cNvPr>
          <p:cNvGraphicFramePr>
            <a:graphicFrameLocks noGrp="1"/>
          </p:cNvGraphicFramePr>
          <p:nvPr>
            <p:extLst>
              <p:ext uri="{D42A27DB-BD31-4B8C-83A1-F6EECF244321}">
                <p14:modId xmlns:p14="http://schemas.microsoft.com/office/powerpoint/2010/main" val="3120288725"/>
              </p:ext>
            </p:extLst>
          </p:nvPr>
        </p:nvGraphicFramePr>
        <p:xfrm>
          <a:off x="8724900" y="3088006"/>
          <a:ext cx="3324225" cy="2804160"/>
        </p:xfrm>
        <a:graphic>
          <a:graphicData uri="http://schemas.openxmlformats.org/drawingml/2006/table">
            <a:tbl>
              <a:tblPr firstRow="1" bandRow="1">
                <a:tableStyleId>{5C22544A-7EE6-4342-B048-85BDC9FD1C3A}</a:tableStyleId>
              </a:tblPr>
              <a:tblGrid>
                <a:gridCol w="2019300">
                  <a:extLst>
                    <a:ext uri="{9D8B030D-6E8A-4147-A177-3AD203B41FA5}">
                      <a16:colId xmlns:a16="http://schemas.microsoft.com/office/drawing/2014/main" val="28675710"/>
                    </a:ext>
                  </a:extLst>
                </a:gridCol>
                <a:gridCol w="1304925">
                  <a:extLst>
                    <a:ext uri="{9D8B030D-6E8A-4147-A177-3AD203B41FA5}">
                      <a16:colId xmlns:a16="http://schemas.microsoft.com/office/drawing/2014/main" val="2305053681"/>
                    </a:ext>
                  </a:extLst>
                </a:gridCol>
              </a:tblGrid>
              <a:tr h="370840">
                <a:tc>
                  <a:txBody>
                    <a:bodyPr/>
                    <a:lstStyle/>
                    <a:p>
                      <a:r>
                        <a:rPr lang="en-GB" sz="2000" b="0" dirty="0">
                          <a:solidFill>
                            <a:schemeClr val="tx1"/>
                          </a:solidFill>
                        </a:rPr>
                        <a:t>Economic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483435801"/>
                  </a:ext>
                </a:extLst>
              </a:tr>
              <a:tr h="370840">
                <a:tc>
                  <a:txBody>
                    <a:bodyPr/>
                    <a:lstStyle/>
                    <a:p>
                      <a:r>
                        <a:rPr lang="en-GB" sz="2000" b="0" dirty="0">
                          <a:solidFill>
                            <a:schemeClr val="tx1"/>
                          </a:solidFill>
                        </a:rPr>
                        <a:t>Social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617705348"/>
                  </a:ext>
                </a:extLst>
              </a:tr>
              <a:tr h="370840">
                <a:tc>
                  <a:txBody>
                    <a:bodyPr/>
                    <a:lstStyle/>
                    <a:p>
                      <a:r>
                        <a:rPr lang="en-GB" sz="2000" b="0" dirty="0">
                          <a:solidFill>
                            <a:schemeClr val="tx1"/>
                          </a:solidFill>
                        </a:rPr>
                        <a:t>Environmental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074417877"/>
                  </a:ext>
                </a:extLst>
              </a:tr>
              <a:tr h="370840">
                <a:tc>
                  <a:txBody>
                    <a:bodyPr/>
                    <a:lstStyle/>
                    <a:p>
                      <a:r>
                        <a:rPr lang="en-GB" sz="2000" b="0" dirty="0">
                          <a:solidFill>
                            <a:schemeClr val="tx1"/>
                          </a:solidFill>
                        </a:rPr>
                        <a:t>Political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3017617182"/>
                  </a:ext>
                </a:extLst>
              </a:tr>
            </a:tbl>
          </a:graphicData>
        </a:graphic>
      </p:graphicFrame>
      <p:cxnSp>
        <p:nvCxnSpPr>
          <p:cNvPr id="6" name="Straight Connector 5">
            <a:extLst>
              <a:ext uri="{FF2B5EF4-FFF2-40B4-BE49-F238E27FC236}">
                <a16:creationId xmlns:a16="http://schemas.microsoft.com/office/drawing/2014/main" id="{961C9615-D860-2679-48C8-41FA2B09D189}"/>
              </a:ext>
            </a:extLst>
          </p:cNvPr>
          <p:cNvCxnSpPr/>
          <p:nvPr/>
        </p:nvCxnSpPr>
        <p:spPr>
          <a:xfrm>
            <a:off x="3162300" y="238125"/>
            <a:ext cx="2038350" cy="37147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6F187B6-FEB2-3565-7326-77BDA094F2F9}"/>
              </a:ext>
            </a:extLst>
          </p:cNvPr>
          <p:cNvCxnSpPr>
            <a:cxnSpLocks/>
          </p:cNvCxnSpPr>
          <p:nvPr/>
        </p:nvCxnSpPr>
        <p:spPr>
          <a:xfrm>
            <a:off x="3162300" y="692467"/>
            <a:ext cx="2038350" cy="917258"/>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B2BEDB3-5AF5-9E88-0056-572D203DA19F}"/>
              </a:ext>
            </a:extLst>
          </p:cNvPr>
          <p:cNvCxnSpPr>
            <a:cxnSpLocks/>
          </p:cNvCxnSpPr>
          <p:nvPr/>
        </p:nvCxnSpPr>
        <p:spPr>
          <a:xfrm flipV="1">
            <a:off x="3162300" y="290989"/>
            <a:ext cx="2038350" cy="86582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F6F1B65-40BA-3348-7C7A-B7CDC2262F3C}"/>
              </a:ext>
            </a:extLst>
          </p:cNvPr>
          <p:cNvCxnSpPr>
            <a:cxnSpLocks/>
          </p:cNvCxnSpPr>
          <p:nvPr/>
        </p:nvCxnSpPr>
        <p:spPr>
          <a:xfrm flipV="1">
            <a:off x="3162300" y="942182"/>
            <a:ext cx="2038350" cy="86582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6491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miling for the camera&#10;&#10;Description generated with very high confidence">
            <a:extLst>
              <a:ext uri="{FF2B5EF4-FFF2-40B4-BE49-F238E27FC236}">
                <a16:creationId xmlns:a16="http://schemas.microsoft.com/office/drawing/2014/main" id="{D51DFF98-FB7D-ED9C-5A91-4075C2C2D2C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7516"/>
          <a:stretch/>
        </p:blipFill>
        <p:spPr>
          <a:xfrm>
            <a:off x="466733" y="1079976"/>
            <a:ext cx="2887981" cy="4006374"/>
          </a:xfrm>
          <a:prstGeom prst="rect">
            <a:avLst/>
          </a:prstGeom>
        </p:spPr>
      </p:pic>
      <p:sp>
        <p:nvSpPr>
          <p:cNvPr id="3" name="Speech Bubble: Rectangle with Corners Rounded 2">
            <a:extLst>
              <a:ext uri="{FF2B5EF4-FFF2-40B4-BE49-F238E27FC236}">
                <a16:creationId xmlns:a16="http://schemas.microsoft.com/office/drawing/2014/main" id="{C05EC43D-6760-67D9-8353-56AB710D4946}"/>
              </a:ext>
            </a:extLst>
          </p:cNvPr>
          <p:cNvSpPr/>
          <p:nvPr/>
        </p:nvSpPr>
        <p:spPr>
          <a:xfrm>
            <a:off x="4061444" y="666118"/>
            <a:ext cx="7082805" cy="5734682"/>
          </a:xfrm>
          <a:prstGeom prst="wedgeRoundRectCallout">
            <a:avLst>
              <a:gd name="adj1" fmla="val -57898"/>
              <a:gd name="adj2" fmla="val -3312"/>
              <a:gd name="adj3" fmla="val 16667"/>
            </a:avLst>
          </a:prstGeom>
        </p:spPr>
        <p:style>
          <a:lnRef idx="3">
            <a:schemeClr val="lt1"/>
          </a:lnRef>
          <a:fillRef idx="1">
            <a:schemeClr val="accent5"/>
          </a:fillRef>
          <a:effectRef idx="1">
            <a:schemeClr val="accent5"/>
          </a:effectRef>
          <a:fontRef idx="minor">
            <a:schemeClr val="lt1"/>
          </a:fontRef>
        </p:style>
        <p:txBody>
          <a:bodyPr rtlCol="0" anchor="ctr"/>
          <a:lstStyle/>
          <a:p>
            <a:r>
              <a:rPr lang="en-GB" sz="2800" dirty="0"/>
              <a:t>Imagine the world as a long street, Dollar Street, poorest to left and richest to right, everybody else in between. The house numbers equal the income you have. We sent a team of photographers across the world to visit families in their home and take photographs according to 135 categories. We want to show how people really live. It seemed natural to use photos as data so people can see for themselves what life looks like on different income levels.</a:t>
            </a:r>
          </a:p>
        </p:txBody>
      </p:sp>
      <p:sp>
        <p:nvSpPr>
          <p:cNvPr id="5" name="TextBox 4">
            <a:extLst>
              <a:ext uri="{FF2B5EF4-FFF2-40B4-BE49-F238E27FC236}">
                <a16:creationId xmlns:a16="http://schemas.microsoft.com/office/drawing/2014/main" id="{9EA14DAA-EFBD-4264-1265-52C03F6CEB83}"/>
              </a:ext>
            </a:extLst>
          </p:cNvPr>
          <p:cNvSpPr txBox="1"/>
          <p:nvPr/>
        </p:nvSpPr>
        <p:spPr>
          <a:xfrm>
            <a:off x="209550" y="5362525"/>
            <a:ext cx="3371850" cy="830997"/>
          </a:xfrm>
          <a:prstGeom prst="rect">
            <a:avLst/>
          </a:prstGeom>
          <a:noFill/>
        </p:spPr>
        <p:txBody>
          <a:bodyPr wrap="square">
            <a:spAutoFit/>
          </a:bodyPr>
          <a:lstStyle/>
          <a:p>
            <a:r>
              <a:rPr lang="en-GB" sz="2400" b="1" dirty="0"/>
              <a:t>Anna </a:t>
            </a:r>
            <a:r>
              <a:rPr lang="en-GB" sz="2400" b="1" dirty="0" err="1"/>
              <a:t>Rosling</a:t>
            </a:r>
            <a:r>
              <a:rPr lang="en-GB" sz="2400" b="1" dirty="0"/>
              <a:t> </a:t>
            </a:r>
            <a:r>
              <a:rPr lang="en-GB" sz="2400" b="1" dirty="0" err="1"/>
              <a:t>Rönnlund</a:t>
            </a:r>
            <a:r>
              <a:rPr lang="en-GB" sz="2400" b="1" dirty="0"/>
              <a:t> has created Dollar Street</a:t>
            </a:r>
          </a:p>
        </p:txBody>
      </p:sp>
    </p:spTree>
    <p:extLst>
      <p:ext uri="{BB962C8B-B14F-4D97-AF65-F5344CB8AC3E}">
        <p14:creationId xmlns:p14="http://schemas.microsoft.com/office/powerpoint/2010/main" val="34271962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6A458180004FB30933D99C05CE74" ma:contentTypeVersion="41" ma:contentTypeDescription="Create a new document." ma:contentTypeScope="" ma:versionID="8c9d0de8ae2dc3c8710729a60cbc3c55">
  <xsd:schema xmlns:xsd="http://www.w3.org/2001/XMLSchema" xmlns:xs="http://www.w3.org/2001/XMLSchema" xmlns:p="http://schemas.microsoft.com/office/2006/metadata/properties" xmlns:ns2="cd85361d-f307-4abe-9175-67f8eb5ea8c8" xmlns:ns3="7b73be5f-6508-4f30-91b9-475711688df2" targetNamespace="http://schemas.microsoft.com/office/2006/metadata/properties" ma:root="true" ma:fieldsID="f118695c238f654a4bb045dd00a22780" ns2:_="" ns3:_="">
    <xsd:import namespace="cd85361d-f307-4abe-9175-67f8eb5ea8c8"/>
    <xsd:import namespace="7b73be5f-6508-4f30-91b9-475711688df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Teams_Channel_Section_Location" minOccurs="0"/>
                <xsd:element ref="ns2:Teachers" minOccurs="0"/>
                <xsd:element ref="ns2:Students" minOccurs="0"/>
                <xsd:element ref="ns2:Student_Groups" minOccurs="0"/>
                <xsd:element ref="ns2:Invited_Teachers" minOccurs="0"/>
                <xsd:element ref="ns2:Invited_Students" minOccurs="0"/>
                <xsd:element ref="ns2:Has_Teacher_Only_SectionGroup" minOccurs="0"/>
                <xsd:element ref="ns2:MediaServiceDateTaken"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5361d-f307-4abe-9175-67f8eb5ea8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NotebookType" ma:index="12" nillable="true" ma:displayName="Notebook Type" ma:internalName="NotebookType">
      <xsd:simpleType>
        <xsd:restriction base="dms:Text"/>
      </xsd:simpleType>
    </xsd:element>
    <xsd:element name="FolderType" ma:index="13" nillable="true" ma:displayName="Folder Type" ma:internalName="FolderType">
      <xsd:simpleType>
        <xsd:restriction base="dms:Text"/>
      </xsd:simpleType>
    </xsd:element>
    <xsd:element name="CultureName" ma:index="14" nillable="true" ma:displayName="Culture Name" ma:internalName="CultureName">
      <xsd:simpleType>
        <xsd:restriction base="dms:Text"/>
      </xsd:simpleType>
    </xsd:element>
    <xsd:element name="AppVersion" ma:index="15" nillable="true" ma:displayName="App Version" ma:internalName="AppVersion">
      <xsd:simpleType>
        <xsd:restriction base="dms:Text"/>
      </xsd:simpleType>
    </xsd:element>
    <xsd:element name="TeamsChannelId" ma:index="16" nillable="true" ma:displayName="Teams Channel Id" ma:internalName="TeamsChannelId">
      <xsd:simpleType>
        <xsd:restriction base="dms:Text"/>
      </xsd:simpleType>
    </xsd:element>
    <xsd:element name="Owner" ma:index="17"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8" nillable="true" ma:displayName="Math Settings" ma:internalName="Math_Settings">
      <xsd:simpleType>
        <xsd:restriction base="dms:Text"/>
      </xsd:simpleType>
    </xsd:element>
    <xsd:element name="DefaultSectionNames" ma:index="19" nillable="true" ma:displayName="Default Section Names" ma:internalName="DefaultSectionNames">
      <xsd:simpleType>
        <xsd:restriction base="dms:Note">
          <xsd:maxLength value="255"/>
        </xsd:restriction>
      </xsd:simpleType>
    </xsd:element>
    <xsd:element name="Templates" ma:index="20" nillable="true" ma:displayName="Templates" ma:internalName="Templates">
      <xsd:simpleType>
        <xsd:restriction base="dms:Note">
          <xsd:maxLength value="255"/>
        </xsd:restriction>
      </xsd:simpleType>
    </xsd:element>
    <xsd:element name="Leaders" ma:index="21"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22"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23"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4" nillable="true" ma:displayName="Distribution Groups" ma:internalName="Distribution_Groups">
      <xsd:simpleType>
        <xsd:restriction base="dms:Note">
          <xsd:maxLength value="255"/>
        </xsd:restriction>
      </xsd:simpleType>
    </xsd:element>
    <xsd:element name="LMS_Mappings" ma:index="25" nillable="true" ma:displayName="LMS Mappings" ma:internalName="LMS_Mappings">
      <xsd:simpleType>
        <xsd:restriction base="dms:Note">
          <xsd:maxLength value="255"/>
        </xsd:restriction>
      </xsd:simpleType>
    </xsd:element>
    <xsd:element name="Invited_Leaders" ma:index="26" nillable="true" ma:displayName="Invited Leaders" ma:internalName="Invited_Leaders">
      <xsd:simpleType>
        <xsd:restriction base="dms:Note">
          <xsd:maxLength value="255"/>
        </xsd:restriction>
      </xsd:simpleType>
    </xsd:element>
    <xsd:element name="Invited_Members" ma:index="27" nillable="true" ma:displayName="Invited Members" ma:internalName="Invited_Members">
      <xsd:simpleType>
        <xsd:restriction base="dms:Note">
          <xsd:maxLength value="255"/>
        </xsd:restriction>
      </xsd:simpleType>
    </xsd:element>
    <xsd:element name="Self_Registration_Enabled" ma:index="28" nillable="true" ma:displayName="Self Registration Enabled" ma:internalName="Self_Registration_Enabled">
      <xsd:simpleType>
        <xsd:restriction base="dms:Boolean"/>
      </xsd:simpleType>
    </xsd:element>
    <xsd:element name="Has_Leaders_Only_SectionGroup" ma:index="29" nillable="true" ma:displayName="Has Leaders Only SectionGroup" ma:internalName="Has_Leaders_Only_SectionGroup">
      <xsd:simpleType>
        <xsd:restriction base="dms:Boolean"/>
      </xsd:simpleType>
    </xsd:element>
    <xsd:element name="Is_Collaboration_Space_Locked" ma:index="30" nillable="true" ma:displayName="Is Collaboration Space Locked" ma:internalName="Is_Collaboration_Space_Locked">
      <xsd:simpleType>
        <xsd:restriction base="dms:Boolean"/>
      </xsd:simpleType>
    </xsd:element>
    <xsd:element name="IsNotebookLocked" ma:index="31" nillable="true" ma:displayName="Is Notebook Locked" ma:internalName="IsNotebookLocked">
      <xsd:simpleType>
        <xsd:restriction base="dms:Boolean"/>
      </xsd:simpleType>
    </xsd:element>
    <xsd:element name="Teams_Channel_Section_Location" ma:index="32" nillable="true" ma:displayName="Teams Channel Section Location" ma:internalName="Teams_Channel_Section_Location">
      <xsd:simpleType>
        <xsd:restriction base="dms:Text"/>
      </xsd:simpleType>
    </xsd:element>
    <xsd:element name="Teachers" ma:index="3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3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36" nillable="true" ma:displayName="Invited Teachers" ma:internalName="Invited_Teachers">
      <xsd:simpleType>
        <xsd:restriction base="dms:Note">
          <xsd:maxLength value="255"/>
        </xsd:restriction>
      </xsd:simpleType>
    </xsd:element>
    <xsd:element name="Invited_Students" ma:index="37" nillable="true" ma:displayName="Invited Students" ma:internalName="Invited_Students">
      <xsd:simpleType>
        <xsd:restriction base="dms:Note">
          <xsd:maxLength value="255"/>
        </xsd:restriction>
      </xsd:simpleType>
    </xsd:element>
    <xsd:element name="Has_Teacher_Only_SectionGroup" ma:index="38" nillable="true" ma:displayName="Has Teacher Only SectionGroup" ma:internalName="Has_Teacher_Only_SectionGroup">
      <xsd:simpleType>
        <xsd:restriction base="dms:Boolean"/>
      </xsd:simpleType>
    </xsd:element>
    <xsd:element name="MediaServiceDateTaken" ma:index="39" nillable="true" ma:displayName="MediaServiceDateTaken" ma:hidden="true" ma:internalName="MediaServiceDateTaken" ma:readOnly="true">
      <xsd:simpleType>
        <xsd:restriction base="dms:Text"/>
      </xsd:simpleType>
    </xsd:element>
    <xsd:element name="MediaServiceAutoTags" ma:index="42" nillable="true" ma:displayName="Tags" ma:internalName="MediaServiceAutoTags" ma:readOnly="true">
      <xsd:simpleType>
        <xsd:restriction base="dms:Text"/>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ServiceOCR" ma:index="45" nillable="true" ma:displayName="Extracted Text" ma:internalName="MediaServiceOCR" ma:readOnly="true">
      <xsd:simpleType>
        <xsd:restriction base="dms:Note">
          <xsd:maxLength value="255"/>
        </xsd:restrictio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d236c9c0-8a50-4037-ba2f-c0d295a758a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b73be5f-6508-4f30-91b9-475711688df2" elementFormDefault="qualified">
    <xsd:import namespace="http://schemas.microsoft.com/office/2006/documentManagement/types"/>
    <xsd:import namespace="http://schemas.microsoft.com/office/infopath/2007/PartnerControls"/>
    <xsd:element name="SharedWithUsers" ma:index="4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1" nillable="true" ma:displayName="Shared With Details" ma:internalName="SharedWithDetails" ma:readOnly="true">
      <xsd:simpleType>
        <xsd:restriction base="dms:Note">
          <xsd:maxLength value="255"/>
        </xsd:restriction>
      </xsd:simpleType>
    </xsd:element>
    <xsd:element name="TaxCatchAll" ma:index="48" nillable="true" ma:displayName="Taxonomy Catch All Column" ma:hidden="true" ma:list="{c08f3e2c-b62d-4d6f-9459-3117c8177a66}" ma:internalName="TaxCatchAll" ma:showField="CatchAllData" ma:web="7b73be5f-6508-4f30-91b9-475711688d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NotebookType xmlns="cd85361d-f307-4abe-9175-67f8eb5ea8c8" xsi:nil="true"/>
    <TaxCatchAll xmlns="7b73be5f-6508-4f30-91b9-475711688df2" xsi:nil="true"/>
    <Invited_Leaders xmlns="cd85361d-f307-4abe-9175-67f8eb5ea8c8" xsi:nil="true"/>
    <Invited_Teachers xmlns="cd85361d-f307-4abe-9175-67f8eb5ea8c8" xsi:nil="true"/>
    <Distribution_Groups xmlns="cd85361d-f307-4abe-9175-67f8eb5ea8c8" xsi:nil="true"/>
    <Teachers xmlns="cd85361d-f307-4abe-9175-67f8eb5ea8c8">
      <UserInfo>
        <DisplayName/>
        <AccountId xsi:nil="true"/>
        <AccountType/>
      </UserInfo>
    </Teachers>
    <Students xmlns="cd85361d-f307-4abe-9175-67f8eb5ea8c8">
      <UserInfo>
        <DisplayName/>
        <AccountId xsi:nil="true"/>
        <AccountType/>
      </UserInfo>
    </Students>
    <Student_Groups xmlns="cd85361d-f307-4abe-9175-67f8eb5ea8c8">
      <UserInfo>
        <DisplayName/>
        <AccountId xsi:nil="true"/>
        <AccountType/>
      </UserInfo>
    </Student_Groups>
    <Self_Registration_Enabled xmlns="cd85361d-f307-4abe-9175-67f8eb5ea8c8" xsi:nil="true"/>
    <Has_Leaders_Only_SectionGroup xmlns="cd85361d-f307-4abe-9175-67f8eb5ea8c8" xsi:nil="true"/>
    <Teams_Channel_Section_Location xmlns="cd85361d-f307-4abe-9175-67f8eb5ea8c8" xsi:nil="true"/>
    <TeamsChannelId xmlns="cd85361d-f307-4abe-9175-67f8eb5ea8c8" xsi:nil="true"/>
    <Math_Settings xmlns="cd85361d-f307-4abe-9175-67f8eb5ea8c8" xsi:nil="true"/>
    <Invited_Members xmlns="cd85361d-f307-4abe-9175-67f8eb5ea8c8" xsi:nil="true"/>
    <AppVersion xmlns="cd85361d-f307-4abe-9175-67f8eb5ea8c8" xsi:nil="true"/>
    <IsNotebookLocked xmlns="cd85361d-f307-4abe-9175-67f8eb5ea8c8" xsi:nil="true"/>
    <Invited_Students xmlns="cd85361d-f307-4abe-9175-67f8eb5ea8c8" xsi:nil="true"/>
    <FolderType xmlns="cd85361d-f307-4abe-9175-67f8eb5ea8c8" xsi:nil="true"/>
    <lcf76f155ced4ddcb4097134ff3c332f xmlns="cd85361d-f307-4abe-9175-67f8eb5ea8c8">
      <Terms xmlns="http://schemas.microsoft.com/office/infopath/2007/PartnerControls"/>
    </lcf76f155ced4ddcb4097134ff3c332f>
    <Templates xmlns="cd85361d-f307-4abe-9175-67f8eb5ea8c8" xsi:nil="true"/>
    <Members xmlns="cd85361d-f307-4abe-9175-67f8eb5ea8c8">
      <UserInfo>
        <DisplayName/>
        <AccountId xsi:nil="true"/>
        <AccountType/>
      </UserInfo>
    </Members>
    <Member_Groups xmlns="cd85361d-f307-4abe-9175-67f8eb5ea8c8">
      <UserInfo>
        <DisplayName/>
        <AccountId xsi:nil="true"/>
        <AccountType/>
      </UserInfo>
    </Member_Groups>
    <Has_Teacher_Only_SectionGroup xmlns="cd85361d-f307-4abe-9175-67f8eb5ea8c8" xsi:nil="true"/>
    <CultureName xmlns="cd85361d-f307-4abe-9175-67f8eb5ea8c8" xsi:nil="true"/>
    <Owner xmlns="cd85361d-f307-4abe-9175-67f8eb5ea8c8">
      <UserInfo>
        <DisplayName/>
        <AccountId xsi:nil="true"/>
        <AccountType/>
      </UserInfo>
    </Owner>
    <Leaders xmlns="cd85361d-f307-4abe-9175-67f8eb5ea8c8">
      <UserInfo>
        <DisplayName/>
        <AccountId xsi:nil="true"/>
        <AccountType/>
      </UserInfo>
    </Leaders>
    <DefaultSectionNames xmlns="cd85361d-f307-4abe-9175-67f8eb5ea8c8" xsi:nil="true"/>
    <Is_Collaboration_Space_Locked xmlns="cd85361d-f307-4abe-9175-67f8eb5ea8c8" xsi:nil="true"/>
    <LMS_Mappings xmlns="cd85361d-f307-4abe-9175-67f8eb5ea8c8" xsi:nil="true"/>
  </documentManagement>
</p:properties>
</file>

<file path=customXml/itemProps1.xml><?xml version="1.0" encoding="utf-8"?>
<ds:datastoreItem xmlns:ds="http://schemas.openxmlformats.org/officeDocument/2006/customXml" ds:itemID="{BCFFAC9D-2D49-4D64-96FA-3B3348E00B1B}">
  <ds:schemaRefs>
    <ds:schemaRef ds:uri="http://schemas.microsoft.com/sharepoint/v3/contenttype/forms"/>
  </ds:schemaRefs>
</ds:datastoreItem>
</file>

<file path=customXml/itemProps2.xml><?xml version="1.0" encoding="utf-8"?>
<ds:datastoreItem xmlns:ds="http://schemas.openxmlformats.org/officeDocument/2006/customXml" ds:itemID="{FFEC4BA7-9F54-403E-8226-CE51C5A28A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5361d-f307-4abe-9175-67f8eb5ea8c8"/>
    <ds:schemaRef ds:uri="7b73be5f-6508-4f30-91b9-475711688d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26D023A-998F-44F1-8FE0-232BB464BA29}">
  <ds:schemaRefs>
    <ds:schemaRef ds:uri="cd85361d-f307-4abe-9175-67f8eb5ea8c8"/>
    <ds:schemaRef ds:uri="http://www.w3.org/XML/1998/namespace"/>
    <ds:schemaRef ds:uri="http://schemas.microsoft.com/office/2006/documentManagement/types"/>
    <ds:schemaRef ds:uri="http://purl.org/dc/dcmitype/"/>
    <ds:schemaRef ds:uri="http://schemas.microsoft.com/office/2006/metadata/properties"/>
    <ds:schemaRef ds:uri="http://purl.org/dc/terms/"/>
    <ds:schemaRef ds:uri="http://schemas.microsoft.com/office/infopath/2007/PartnerControls"/>
    <ds:schemaRef ds:uri="http://schemas.openxmlformats.org/package/2006/metadata/core-properties"/>
    <ds:schemaRef ds:uri="7b73be5f-6508-4f30-91b9-475711688df2"/>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388</TotalTime>
  <Words>1210</Words>
  <Application>Microsoft Office PowerPoint</Application>
  <PresentationFormat>Widescreen</PresentationFormat>
  <Paragraphs>118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Niall Carton</dc:creator>
  <cp:lastModifiedBy>Niall Carton</cp:lastModifiedBy>
  <cp:revision>1</cp:revision>
  <cp:lastPrinted>2023-02-21T09:26:54Z</cp:lastPrinted>
  <dcterms:created xsi:type="dcterms:W3CDTF">2023-02-07T16:49:31Z</dcterms:created>
  <dcterms:modified xsi:type="dcterms:W3CDTF">2023-02-21T14:52:25Z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0x010100E63A6A458180004FB30933D99C05CE74</vt:lpwstr>
  </property>
  <property fmtid="{D5CDD505-2E9C-101B-9397-08002B2CF9AE}" pid="3" name="MediaServiceImageTags">
    <vt:lpwstr/>
  </property>
</Properties>
</file>