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46" r:id="rId2"/>
  </p:sldMasterIdLst>
  <p:notesMasterIdLst>
    <p:notesMasterId r:id="rId42"/>
  </p:notesMasterIdLst>
  <p:sldIdLst>
    <p:sldId id="307" r:id="rId3"/>
    <p:sldId id="336" r:id="rId4"/>
    <p:sldId id="387" r:id="rId5"/>
    <p:sldId id="368" r:id="rId6"/>
    <p:sldId id="325" r:id="rId7"/>
    <p:sldId id="321" r:id="rId8"/>
    <p:sldId id="278" r:id="rId9"/>
    <p:sldId id="344" r:id="rId10"/>
    <p:sldId id="293" r:id="rId11"/>
    <p:sldId id="386" r:id="rId12"/>
    <p:sldId id="259" r:id="rId13"/>
    <p:sldId id="345" r:id="rId14"/>
    <p:sldId id="364" r:id="rId15"/>
    <p:sldId id="365" r:id="rId16"/>
    <p:sldId id="385" r:id="rId17"/>
    <p:sldId id="340" r:id="rId18"/>
    <p:sldId id="369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265" r:id="rId29"/>
    <p:sldId id="352" r:id="rId30"/>
    <p:sldId id="268" r:id="rId31"/>
    <p:sldId id="269" r:id="rId32"/>
    <p:sldId id="271" r:id="rId33"/>
    <p:sldId id="356" r:id="rId34"/>
    <p:sldId id="274" r:id="rId35"/>
    <p:sldId id="382" r:id="rId36"/>
    <p:sldId id="272" r:id="rId37"/>
    <p:sldId id="347" r:id="rId38"/>
    <p:sldId id="367" r:id="rId39"/>
    <p:sldId id="366" r:id="rId40"/>
    <p:sldId id="35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dan Ryan" initials="BR" lastIdx="1" clrIdx="0">
    <p:extLst>
      <p:ext uri="{19B8F6BF-5375-455C-9EA6-DF929625EA0E}">
        <p15:presenceInfo xmlns:p15="http://schemas.microsoft.com/office/powerpoint/2012/main" userId="S::Brendan.Ryan@ursulinehigh.merton.sch.uk::ee1c932b-a5ad-4ef4-8838-4d96eadb04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FFFFCC"/>
    <a:srgbClr val="9900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C54BED-0633-4457-B4CB-38AE23E54E74}" v="11" dt="2025-03-03T21:11:28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624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166B6-D363-4B51-B17E-738A9870DB76}" type="doc">
      <dgm:prSet loTypeId="urn:microsoft.com/office/officeart/2009/3/layout/CircleRelationship" loCatId="relationship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C59D84E1-B598-46BD-8661-494973607C89}">
      <dgm:prSet phldrT="[Text]" custT="1"/>
      <dgm:spPr/>
      <dgm:t>
        <a:bodyPr/>
        <a:lstStyle/>
        <a:p>
          <a:r>
            <a:rPr lang="en-GB" sz="2400" dirty="0"/>
            <a:t>You want to pursue </a:t>
          </a:r>
          <a:r>
            <a:rPr lang="en-GB" sz="2400" b="1" i="1" dirty="0">
              <a:solidFill>
                <a:srgbClr val="661C47"/>
              </a:solidFill>
            </a:rPr>
            <a:t>SKILLED EMPLOYMENT</a:t>
          </a:r>
          <a:r>
            <a:rPr lang="en-GB" sz="2400" dirty="0"/>
            <a:t>, an </a:t>
          </a:r>
          <a:r>
            <a:rPr lang="en-GB" sz="2400" b="1" i="1" dirty="0">
              <a:solidFill>
                <a:srgbClr val="661C47"/>
              </a:solidFill>
            </a:rPr>
            <a:t>APPRENTICESHIP</a:t>
          </a:r>
          <a:r>
            <a:rPr lang="en-GB" sz="2400" i="1" dirty="0"/>
            <a:t> </a:t>
          </a:r>
          <a:r>
            <a:rPr lang="en-GB" sz="2400" dirty="0"/>
            <a:t>or </a:t>
          </a:r>
          <a:r>
            <a:rPr lang="en-GB" sz="2400" b="1" i="1" dirty="0">
              <a:solidFill>
                <a:srgbClr val="661C47"/>
              </a:solidFill>
            </a:rPr>
            <a:t>HIGHER EDUCATION</a:t>
          </a:r>
        </a:p>
      </dgm:t>
    </dgm:pt>
    <dgm:pt modelId="{6364B4C5-3478-464C-8736-46E2B6E8647D}" type="parTrans" cxnId="{CA879106-6258-4ED7-81BA-5DCC2A8A92AC}">
      <dgm:prSet/>
      <dgm:spPr/>
      <dgm:t>
        <a:bodyPr/>
        <a:lstStyle/>
        <a:p>
          <a:endParaRPr lang="en-GB"/>
        </a:p>
      </dgm:t>
    </dgm:pt>
    <dgm:pt modelId="{F27EB0D5-ED8D-4C51-93DB-74F0001CA480}" type="sibTrans" cxnId="{CA879106-6258-4ED7-81BA-5DCC2A8A92AC}">
      <dgm:prSet/>
      <dgm:spPr/>
      <dgm:t>
        <a:bodyPr/>
        <a:lstStyle/>
        <a:p>
          <a:endParaRPr lang="en-GB"/>
        </a:p>
      </dgm:t>
    </dgm:pt>
    <dgm:pt modelId="{4EC5AD9C-4A52-4EF9-B4C7-FC776FE2C936}">
      <dgm:prSet phldrT="[Text]"/>
      <dgm:spPr/>
      <dgm:t>
        <a:bodyPr/>
        <a:lstStyle/>
        <a:p>
          <a:r>
            <a:rPr lang="en-GB" dirty="0"/>
            <a:t>You are excited about the INDUSTRY PLACEMENT for 45 days</a:t>
          </a:r>
        </a:p>
      </dgm:t>
    </dgm:pt>
    <dgm:pt modelId="{20531225-D367-4469-A58B-5CF3793D3DC1}" type="parTrans" cxnId="{F8130DA7-8B15-49EA-8396-6B3A549142A0}">
      <dgm:prSet/>
      <dgm:spPr/>
      <dgm:t>
        <a:bodyPr/>
        <a:lstStyle/>
        <a:p>
          <a:endParaRPr lang="en-GB"/>
        </a:p>
      </dgm:t>
    </dgm:pt>
    <dgm:pt modelId="{77AF3CA7-F585-4892-87E0-CB52630889E3}" type="sibTrans" cxnId="{F8130DA7-8B15-49EA-8396-6B3A549142A0}">
      <dgm:prSet/>
      <dgm:spPr/>
      <dgm:t>
        <a:bodyPr/>
        <a:lstStyle/>
        <a:p>
          <a:endParaRPr lang="en-GB"/>
        </a:p>
      </dgm:t>
    </dgm:pt>
    <dgm:pt modelId="{0523E3D2-B9E5-41D5-8708-0FE609A9DB36}">
      <dgm:prSet phldrT="[Text]"/>
      <dgm:spPr/>
      <dgm:t>
        <a:bodyPr/>
        <a:lstStyle/>
        <a:p>
          <a:r>
            <a:rPr lang="en-GB" dirty="0"/>
            <a:t>You don’t just want to learn the theory, but APPLY it</a:t>
          </a:r>
        </a:p>
      </dgm:t>
    </dgm:pt>
    <dgm:pt modelId="{9BECFB1A-9FAC-4F2A-937B-E47909827F3B}" type="parTrans" cxnId="{8AE8B91E-1769-435F-A0A3-FE360FFBD063}">
      <dgm:prSet/>
      <dgm:spPr/>
      <dgm:t>
        <a:bodyPr/>
        <a:lstStyle/>
        <a:p>
          <a:endParaRPr lang="en-GB"/>
        </a:p>
      </dgm:t>
    </dgm:pt>
    <dgm:pt modelId="{51665B94-627A-42FA-9E88-5A9DD7E61C80}" type="sibTrans" cxnId="{8AE8B91E-1769-435F-A0A3-FE360FFBD063}">
      <dgm:prSet/>
      <dgm:spPr/>
      <dgm:t>
        <a:bodyPr/>
        <a:lstStyle/>
        <a:p>
          <a:endParaRPr lang="en-GB"/>
        </a:p>
      </dgm:t>
    </dgm:pt>
    <dgm:pt modelId="{46C2EF0B-3F7D-42C2-A9B8-FEC5C822112D}">
      <dgm:prSet phldrT="[Text]"/>
      <dgm:spPr/>
      <dgm:t>
        <a:bodyPr/>
        <a:lstStyle/>
        <a:p>
          <a:r>
            <a:rPr lang="en-GB" dirty="0"/>
            <a:t>You would benefit from MODULAR ASSESSMENT</a:t>
          </a:r>
        </a:p>
      </dgm:t>
    </dgm:pt>
    <dgm:pt modelId="{C7BF2E14-2E21-4166-BE04-A8C1F0F5BF33}" type="parTrans" cxnId="{47FCAB2D-4F1C-43CD-AA62-8EFB44630E16}">
      <dgm:prSet/>
      <dgm:spPr/>
      <dgm:t>
        <a:bodyPr/>
        <a:lstStyle/>
        <a:p>
          <a:endParaRPr lang="en-GB"/>
        </a:p>
      </dgm:t>
    </dgm:pt>
    <dgm:pt modelId="{9392A1DA-F7E4-4CDE-A525-A88AA9A9138C}" type="sibTrans" cxnId="{47FCAB2D-4F1C-43CD-AA62-8EFB44630E16}">
      <dgm:prSet/>
      <dgm:spPr/>
      <dgm:t>
        <a:bodyPr/>
        <a:lstStyle/>
        <a:p>
          <a:endParaRPr lang="en-GB"/>
        </a:p>
      </dgm:t>
    </dgm:pt>
    <dgm:pt modelId="{F1D0B492-54B7-4548-8AE8-92FEB7F73A63}">
      <dgm:prSet phldrT="[Text]"/>
      <dgm:spPr/>
      <dgm:t>
        <a:bodyPr/>
        <a:lstStyle/>
        <a:p>
          <a:r>
            <a:rPr lang="en-GB" dirty="0"/>
            <a:t>You want a mix of exams and projects</a:t>
          </a:r>
        </a:p>
      </dgm:t>
    </dgm:pt>
    <dgm:pt modelId="{EB0CCC0B-48ED-471C-B275-AD0D344F7E46}" type="parTrans" cxnId="{5BEF34AB-5BB7-49BF-AF93-1D05E7459FBF}">
      <dgm:prSet/>
      <dgm:spPr/>
      <dgm:t>
        <a:bodyPr/>
        <a:lstStyle/>
        <a:p>
          <a:endParaRPr lang="en-GB"/>
        </a:p>
      </dgm:t>
    </dgm:pt>
    <dgm:pt modelId="{3824512D-51AC-4D4B-8772-A80E7810CB5C}" type="sibTrans" cxnId="{5BEF34AB-5BB7-49BF-AF93-1D05E7459FBF}">
      <dgm:prSet/>
      <dgm:spPr/>
      <dgm:t>
        <a:bodyPr/>
        <a:lstStyle/>
        <a:p>
          <a:endParaRPr lang="en-GB"/>
        </a:p>
      </dgm:t>
    </dgm:pt>
    <dgm:pt modelId="{452FB49A-819E-45B7-B01C-49040587012B}">
      <dgm:prSet phldrT="[Text]"/>
      <dgm:spPr/>
      <dgm:t>
        <a:bodyPr/>
        <a:lstStyle/>
        <a:p>
          <a:r>
            <a:rPr lang="en-GB" dirty="0"/>
            <a:t>You want to develop your skills whilst you learn on the job</a:t>
          </a:r>
        </a:p>
      </dgm:t>
    </dgm:pt>
    <dgm:pt modelId="{B41839E8-4A57-46C2-9161-0311B83AEB16}" type="parTrans" cxnId="{48F285FB-64F3-45D2-9810-7837BE6345C3}">
      <dgm:prSet/>
      <dgm:spPr/>
      <dgm:t>
        <a:bodyPr/>
        <a:lstStyle/>
        <a:p>
          <a:endParaRPr lang="en-GB"/>
        </a:p>
      </dgm:t>
    </dgm:pt>
    <dgm:pt modelId="{E1972C7D-F4CC-4BF2-8710-D526D478E18E}" type="sibTrans" cxnId="{48F285FB-64F3-45D2-9810-7837BE6345C3}">
      <dgm:prSet/>
      <dgm:spPr/>
      <dgm:t>
        <a:bodyPr/>
        <a:lstStyle/>
        <a:p>
          <a:endParaRPr lang="en-GB"/>
        </a:p>
      </dgm:t>
    </dgm:pt>
    <dgm:pt modelId="{F155AF32-D8EF-461D-8780-2CF95A56C7F6}">
      <dgm:prSet phldrT="[Text]"/>
      <dgm:spPr/>
      <dgm:t>
        <a:bodyPr/>
        <a:lstStyle/>
        <a:p>
          <a:endParaRPr lang="en-GB" dirty="0"/>
        </a:p>
      </dgm:t>
    </dgm:pt>
    <dgm:pt modelId="{2FE9DDA9-652C-4267-BD68-6E2C8F9BEA2B}" type="parTrans" cxnId="{21DDD86B-0E72-49A4-B8F4-5E744599A1D6}">
      <dgm:prSet/>
      <dgm:spPr/>
      <dgm:t>
        <a:bodyPr/>
        <a:lstStyle/>
        <a:p>
          <a:endParaRPr lang="en-GB"/>
        </a:p>
      </dgm:t>
    </dgm:pt>
    <dgm:pt modelId="{ED155367-4356-4DAB-97D0-9F547DA80338}" type="sibTrans" cxnId="{21DDD86B-0E72-49A4-B8F4-5E744599A1D6}">
      <dgm:prSet/>
      <dgm:spPr/>
      <dgm:t>
        <a:bodyPr/>
        <a:lstStyle/>
        <a:p>
          <a:endParaRPr lang="en-GB"/>
        </a:p>
      </dgm:t>
    </dgm:pt>
    <dgm:pt modelId="{E086688E-3DE6-49B3-908F-D920730B2A9C}" type="pres">
      <dgm:prSet presAssocID="{9D1166B6-D363-4B51-B17E-738A9870DB76}" presName="Name0" presStyleCnt="0">
        <dgm:presLayoutVars>
          <dgm:chMax val="1"/>
          <dgm:chPref val="1"/>
        </dgm:presLayoutVars>
      </dgm:prSet>
      <dgm:spPr/>
    </dgm:pt>
    <dgm:pt modelId="{54246C9E-EE7C-44FE-8FEB-65AA813E6621}" type="pres">
      <dgm:prSet presAssocID="{C59D84E1-B598-46BD-8661-494973607C89}" presName="Parent" presStyleLbl="node0" presStyleIdx="0" presStyleCnt="1">
        <dgm:presLayoutVars>
          <dgm:chMax val="5"/>
          <dgm:chPref val="5"/>
        </dgm:presLayoutVars>
      </dgm:prSet>
      <dgm:spPr/>
    </dgm:pt>
    <dgm:pt modelId="{16940D6B-A5F4-4C7A-9365-531C04E568D4}" type="pres">
      <dgm:prSet presAssocID="{C59D84E1-B598-46BD-8661-494973607C89}" presName="Accent2" presStyleLbl="node1" presStyleIdx="0" presStyleCnt="19"/>
      <dgm:spPr/>
    </dgm:pt>
    <dgm:pt modelId="{D759ECDA-B852-457B-9D08-DFA4A087D770}" type="pres">
      <dgm:prSet presAssocID="{C59D84E1-B598-46BD-8661-494973607C89}" presName="Accent3" presStyleLbl="node1" presStyleIdx="1" presStyleCnt="19"/>
      <dgm:spPr/>
    </dgm:pt>
    <dgm:pt modelId="{2040867E-354E-407C-BA63-927302A6977F}" type="pres">
      <dgm:prSet presAssocID="{C59D84E1-B598-46BD-8661-494973607C89}" presName="Accent4" presStyleLbl="node1" presStyleIdx="2" presStyleCnt="19"/>
      <dgm:spPr/>
    </dgm:pt>
    <dgm:pt modelId="{DB90F2F0-0120-4F09-9728-9ABF6C0E0233}" type="pres">
      <dgm:prSet presAssocID="{C59D84E1-B598-46BD-8661-494973607C89}" presName="Accent5" presStyleLbl="node1" presStyleIdx="3" presStyleCnt="19"/>
      <dgm:spPr/>
    </dgm:pt>
    <dgm:pt modelId="{6C4E5FCB-1E73-4C9A-AAF4-8C6AB53FCE66}" type="pres">
      <dgm:prSet presAssocID="{C59D84E1-B598-46BD-8661-494973607C89}" presName="Accent6" presStyleLbl="node1" presStyleIdx="4" presStyleCnt="19"/>
      <dgm:spPr/>
    </dgm:pt>
    <dgm:pt modelId="{C4F97D27-B958-436A-B0AC-8B2727FF8417}" type="pres">
      <dgm:prSet presAssocID="{4EC5AD9C-4A52-4EF9-B4C7-FC776FE2C936}" presName="Child1" presStyleLbl="node1" presStyleIdx="5" presStyleCnt="19">
        <dgm:presLayoutVars>
          <dgm:chMax val="0"/>
          <dgm:chPref val="0"/>
        </dgm:presLayoutVars>
      </dgm:prSet>
      <dgm:spPr/>
    </dgm:pt>
    <dgm:pt modelId="{99CADA8E-0B56-43E2-B2F5-D04A4FAA2EF4}" type="pres">
      <dgm:prSet presAssocID="{4EC5AD9C-4A52-4EF9-B4C7-FC776FE2C936}" presName="Accent7" presStyleCnt="0"/>
      <dgm:spPr/>
    </dgm:pt>
    <dgm:pt modelId="{6FE5B501-6C0B-437C-926D-1BC1BAD316BA}" type="pres">
      <dgm:prSet presAssocID="{4EC5AD9C-4A52-4EF9-B4C7-FC776FE2C936}" presName="AccentHold1" presStyleLbl="node1" presStyleIdx="6" presStyleCnt="19" custLinFactNeighborX="1582" custLinFactNeighborY="-47966"/>
      <dgm:spPr/>
    </dgm:pt>
    <dgm:pt modelId="{0061A2DE-124F-4F58-871F-FD35D6C5C1B8}" type="pres">
      <dgm:prSet presAssocID="{4EC5AD9C-4A52-4EF9-B4C7-FC776FE2C936}" presName="Accent8" presStyleCnt="0"/>
      <dgm:spPr/>
    </dgm:pt>
    <dgm:pt modelId="{B3B099A8-8288-4A17-8D80-21313F53E49F}" type="pres">
      <dgm:prSet presAssocID="{4EC5AD9C-4A52-4EF9-B4C7-FC776FE2C936}" presName="AccentHold2" presStyleLbl="node1" presStyleIdx="7" presStyleCnt="19"/>
      <dgm:spPr/>
    </dgm:pt>
    <dgm:pt modelId="{888322A8-CB6C-4682-89B3-D7D137686145}" type="pres">
      <dgm:prSet presAssocID="{0523E3D2-B9E5-41D5-8708-0FE609A9DB36}" presName="Child2" presStyleLbl="node1" presStyleIdx="8" presStyleCnt="19">
        <dgm:presLayoutVars>
          <dgm:chMax val="0"/>
          <dgm:chPref val="0"/>
        </dgm:presLayoutVars>
      </dgm:prSet>
      <dgm:spPr/>
    </dgm:pt>
    <dgm:pt modelId="{AF9F493A-6732-43E7-82B6-A434AAE41466}" type="pres">
      <dgm:prSet presAssocID="{0523E3D2-B9E5-41D5-8708-0FE609A9DB36}" presName="Accent9" presStyleCnt="0"/>
      <dgm:spPr/>
    </dgm:pt>
    <dgm:pt modelId="{6DE11C83-AEB8-4F8F-958B-A023A95FD37C}" type="pres">
      <dgm:prSet presAssocID="{0523E3D2-B9E5-41D5-8708-0FE609A9DB36}" presName="AccentHold1" presStyleLbl="node1" presStyleIdx="9" presStyleCnt="19"/>
      <dgm:spPr/>
    </dgm:pt>
    <dgm:pt modelId="{D63E5F62-9C13-4410-96DA-00769FC95F46}" type="pres">
      <dgm:prSet presAssocID="{0523E3D2-B9E5-41D5-8708-0FE609A9DB36}" presName="Accent10" presStyleCnt="0"/>
      <dgm:spPr/>
    </dgm:pt>
    <dgm:pt modelId="{4676B349-C3DA-45A2-AFBE-AE56DE62A5D2}" type="pres">
      <dgm:prSet presAssocID="{0523E3D2-B9E5-41D5-8708-0FE609A9DB36}" presName="AccentHold2" presStyleLbl="node1" presStyleIdx="10" presStyleCnt="19"/>
      <dgm:spPr/>
    </dgm:pt>
    <dgm:pt modelId="{450F5CF5-97E7-4BF4-8675-E19B58F8EC6A}" type="pres">
      <dgm:prSet presAssocID="{0523E3D2-B9E5-41D5-8708-0FE609A9DB36}" presName="Accent11" presStyleCnt="0"/>
      <dgm:spPr/>
    </dgm:pt>
    <dgm:pt modelId="{6C24C958-A2BA-4A07-8473-49EDB9961F1B}" type="pres">
      <dgm:prSet presAssocID="{0523E3D2-B9E5-41D5-8708-0FE609A9DB36}" presName="AccentHold3" presStyleLbl="node1" presStyleIdx="11" presStyleCnt="19"/>
      <dgm:spPr/>
    </dgm:pt>
    <dgm:pt modelId="{AA3CB818-2E33-4429-AB93-07DDCF96F469}" type="pres">
      <dgm:prSet presAssocID="{46C2EF0B-3F7D-42C2-A9B8-FEC5C822112D}" presName="Child3" presStyleLbl="node1" presStyleIdx="12" presStyleCnt="19">
        <dgm:presLayoutVars>
          <dgm:chMax val="0"/>
          <dgm:chPref val="0"/>
        </dgm:presLayoutVars>
      </dgm:prSet>
      <dgm:spPr/>
    </dgm:pt>
    <dgm:pt modelId="{B97D1102-145B-4A94-8B63-E465931BEE5B}" type="pres">
      <dgm:prSet presAssocID="{46C2EF0B-3F7D-42C2-A9B8-FEC5C822112D}" presName="Accent12" presStyleCnt="0"/>
      <dgm:spPr/>
    </dgm:pt>
    <dgm:pt modelId="{B91059C5-F869-4485-B7B1-8D970FF95C3E}" type="pres">
      <dgm:prSet presAssocID="{46C2EF0B-3F7D-42C2-A9B8-FEC5C822112D}" presName="AccentHold1" presStyleLbl="node1" presStyleIdx="13" presStyleCnt="19"/>
      <dgm:spPr/>
    </dgm:pt>
    <dgm:pt modelId="{B7F91783-6090-450E-9D6E-C23018F1A90C}" type="pres">
      <dgm:prSet presAssocID="{F1D0B492-54B7-4548-8AE8-92FEB7F73A63}" presName="Child4" presStyleLbl="node1" presStyleIdx="14" presStyleCnt="19">
        <dgm:presLayoutVars>
          <dgm:chMax val="0"/>
          <dgm:chPref val="0"/>
        </dgm:presLayoutVars>
      </dgm:prSet>
      <dgm:spPr/>
    </dgm:pt>
    <dgm:pt modelId="{275AFB22-3F39-4A4A-998A-C4C7716C741B}" type="pres">
      <dgm:prSet presAssocID="{F1D0B492-54B7-4548-8AE8-92FEB7F73A63}" presName="Accent13" presStyleCnt="0"/>
      <dgm:spPr/>
    </dgm:pt>
    <dgm:pt modelId="{0BA59B26-D204-4A03-809D-B57ABBC99B6A}" type="pres">
      <dgm:prSet presAssocID="{F1D0B492-54B7-4548-8AE8-92FEB7F73A63}" presName="AccentHold1" presStyleLbl="node1" presStyleIdx="15" presStyleCnt="19"/>
      <dgm:spPr/>
    </dgm:pt>
    <dgm:pt modelId="{5D27013F-12D9-4570-801F-706FAB692029}" type="pres">
      <dgm:prSet presAssocID="{452FB49A-819E-45B7-B01C-49040587012B}" presName="Child5" presStyleLbl="node1" presStyleIdx="16" presStyleCnt="19">
        <dgm:presLayoutVars>
          <dgm:chMax val="0"/>
          <dgm:chPref val="0"/>
        </dgm:presLayoutVars>
      </dgm:prSet>
      <dgm:spPr/>
    </dgm:pt>
    <dgm:pt modelId="{07B0041A-BFBF-4F5B-91EC-E0E114CCFD5D}" type="pres">
      <dgm:prSet presAssocID="{452FB49A-819E-45B7-B01C-49040587012B}" presName="Accent15" presStyleCnt="0"/>
      <dgm:spPr/>
    </dgm:pt>
    <dgm:pt modelId="{53298DF7-AFB1-4FCD-97D5-BE5CAB064849}" type="pres">
      <dgm:prSet presAssocID="{452FB49A-819E-45B7-B01C-49040587012B}" presName="AccentHold2" presStyleLbl="node1" presStyleIdx="17" presStyleCnt="19"/>
      <dgm:spPr/>
    </dgm:pt>
    <dgm:pt modelId="{3AF4BB3D-04EB-47D2-8724-651D4EFE5829}" type="pres">
      <dgm:prSet presAssocID="{452FB49A-819E-45B7-B01C-49040587012B}" presName="Accent16" presStyleCnt="0"/>
      <dgm:spPr/>
    </dgm:pt>
    <dgm:pt modelId="{9DD125B2-BAB3-4B36-9499-9B40E52886DD}" type="pres">
      <dgm:prSet presAssocID="{452FB49A-819E-45B7-B01C-49040587012B}" presName="AccentHold3" presStyleLbl="node1" presStyleIdx="18" presStyleCnt="19"/>
      <dgm:spPr/>
    </dgm:pt>
  </dgm:ptLst>
  <dgm:cxnLst>
    <dgm:cxn modelId="{CA879106-6258-4ED7-81BA-5DCC2A8A92AC}" srcId="{9D1166B6-D363-4B51-B17E-738A9870DB76}" destId="{C59D84E1-B598-46BD-8661-494973607C89}" srcOrd="0" destOrd="0" parTransId="{6364B4C5-3478-464C-8736-46E2B6E8647D}" sibTransId="{F27EB0D5-ED8D-4C51-93DB-74F0001CA480}"/>
    <dgm:cxn modelId="{2A114C0C-97D3-4CB1-9343-EAE307568B37}" type="presOf" srcId="{9D1166B6-D363-4B51-B17E-738A9870DB76}" destId="{E086688E-3DE6-49B3-908F-D920730B2A9C}" srcOrd="0" destOrd="0" presId="urn:microsoft.com/office/officeart/2009/3/layout/CircleRelationship"/>
    <dgm:cxn modelId="{1C286013-51B1-4CED-934F-39A6A5BC229E}" type="presOf" srcId="{C59D84E1-B598-46BD-8661-494973607C89}" destId="{54246C9E-EE7C-44FE-8FEB-65AA813E6621}" srcOrd="0" destOrd="0" presId="urn:microsoft.com/office/officeart/2009/3/layout/CircleRelationship"/>
    <dgm:cxn modelId="{8AE8B91E-1769-435F-A0A3-FE360FFBD063}" srcId="{C59D84E1-B598-46BD-8661-494973607C89}" destId="{0523E3D2-B9E5-41D5-8708-0FE609A9DB36}" srcOrd="1" destOrd="0" parTransId="{9BECFB1A-9FAC-4F2A-937B-E47909827F3B}" sibTransId="{51665B94-627A-42FA-9E88-5A9DD7E61C80}"/>
    <dgm:cxn modelId="{47FCAB2D-4F1C-43CD-AA62-8EFB44630E16}" srcId="{C59D84E1-B598-46BD-8661-494973607C89}" destId="{46C2EF0B-3F7D-42C2-A9B8-FEC5C822112D}" srcOrd="2" destOrd="0" parTransId="{C7BF2E14-2E21-4166-BE04-A8C1F0F5BF33}" sibTransId="{9392A1DA-F7E4-4CDE-A525-A88AA9A9138C}"/>
    <dgm:cxn modelId="{D658DB33-A29B-4221-A360-D98A4BE6CB36}" type="presOf" srcId="{0523E3D2-B9E5-41D5-8708-0FE609A9DB36}" destId="{888322A8-CB6C-4682-89B3-D7D137686145}" srcOrd="0" destOrd="0" presId="urn:microsoft.com/office/officeart/2009/3/layout/CircleRelationship"/>
    <dgm:cxn modelId="{7D602645-C7F1-4FF9-8295-D608B43764E6}" type="presOf" srcId="{F1D0B492-54B7-4548-8AE8-92FEB7F73A63}" destId="{B7F91783-6090-450E-9D6E-C23018F1A90C}" srcOrd="0" destOrd="0" presId="urn:microsoft.com/office/officeart/2009/3/layout/CircleRelationship"/>
    <dgm:cxn modelId="{21DDD86B-0E72-49A4-B8F4-5E744599A1D6}" srcId="{9D1166B6-D363-4B51-B17E-738A9870DB76}" destId="{F155AF32-D8EF-461D-8780-2CF95A56C7F6}" srcOrd="1" destOrd="0" parTransId="{2FE9DDA9-652C-4267-BD68-6E2C8F9BEA2B}" sibTransId="{ED155367-4356-4DAB-97D0-9F547DA80338}"/>
    <dgm:cxn modelId="{1F9DB99F-46CE-4421-B0BD-6ECF229D40F4}" type="presOf" srcId="{4EC5AD9C-4A52-4EF9-B4C7-FC776FE2C936}" destId="{C4F97D27-B958-436A-B0AC-8B2727FF8417}" srcOrd="0" destOrd="0" presId="urn:microsoft.com/office/officeart/2009/3/layout/CircleRelationship"/>
    <dgm:cxn modelId="{F8130DA7-8B15-49EA-8396-6B3A549142A0}" srcId="{C59D84E1-B598-46BD-8661-494973607C89}" destId="{4EC5AD9C-4A52-4EF9-B4C7-FC776FE2C936}" srcOrd="0" destOrd="0" parTransId="{20531225-D367-4469-A58B-5CF3793D3DC1}" sibTransId="{77AF3CA7-F585-4892-87E0-CB52630889E3}"/>
    <dgm:cxn modelId="{5BEF34AB-5BB7-49BF-AF93-1D05E7459FBF}" srcId="{C59D84E1-B598-46BD-8661-494973607C89}" destId="{F1D0B492-54B7-4548-8AE8-92FEB7F73A63}" srcOrd="3" destOrd="0" parTransId="{EB0CCC0B-48ED-471C-B275-AD0D344F7E46}" sibTransId="{3824512D-51AC-4D4B-8772-A80E7810CB5C}"/>
    <dgm:cxn modelId="{CE358EAC-0B1B-4F13-8659-7DA086CD2115}" type="presOf" srcId="{46C2EF0B-3F7D-42C2-A9B8-FEC5C822112D}" destId="{AA3CB818-2E33-4429-AB93-07DDCF96F469}" srcOrd="0" destOrd="0" presId="urn:microsoft.com/office/officeart/2009/3/layout/CircleRelationship"/>
    <dgm:cxn modelId="{393699F3-52DA-4C82-8807-C0D3552F2E95}" type="presOf" srcId="{452FB49A-819E-45B7-B01C-49040587012B}" destId="{5D27013F-12D9-4570-801F-706FAB692029}" srcOrd="0" destOrd="0" presId="urn:microsoft.com/office/officeart/2009/3/layout/CircleRelationship"/>
    <dgm:cxn modelId="{48F285FB-64F3-45D2-9810-7837BE6345C3}" srcId="{C59D84E1-B598-46BD-8661-494973607C89}" destId="{452FB49A-819E-45B7-B01C-49040587012B}" srcOrd="4" destOrd="0" parTransId="{B41839E8-4A57-46C2-9161-0311B83AEB16}" sibTransId="{E1972C7D-F4CC-4BF2-8710-D526D478E18E}"/>
    <dgm:cxn modelId="{02D87680-3734-4088-AC49-809B3D3CC38B}" type="presParOf" srcId="{E086688E-3DE6-49B3-908F-D920730B2A9C}" destId="{54246C9E-EE7C-44FE-8FEB-65AA813E6621}" srcOrd="0" destOrd="0" presId="urn:microsoft.com/office/officeart/2009/3/layout/CircleRelationship"/>
    <dgm:cxn modelId="{ADC5CA57-C367-411A-B82B-D73938A65BC8}" type="presParOf" srcId="{E086688E-3DE6-49B3-908F-D920730B2A9C}" destId="{16940D6B-A5F4-4C7A-9365-531C04E568D4}" srcOrd="1" destOrd="0" presId="urn:microsoft.com/office/officeart/2009/3/layout/CircleRelationship"/>
    <dgm:cxn modelId="{F80F37B2-D0FB-4C97-AAAE-87F245F2D935}" type="presParOf" srcId="{E086688E-3DE6-49B3-908F-D920730B2A9C}" destId="{D759ECDA-B852-457B-9D08-DFA4A087D770}" srcOrd="2" destOrd="0" presId="urn:microsoft.com/office/officeart/2009/3/layout/CircleRelationship"/>
    <dgm:cxn modelId="{F6DC37E2-85CD-4D97-AFDF-724B2FEC8DCE}" type="presParOf" srcId="{E086688E-3DE6-49B3-908F-D920730B2A9C}" destId="{2040867E-354E-407C-BA63-927302A6977F}" srcOrd="3" destOrd="0" presId="urn:microsoft.com/office/officeart/2009/3/layout/CircleRelationship"/>
    <dgm:cxn modelId="{754486BD-0563-4CF0-B729-909F0E09CFDE}" type="presParOf" srcId="{E086688E-3DE6-49B3-908F-D920730B2A9C}" destId="{DB90F2F0-0120-4F09-9728-9ABF6C0E0233}" srcOrd="4" destOrd="0" presId="urn:microsoft.com/office/officeart/2009/3/layout/CircleRelationship"/>
    <dgm:cxn modelId="{10D9A263-49F3-4959-8427-75816E50AF2D}" type="presParOf" srcId="{E086688E-3DE6-49B3-908F-D920730B2A9C}" destId="{6C4E5FCB-1E73-4C9A-AAF4-8C6AB53FCE66}" srcOrd="5" destOrd="0" presId="urn:microsoft.com/office/officeart/2009/3/layout/CircleRelationship"/>
    <dgm:cxn modelId="{BF5C6F34-33A7-4ABD-8A9E-4BC79780EB6F}" type="presParOf" srcId="{E086688E-3DE6-49B3-908F-D920730B2A9C}" destId="{C4F97D27-B958-436A-B0AC-8B2727FF8417}" srcOrd="6" destOrd="0" presId="urn:microsoft.com/office/officeart/2009/3/layout/CircleRelationship"/>
    <dgm:cxn modelId="{24627731-7251-42D6-A194-9FCF68022D15}" type="presParOf" srcId="{E086688E-3DE6-49B3-908F-D920730B2A9C}" destId="{99CADA8E-0B56-43E2-B2F5-D04A4FAA2EF4}" srcOrd="7" destOrd="0" presId="urn:microsoft.com/office/officeart/2009/3/layout/CircleRelationship"/>
    <dgm:cxn modelId="{38DA6A03-6965-41FB-9957-AFE8FE9E3020}" type="presParOf" srcId="{99CADA8E-0B56-43E2-B2F5-D04A4FAA2EF4}" destId="{6FE5B501-6C0B-437C-926D-1BC1BAD316BA}" srcOrd="0" destOrd="0" presId="urn:microsoft.com/office/officeart/2009/3/layout/CircleRelationship"/>
    <dgm:cxn modelId="{1E4CE5DE-2188-417E-8393-5C0143CBD04E}" type="presParOf" srcId="{E086688E-3DE6-49B3-908F-D920730B2A9C}" destId="{0061A2DE-124F-4F58-871F-FD35D6C5C1B8}" srcOrd="8" destOrd="0" presId="urn:microsoft.com/office/officeart/2009/3/layout/CircleRelationship"/>
    <dgm:cxn modelId="{75A8A73A-F1A9-49BC-B943-4763F0D7AE14}" type="presParOf" srcId="{0061A2DE-124F-4F58-871F-FD35D6C5C1B8}" destId="{B3B099A8-8288-4A17-8D80-21313F53E49F}" srcOrd="0" destOrd="0" presId="urn:microsoft.com/office/officeart/2009/3/layout/CircleRelationship"/>
    <dgm:cxn modelId="{96E82B62-7271-4CA9-AA53-36AA7DA3F4C4}" type="presParOf" srcId="{E086688E-3DE6-49B3-908F-D920730B2A9C}" destId="{888322A8-CB6C-4682-89B3-D7D137686145}" srcOrd="9" destOrd="0" presId="urn:microsoft.com/office/officeart/2009/3/layout/CircleRelationship"/>
    <dgm:cxn modelId="{92C861A8-918E-4339-8954-27DF940C1A1E}" type="presParOf" srcId="{E086688E-3DE6-49B3-908F-D920730B2A9C}" destId="{AF9F493A-6732-43E7-82B6-A434AAE41466}" srcOrd="10" destOrd="0" presId="urn:microsoft.com/office/officeart/2009/3/layout/CircleRelationship"/>
    <dgm:cxn modelId="{FF53069D-7B85-4D96-A8CA-A7BE7F3F998A}" type="presParOf" srcId="{AF9F493A-6732-43E7-82B6-A434AAE41466}" destId="{6DE11C83-AEB8-4F8F-958B-A023A95FD37C}" srcOrd="0" destOrd="0" presId="urn:microsoft.com/office/officeart/2009/3/layout/CircleRelationship"/>
    <dgm:cxn modelId="{624148E9-A39A-45D0-9712-B0D55457A6DB}" type="presParOf" srcId="{E086688E-3DE6-49B3-908F-D920730B2A9C}" destId="{D63E5F62-9C13-4410-96DA-00769FC95F46}" srcOrd="11" destOrd="0" presId="urn:microsoft.com/office/officeart/2009/3/layout/CircleRelationship"/>
    <dgm:cxn modelId="{6B0C4CCD-7465-4BD5-A21F-ED23012F8A46}" type="presParOf" srcId="{D63E5F62-9C13-4410-96DA-00769FC95F46}" destId="{4676B349-C3DA-45A2-AFBE-AE56DE62A5D2}" srcOrd="0" destOrd="0" presId="urn:microsoft.com/office/officeart/2009/3/layout/CircleRelationship"/>
    <dgm:cxn modelId="{0CA3334C-1CF1-426E-9ABE-4E7A0A5266A3}" type="presParOf" srcId="{E086688E-3DE6-49B3-908F-D920730B2A9C}" destId="{450F5CF5-97E7-4BF4-8675-E19B58F8EC6A}" srcOrd="12" destOrd="0" presId="urn:microsoft.com/office/officeart/2009/3/layout/CircleRelationship"/>
    <dgm:cxn modelId="{143F33AC-B57A-46F5-8B76-ED6E9DC7948E}" type="presParOf" srcId="{450F5CF5-97E7-4BF4-8675-E19B58F8EC6A}" destId="{6C24C958-A2BA-4A07-8473-49EDB9961F1B}" srcOrd="0" destOrd="0" presId="urn:microsoft.com/office/officeart/2009/3/layout/CircleRelationship"/>
    <dgm:cxn modelId="{0F03646B-E5EE-49C9-B7F9-6EC90A97B4D2}" type="presParOf" srcId="{E086688E-3DE6-49B3-908F-D920730B2A9C}" destId="{AA3CB818-2E33-4429-AB93-07DDCF96F469}" srcOrd="13" destOrd="0" presId="urn:microsoft.com/office/officeart/2009/3/layout/CircleRelationship"/>
    <dgm:cxn modelId="{EFF7E83E-9F45-40C3-A00A-26A801FEEB86}" type="presParOf" srcId="{E086688E-3DE6-49B3-908F-D920730B2A9C}" destId="{B97D1102-145B-4A94-8B63-E465931BEE5B}" srcOrd="14" destOrd="0" presId="urn:microsoft.com/office/officeart/2009/3/layout/CircleRelationship"/>
    <dgm:cxn modelId="{AD88A9B8-7830-441A-B42E-D7A69A2C6491}" type="presParOf" srcId="{B97D1102-145B-4A94-8B63-E465931BEE5B}" destId="{B91059C5-F869-4485-B7B1-8D970FF95C3E}" srcOrd="0" destOrd="0" presId="urn:microsoft.com/office/officeart/2009/3/layout/CircleRelationship"/>
    <dgm:cxn modelId="{F6D5757E-BD32-470A-A31B-F703C670E8B2}" type="presParOf" srcId="{E086688E-3DE6-49B3-908F-D920730B2A9C}" destId="{B7F91783-6090-450E-9D6E-C23018F1A90C}" srcOrd="15" destOrd="0" presId="urn:microsoft.com/office/officeart/2009/3/layout/CircleRelationship"/>
    <dgm:cxn modelId="{866A8837-72EA-4369-8CD2-840DA5B1EDFE}" type="presParOf" srcId="{E086688E-3DE6-49B3-908F-D920730B2A9C}" destId="{275AFB22-3F39-4A4A-998A-C4C7716C741B}" srcOrd="16" destOrd="0" presId="urn:microsoft.com/office/officeart/2009/3/layout/CircleRelationship"/>
    <dgm:cxn modelId="{50CBAACD-6662-4E47-842B-EAC7D7472C93}" type="presParOf" srcId="{275AFB22-3F39-4A4A-998A-C4C7716C741B}" destId="{0BA59B26-D204-4A03-809D-B57ABBC99B6A}" srcOrd="0" destOrd="0" presId="urn:microsoft.com/office/officeart/2009/3/layout/CircleRelationship"/>
    <dgm:cxn modelId="{E31D7CBD-F7D0-481A-B7CB-E8F26134CC35}" type="presParOf" srcId="{E086688E-3DE6-49B3-908F-D920730B2A9C}" destId="{5D27013F-12D9-4570-801F-706FAB692029}" srcOrd="17" destOrd="0" presId="urn:microsoft.com/office/officeart/2009/3/layout/CircleRelationship"/>
    <dgm:cxn modelId="{D92F5890-A3E0-4C7F-B204-D2A1C16130BA}" type="presParOf" srcId="{E086688E-3DE6-49B3-908F-D920730B2A9C}" destId="{07B0041A-BFBF-4F5B-91EC-E0E114CCFD5D}" srcOrd="18" destOrd="0" presId="urn:microsoft.com/office/officeart/2009/3/layout/CircleRelationship"/>
    <dgm:cxn modelId="{3B0B9D4F-3F08-4853-87FD-38534F2F6D56}" type="presParOf" srcId="{07B0041A-BFBF-4F5B-91EC-E0E114CCFD5D}" destId="{53298DF7-AFB1-4FCD-97D5-BE5CAB064849}" srcOrd="0" destOrd="0" presId="urn:microsoft.com/office/officeart/2009/3/layout/CircleRelationship"/>
    <dgm:cxn modelId="{37A90548-C67D-4B7E-A6E9-68D0466F109A}" type="presParOf" srcId="{E086688E-3DE6-49B3-908F-D920730B2A9C}" destId="{3AF4BB3D-04EB-47D2-8724-651D4EFE5829}" srcOrd="19" destOrd="0" presId="urn:microsoft.com/office/officeart/2009/3/layout/CircleRelationship"/>
    <dgm:cxn modelId="{9194BD97-CEA1-40F8-8AF2-7AC45F80ADD2}" type="presParOf" srcId="{3AF4BB3D-04EB-47D2-8724-651D4EFE5829}" destId="{9DD125B2-BAB3-4B36-9499-9B40E52886D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46C9E-EE7C-44FE-8FEB-65AA813E6621}">
      <dsp:nvSpPr>
        <dsp:cNvPr id="0" name=""/>
        <dsp:cNvSpPr/>
      </dsp:nvSpPr>
      <dsp:spPr>
        <a:xfrm>
          <a:off x="1777657" y="928692"/>
          <a:ext cx="2724733" cy="272520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You want to pursue </a:t>
          </a:r>
          <a:r>
            <a:rPr lang="en-GB" sz="2400" b="1" i="1" kern="1200" dirty="0">
              <a:solidFill>
                <a:srgbClr val="661C47"/>
              </a:solidFill>
            </a:rPr>
            <a:t>SKILLED EMPLOYMENT</a:t>
          </a:r>
          <a:r>
            <a:rPr lang="en-GB" sz="2400" kern="1200" dirty="0"/>
            <a:t>, an </a:t>
          </a:r>
          <a:r>
            <a:rPr lang="en-GB" sz="2400" b="1" i="1" kern="1200" dirty="0">
              <a:solidFill>
                <a:srgbClr val="661C47"/>
              </a:solidFill>
            </a:rPr>
            <a:t>APPRENTICESHIP</a:t>
          </a:r>
          <a:r>
            <a:rPr lang="en-GB" sz="2400" i="1" kern="1200" dirty="0"/>
            <a:t> </a:t>
          </a:r>
          <a:r>
            <a:rPr lang="en-GB" sz="2400" kern="1200" dirty="0"/>
            <a:t>or </a:t>
          </a:r>
          <a:r>
            <a:rPr lang="en-GB" sz="2400" b="1" i="1" kern="1200" dirty="0">
              <a:solidFill>
                <a:srgbClr val="661C47"/>
              </a:solidFill>
            </a:rPr>
            <a:t>HIGHER EDUCATION</a:t>
          </a:r>
        </a:p>
      </dsp:txBody>
      <dsp:txXfrm>
        <a:off x="2176685" y="1327789"/>
        <a:ext cx="1926677" cy="1927008"/>
      </dsp:txXfrm>
    </dsp:sp>
    <dsp:sp modelId="{16940D6B-A5F4-4C7A-9365-531C04E568D4}">
      <dsp:nvSpPr>
        <dsp:cNvPr id="0" name=""/>
        <dsp:cNvSpPr/>
      </dsp:nvSpPr>
      <dsp:spPr>
        <a:xfrm>
          <a:off x="2615477" y="3451305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59ECDA-B852-457B-9D08-DFA4A087D770}">
      <dsp:nvSpPr>
        <dsp:cNvPr id="0" name=""/>
        <dsp:cNvSpPr/>
      </dsp:nvSpPr>
      <dsp:spPr>
        <a:xfrm>
          <a:off x="4677891" y="2034648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40867E-354E-407C-BA63-927302A6977F}">
      <dsp:nvSpPr>
        <dsp:cNvPr id="0" name=""/>
        <dsp:cNvSpPr/>
      </dsp:nvSpPr>
      <dsp:spPr>
        <a:xfrm>
          <a:off x="3628240" y="3685061"/>
          <a:ext cx="302934" cy="3033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90F2F0-0120-4F09-9728-9ABF6C0E0233}">
      <dsp:nvSpPr>
        <dsp:cNvPr id="0" name=""/>
        <dsp:cNvSpPr/>
      </dsp:nvSpPr>
      <dsp:spPr>
        <a:xfrm>
          <a:off x="2676959" y="1235009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4E5FCB-1E73-4C9A-AAF4-8C6AB53FCE66}">
      <dsp:nvSpPr>
        <dsp:cNvPr id="0" name=""/>
        <dsp:cNvSpPr/>
      </dsp:nvSpPr>
      <dsp:spPr>
        <a:xfrm>
          <a:off x="1985575" y="2491933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97D27-B958-436A-B0AC-8B2727FF8417}">
      <dsp:nvSpPr>
        <dsp:cNvPr id="0" name=""/>
        <dsp:cNvSpPr/>
      </dsp:nvSpPr>
      <dsp:spPr>
        <a:xfrm>
          <a:off x="925863" y="1420553"/>
          <a:ext cx="1107778" cy="110790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You are excited about the INDUSTRY PLACEMENT for 45 days</a:t>
          </a:r>
        </a:p>
      </dsp:txBody>
      <dsp:txXfrm>
        <a:off x="1088093" y="1582802"/>
        <a:ext cx="783318" cy="783406"/>
      </dsp:txXfrm>
    </dsp:sp>
    <dsp:sp modelId="{6FE5B501-6C0B-437C-926D-1BC1BAD316BA}">
      <dsp:nvSpPr>
        <dsp:cNvPr id="0" name=""/>
        <dsp:cNvSpPr/>
      </dsp:nvSpPr>
      <dsp:spPr>
        <a:xfrm>
          <a:off x="3031076" y="1099222"/>
          <a:ext cx="302934" cy="3033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B099A8-8288-4A17-8D80-21313F53E49F}">
      <dsp:nvSpPr>
        <dsp:cNvPr id="0" name=""/>
        <dsp:cNvSpPr/>
      </dsp:nvSpPr>
      <dsp:spPr>
        <a:xfrm>
          <a:off x="1030381" y="2852793"/>
          <a:ext cx="547741" cy="54786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8322A8-CB6C-4682-89B3-D7D137686145}">
      <dsp:nvSpPr>
        <dsp:cNvPr id="0" name=""/>
        <dsp:cNvSpPr/>
      </dsp:nvSpPr>
      <dsp:spPr>
        <a:xfrm>
          <a:off x="4782409" y="899472"/>
          <a:ext cx="1107778" cy="110790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You don’t just want to learn the theory, but APPLY it</a:t>
          </a:r>
        </a:p>
      </dsp:txBody>
      <dsp:txXfrm>
        <a:off x="4944639" y="1061721"/>
        <a:ext cx="783318" cy="783406"/>
      </dsp:txXfrm>
    </dsp:sp>
    <dsp:sp modelId="{6DE11C83-AEB8-4F8F-958B-A023A95FD37C}">
      <dsp:nvSpPr>
        <dsp:cNvPr id="0" name=""/>
        <dsp:cNvSpPr/>
      </dsp:nvSpPr>
      <dsp:spPr>
        <a:xfrm>
          <a:off x="4287765" y="1664048"/>
          <a:ext cx="302934" cy="3033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76B349-C3DA-45A2-AFBE-AE56DE62A5D2}">
      <dsp:nvSpPr>
        <dsp:cNvPr id="0" name=""/>
        <dsp:cNvSpPr/>
      </dsp:nvSpPr>
      <dsp:spPr>
        <a:xfrm>
          <a:off x="821904" y="3504874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4C958-A2BA-4A07-8473-49EDB9961F1B}">
      <dsp:nvSpPr>
        <dsp:cNvPr id="0" name=""/>
        <dsp:cNvSpPr/>
      </dsp:nvSpPr>
      <dsp:spPr>
        <a:xfrm>
          <a:off x="3010634" y="3192226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3CB818-2E33-4429-AB93-07DDCF96F469}">
      <dsp:nvSpPr>
        <dsp:cNvPr id="0" name=""/>
        <dsp:cNvSpPr/>
      </dsp:nvSpPr>
      <dsp:spPr>
        <a:xfrm>
          <a:off x="5303322" y="2813834"/>
          <a:ext cx="1107778" cy="110790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You would benefit from MODULAR ASSESSMENT</a:t>
          </a:r>
        </a:p>
      </dsp:txBody>
      <dsp:txXfrm>
        <a:off x="5465552" y="2976083"/>
        <a:ext cx="783318" cy="783406"/>
      </dsp:txXfrm>
    </dsp:sp>
    <dsp:sp modelId="{B91059C5-F869-4485-B7B1-8D970FF95C3E}">
      <dsp:nvSpPr>
        <dsp:cNvPr id="0" name=""/>
        <dsp:cNvSpPr/>
      </dsp:nvSpPr>
      <dsp:spPr>
        <a:xfrm>
          <a:off x="4990886" y="2775362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F91783-6090-450E-9D6E-C23018F1A90C}">
      <dsp:nvSpPr>
        <dsp:cNvPr id="0" name=""/>
        <dsp:cNvSpPr/>
      </dsp:nvSpPr>
      <dsp:spPr>
        <a:xfrm>
          <a:off x="2123628" y="3762006"/>
          <a:ext cx="1107778" cy="110790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You want a mix of exams and projects</a:t>
          </a:r>
        </a:p>
      </dsp:txBody>
      <dsp:txXfrm>
        <a:off x="2285858" y="3924255"/>
        <a:ext cx="783318" cy="783406"/>
      </dsp:txXfrm>
    </dsp:sp>
    <dsp:sp modelId="{0BA59B26-D204-4A03-809D-B57ABBC99B6A}">
      <dsp:nvSpPr>
        <dsp:cNvPr id="0" name=""/>
        <dsp:cNvSpPr/>
      </dsp:nvSpPr>
      <dsp:spPr>
        <a:xfrm>
          <a:off x="3112916" y="3724507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27013F-12D9-4570-801F-706FAB692029}">
      <dsp:nvSpPr>
        <dsp:cNvPr id="0" name=""/>
        <dsp:cNvSpPr/>
      </dsp:nvSpPr>
      <dsp:spPr>
        <a:xfrm>
          <a:off x="3179986" y="0"/>
          <a:ext cx="1107778" cy="110790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You want to develop your skills whilst you learn on the job</a:t>
          </a:r>
        </a:p>
      </dsp:txBody>
      <dsp:txXfrm>
        <a:off x="3342216" y="162249"/>
        <a:ext cx="783318" cy="783406"/>
      </dsp:txXfrm>
    </dsp:sp>
    <dsp:sp modelId="{53298DF7-AFB1-4FCD-97D5-BE5CAB064849}">
      <dsp:nvSpPr>
        <dsp:cNvPr id="0" name=""/>
        <dsp:cNvSpPr/>
      </dsp:nvSpPr>
      <dsp:spPr>
        <a:xfrm>
          <a:off x="1813987" y="1200920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D125B2-BAB3-4B36-9499-9B40E52886DD}">
      <dsp:nvSpPr>
        <dsp:cNvPr id="0" name=""/>
        <dsp:cNvSpPr/>
      </dsp:nvSpPr>
      <dsp:spPr>
        <a:xfrm>
          <a:off x="4371603" y="272715"/>
          <a:ext cx="219655" cy="2196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408F2-D5A2-431E-97BB-47E3CEBDF0F2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B7216-5C0F-49AB-9B49-31935E3FCC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30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003FA-EEC0-470C-9DFB-522F5745952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E8BB1-1A68-44CD-8352-336D49B96C0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9639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E6F2-8E8A-43A7-9A94-EF0B3BAB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F0D76-A335-465D-A2E8-CB08B2693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00D8-7B6B-4839-89DF-2DA661DED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5B495-294E-41B7-B0B6-C71997FAD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B3C9A-4E9C-4EC2-A012-BA03CF5239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8F6B3-509A-4824-BA71-60E9C9E6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E2BE9-BB20-47C6-BB6C-F338B09A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A21AFF-316C-4C68-BA9F-EF47D7AA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30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6AAF-7601-4139-AA9F-262E6135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F4732-001B-4D13-B323-14BD66AF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105A0-0791-42A3-92E0-CFE9A958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7BB36-1250-4D9A-9AF4-4731C85B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912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C7C93B-76D4-4C63-96F9-E7B94DBD1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8C9D8-8C62-4507-A91F-3BCEF8FD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2656C-C192-4263-BBA5-F5262AE6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772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1D99-5385-4BD6-9690-A70C9D956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F75E8-0F51-479F-99A7-270A8FAF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5E5C3-4CB6-4FD1-9956-CEC0D386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BB71C-F9BC-483A-94A7-CB1BEF14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C6941-A881-44A3-9EE6-F89B9719C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F72F3-AE2B-4CF1-840D-A7859DCE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61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A154-E4FF-449C-BD90-FECA540D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23D5C3-D08F-4F88-958E-3BC04FB2D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C04F2-A942-48D9-9295-71BE9B24A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9D3FE-C538-4444-B2F6-DC9082B2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5E5E0-C059-4E00-99AA-31D1FFDA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DDA78-914D-480D-8B35-23B1997F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642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0720-9A70-4BD3-AAEB-12F22BB0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8B3725-E02D-4E25-B5EA-D5676376B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C80C9-688D-4BDD-9438-95D70A76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555E1-A210-49C9-8A04-F71815D1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EF147-A20E-4E69-B097-0AF8BA61C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517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01C397-2B2C-4D35-B383-B08D02CB7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DB2E2-62DE-4D66-892A-D26106E6F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9A33D-167D-4A8B-8959-874730C0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277C6-F5E2-4C29-91B5-49BB4391C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17E13-3756-417D-8000-FD6A2096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475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admap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4B7254-62EE-E640-97B6-D6186E17F8E8}"/>
              </a:ext>
            </a:extLst>
          </p:cNvPr>
          <p:cNvSpPr/>
          <p:nvPr userDrawn="1"/>
        </p:nvSpPr>
        <p:spPr>
          <a:xfrm>
            <a:off x="919887" y="1541995"/>
            <a:ext cx="1633270" cy="406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19" b="1" i="0" u="sng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Inspire</a:t>
            </a:r>
            <a:endParaRPr lang="en-US" sz="819" dirty="0">
              <a:solidFill>
                <a:schemeClr val="bg1"/>
              </a:solidFill>
            </a:endParaRPr>
          </a:p>
        </p:txBody>
      </p:sp>
      <p:sp>
        <p:nvSpPr>
          <p:cNvPr id="37" name="Title 6">
            <a:extLst>
              <a:ext uri="{FF2B5EF4-FFF2-40B4-BE49-F238E27FC236}">
                <a16:creationId xmlns:a16="http://schemas.microsoft.com/office/drawing/2014/main" id="{8DB2D349-8FE2-0848-82B2-5C80737E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333" y="1038333"/>
            <a:ext cx="7336666" cy="50366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>
              <a:defRPr sz="1228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2B4F8B-80F4-C549-B4CD-0343A731BC5D}"/>
              </a:ext>
            </a:extLst>
          </p:cNvPr>
          <p:cNvGrpSpPr/>
          <p:nvPr userDrawn="1"/>
        </p:nvGrpSpPr>
        <p:grpSpPr>
          <a:xfrm>
            <a:off x="2608955" y="1645664"/>
            <a:ext cx="3945118" cy="216194"/>
            <a:chOff x="5440196" y="2878205"/>
            <a:chExt cx="8673779" cy="3565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505308B-E066-664A-A8A4-AEABF5277ADA}"/>
                </a:ext>
              </a:extLst>
            </p:cNvPr>
            <p:cNvGrpSpPr/>
            <p:nvPr userDrawn="1"/>
          </p:nvGrpSpPr>
          <p:grpSpPr>
            <a:xfrm>
              <a:off x="5440196" y="2878210"/>
              <a:ext cx="379355" cy="356515"/>
              <a:chOff x="11371522" y="288563"/>
              <a:chExt cx="794711" cy="746865"/>
            </a:xfrm>
          </p:grpSpPr>
          <p:sp>
            <p:nvSpPr>
              <p:cNvPr id="4" name="Triangle 3">
                <a:extLst>
                  <a:ext uri="{FF2B5EF4-FFF2-40B4-BE49-F238E27FC236}">
                    <a16:creationId xmlns:a16="http://schemas.microsoft.com/office/drawing/2014/main" id="{DA46ED18-C66D-6C4A-8903-B6E1AB3DF78A}"/>
                  </a:ext>
                </a:extLst>
              </p:cNvPr>
              <p:cNvSpPr/>
              <p:nvPr userDrawn="1"/>
            </p:nvSpPr>
            <p:spPr>
              <a:xfrm rot="5400000">
                <a:off x="11185426" y="474660"/>
                <a:ext cx="746864" cy="37467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19"/>
              </a:p>
            </p:txBody>
          </p:sp>
          <p:sp>
            <p:nvSpPr>
              <p:cNvPr id="39" name="Triangle 38">
                <a:extLst>
                  <a:ext uri="{FF2B5EF4-FFF2-40B4-BE49-F238E27FC236}">
                    <a16:creationId xmlns:a16="http://schemas.microsoft.com/office/drawing/2014/main" id="{7F6D5E6A-D6F6-4244-A3F8-C6E9B1C35812}"/>
                  </a:ext>
                </a:extLst>
              </p:cNvPr>
              <p:cNvSpPr/>
              <p:nvPr userDrawn="1"/>
            </p:nvSpPr>
            <p:spPr>
              <a:xfrm rot="5400000">
                <a:off x="11605466" y="474659"/>
                <a:ext cx="746863" cy="37467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19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E970D3D-E123-014A-99D4-ABED9416F4CF}"/>
                </a:ext>
              </a:extLst>
            </p:cNvPr>
            <p:cNvGrpSpPr/>
            <p:nvPr userDrawn="1"/>
          </p:nvGrpSpPr>
          <p:grpSpPr>
            <a:xfrm>
              <a:off x="9586303" y="2878205"/>
              <a:ext cx="379369" cy="356514"/>
              <a:chOff x="12595372" y="288558"/>
              <a:chExt cx="794745" cy="746867"/>
            </a:xfrm>
          </p:grpSpPr>
          <p:sp>
            <p:nvSpPr>
              <p:cNvPr id="42" name="Triangle 41">
                <a:extLst>
                  <a:ext uri="{FF2B5EF4-FFF2-40B4-BE49-F238E27FC236}">
                    <a16:creationId xmlns:a16="http://schemas.microsoft.com/office/drawing/2014/main" id="{1822DC7E-14D0-7F47-92B4-69BC9D9F4723}"/>
                  </a:ext>
                </a:extLst>
              </p:cNvPr>
              <p:cNvSpPr/>
              <p:nvPr userDrawn="1"/>
            </p:nvSpPr>
            <p:spPr>
              <a:xfrm rot="5400000">
                <a:off x="12409274" y="474656"/>
                <a:ext cx="746867" cy="37467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19"/>
              </a:p>
            </p:txBody>
          </p:sp>
          <p:sp>
            <p:nvSpPr>
              <p:cNvPr id="43" name="Triangle 42">
                <a:extLst>
                  <a:ext uri="{FF2B5EF4-FFF2-40B4-BE49-F238E27FC236}">
                    <a16:creationId xmlns:a16="http://schemas.microsoft.com/office/drawing/2014/main" id="{37C1F203-CF0B-314E-A275-DF47E487F1B8}"/>
                  </a:ext>
                </a:extLst>
              </p:cNvPr>
              <p:cNvSpPr/>
              <p:nvPr userDrawn="1"/>
            </p:nvSpPr>
            <p:spPr>
              <a:xfrm rot="5400000">
                <a:off x="12829348" y="474656"/>
                <a:ext cx="746867" cy="37467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19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E73408E-CD4C-4B47-BB68-AB308A82C25D}"/>
                </a:ext>
              </a:extLst>
            </p:cNvPr>
            <p:cNvGrpSpPr/>
            <p:nvPr userDrawn="1"/>
          </p:nvGrpSpPr>
          <p:grpSpPr>
            <a:xfrm>
              <a:off x="13734631" y="2878210"/>
              <a:ext cx="379344" cy="356515"/>
              <a:chOff x="13845295" y="288563"/>
              <a:chExt cx="794690" cy="746864"/>
            </a:xfrm>
          </p:grpSpPr>
          <p:sp>
            <p:nvSpPr>
              <p:cNvPr id="46" name="Triangle 45">
                <a:extLst>
                  <a:ext uri="{FF2B5EF4-FFF2-40B4-BE49-F238E27FC236}">
                    <a16:creationId xmlns:a16="http://schemas.microsoft.com/office/drawing/2014/main" id="{282426C5-B5E4-0248-BC07-64CBED5EC04A}"/>
                  </a:ext>
                </a:extLst>
              </p:cNvPr>
              <p:cNvSpPr/>
              <p:nvPr userDrawn="1"/>
            </p:nvSpPr>
            <p:spPr>
              <a:xfrm rot="5400000">
                <a:off x="13659199" y="474659"/>
                <a:ext cx="746864" cy="3746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19"/>
              </a:p>
            </p:txBody>
          </p:sp>
          <p:sp>
            <p:nvSpPr>
              <p:cNvPr id="47" name="Triangle 46">
                <a:extLst>
                  <a:ext uri="{FF2B5EF4-FFF2-40B4-BE49-F238E27FC236}">
                    <a16:creationId xmlns:a16="http://schemas.microsoft.com/office/drawing/2014/main" id="{9ADD8E2C-E5C9-D74A-9555-2B82F5458CC5}"/>
                  </a:ext>
                </a:extLst>
              </p:cNvPr>
              <p:cNvSpPr/>
              <p:nvPr userDrawn="1"/>
            </p:nvSpPr>
            <p:spPr>
              <a:xfrm rot="5400000">
                <a:off x="14079217" y="474659"/>
                <a:ext cx="746864" cy="3746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19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8A02005-7511-894A-8AA2-6623CC932EFD}"/>
              </a:ext>
            </a:extLst>
          </p:cNvPr>
          <p:cNvSpPr/>
          <p:nvPr userDrawn="1"/>
        </p:nvSpPr>
        <p:spPr>
          <a:xfrm>
            <a:off x="2817142" y="1541995"/>
            <a:ext cx="1633270" cy="406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19" b="1" i="0" u="sng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Validate</a:t>
            </a:r>
            <a:endParaRPr lang="en-US" sz="819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9A5E15-BC96-E24D-A3A7-81E7F6CCBF10}"/>
              </a:ext>
            </a:extLst>
          </p:cNvPr>
          <p:cNvSpPr/>
          <p:nvPr userDrawn="1"/>
        </p:nvSpPr>
        <p:spPr>
          <a:xfrm>
            <a:off x="4714397" y="1541995"/>
            <a:ext cx="1633270" cy="406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19" b="1" i="0" u="sng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Facilitate</a:t>
            </a:r>
            <a:endParaRPr lang="en-US" sz="819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5A9674-CBB7-7B4B-9BD3-FB6C09E87455}"/>
              </a:ext>
            </a:extLst>
          </p:cNvPr>
          <p:cNvSpPr/>
          <p:nvPr userDrawn="1"/>
        </p:nvSpPr>
        <p:spPr>
          <a:xfrm>
            <a:off x="6611651" y="1541995"/>
            <a:ext cx="1633270" cy="406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19" b="1" i="0" u="sng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Confirm</a:t>
            </a:r>
            <a:endParaRPr lang="en-US" sz="819" dirty="0">
              <a:solidFill>
                <a:schemeClr val="bg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6EE97E9-8615-5641-BA96-50B5F1568314}"/>
              </a:ext>
            </a:extLst>
          </p:cNvPr>
          <p:cNvSpPr/>
          <p:nvPr/>
        </p:nvSpPr>
        <p:spPr>
          <a:xfrm>
            <a:off x="0" y="481"/>
            <a:ext cx="9144000" cy="6857519"/>
          </a:xfrm>
          <a:custGeom>
            <a:avLst/>
            <a:gdLst>
              <a:gd name="connsiteX0" fmla="*/ 0 w 20104100"/>
              <a:gd name="connsiteY0" fmla="*/ 0 h 11308556"/>
              <a:gd name="connsiteX1" fmla="*/ 0 w 20104100"/>
              <a:gd name="connsiteY1" fmla="*/ 2823788 h 11308556"/>
              <a:gd name="connsiteX2" fmla="*/ 1901618 w 20104100"/>
              <a:gd name="connsiteY2" fmla="*/ 4960896 h 11308556"/>
              <a:gd name="connsiteX3" fmla="*/ 654640 w 20104100"/>
              <a:gd name="connsiteY3" fmla="*/ 4960896 h 11308556"/>
              <a:gd name="connsiteX4" fmla="*/ 654640 w 20104100"/>
              <a:gd name="connsiteY4" fmla="*/ 9676250 h 11308556"/>
              <a:gd name="connsiteX5" fmla="*/ 0 w 20104100"/>
              <a:gd name="connsiteY5" fmla="*/ 9676250 h 11308556"/>
              <a:gd name="connsiteX6" fmla="*/ 0 w 20104100"/>
              <a:gd name="connsiteY6" fmla="*/ 11308556 h 11308556"/>
              <a:gd name="connsiteX7" fmla="*/ 20104100 w 20104100"/>
              <a:gd name="connsiteY7" fmla="*/ 11308556 h 11308556"/>
              <a:gd name="connsiteX8" fmla="*/ 20104100 w 20104100"/>
              <a:gd name="connsiteY8" fmla="*/ 0 h 11308556"/>
              <a:gd name="connsiteX9" fmla="*/ 19378154 w 20104100"/>
              <a:gd name="connsiteY9" fmla="*/ 1879000 h 11308556"/>
              <a:gd name="connsiteX10" fmla="*/ 19295956 w 20104100"/>
              <a:gd name="connsiteY10" fmla="*/ 1879000 h 11308556"/>
              <a:gd name="connsiteX11" fmla="*/ 19295956 w 20104100"/>
              <a:gd name="connsiteY11" fmla="*/ 3928990 h 11308556"/>
              <a:gd name="connsiteX12" fmla="*/ 18537550 w 20104100"/>
              <a:gd name="connsiteY12" fmla="*/ 3928990 h 11308556"/>
              <a:gd name="connsiteX13" fmla="*/ 18537550 w 20104100"/>
              <a:gd name="connsiteY13" fmla="*/ 1879000 h 11308556"/>
              <a:gd name="connsiteX14" fmla="*/ 18005840 w 20104100"/>
              <a:gd name="connsiteY14" fmla="*/ 1879000 h 11308556"/>
              <a:gd name="connsiteX15" fmla="*/ 18916806 w 20104100"/>
              <a:gd name="connsiteY15" fmla="*/ 835263 h 11308556"/>
              <a:gd name="connsiteX16" fmla="*/ 19827774 w 20104100"/>
              <a:gd name="connsiteY16" fmla="*/ 1879000 h 1130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104100" h="11308556">
                <a:moveTo>
                  <a:pt x="0" y="0"/>
                </a:moveTo>
                <a:lnTo>
                  <a:pt x="0" y="2823788"/>
                </a:lnTo>
                <a:lnTo>
                  <a:pt x="1901618" y="4960896"/>
                </a:lnTo>
                <a:lnTo>
                  <a:pt x="654640" y="4960896"/>
                </a:lnTo>
                <a:lnTo>
                  <a:pt x="654640" y="9676250"/>
                </a:lnTo>
                <a:lnTo>
                  <a:pt x="0" y="967625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  <a:moveTo>
                  <a:pt x="19378154" y="1879000"/>
                </a:moveTo>
                <a:lnTo>
                  <a:pt x="19295956" y="1879000"/>
                </a:lnTo>
                <a:lnTo>
                  <a:pt x="19295956" y="3928990"/>
                </a:lnTo>
                <a:lnTo>
                  <a:pt x="18537550" y="3928990"/>
                </a:lnTo>
                <a:lnTo>
                  <a:pt x="18537550" y="1879000"/>
                </a:lnTo>
                <a:lnTo>
                  <a:pt x="18005840" y="1879000"/>
                </a:lnTo>
                <a:lnTo>
                  <a:pt x="18916806" y="835263"/>
                </a:lnTo>
                <a:lnTo>
                  <a:pt x="19827774" y="1879000"/>
                </a:lnTo>
                <a:close/>
              </a:path>
            </a:pathLst>
          </a:custGeom>
          <a:noFill/>
          <a:ln w="104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819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C7ADA1A-7896-E442-830A-907F10FB58E2}"/>
              </a:ext>
            </a:extLst>
          </p:cNvPr>
          <p:cNvSpPr/>
          <p:nvPr/>
        </p:nvSpPr>
        <p:spPr>
          <a:xfrm>
            <a:off x="0" y="1712830"/>
            <a:ext cx="862013" cy="4152608"/>
          </a:xfrm>
          <a:custGeom>
            <a:avLst/>
            <a:gdLst>
              <a:gd name="connsiteX0" fmla="*/ 654640 w 1895230"/>
              <a:gd name="connsiteY0" fmla="*/ 2137108 h 6847958"/>
              <a:gd name="connsiteX1" fmla="*/ 847409 w 1895230"/>
              <a:gd name="connsiteY1" fmla="*/ 2137108 h 6847958"/>
              <a:gd name="connsiteX2" fmla="*/ 1901618 w 1895230"/>
              <a:gd name="connsiteY2" fmla="*/ 2137108 h 6847958"/>
              <a:gd name="connsiteX3" fmla="*/ 0 w 1895230"/>
              <a:gd name="connsiteY3" fmla="*/ 0 h 6847958"/>
              <a:gd name="connsiteX4" fmla="*/ 0 w 1895230"/>
              <a:gd name="connsiteY4" fmla="*/ 6852462 h 6847958"/>
              <a:gd name="connsiteX5" fmla="*/ 654640 w 1895230"/>
              <a:gd name="connsiteY5" fmla="*/ 6852462 h 6847958"/>
              <a:gd name="connsiteX6" fmla="*/ 654640 w 1895230"/>
              <a:gd name="connsiteY6" fmla="*/ 2137108 h 68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5230" h="6847958">
                <a:moveTo>
                  <a:pt x="654640" y="2137108"/>
                </a:moveTo>
                <a:lnTo>
                  <a:pt x="847409" y="2137108"/>
                </a:lnTo>
                <a:lnTo>
                  <a:pt x="1901618" y="2137108"/>
                </a:lnTo>
                <a:lnTo>
                  <a:pt x="0" y="0"/>
                </a:lnTo>
                <a:lnTo>
                  <a:pt x="0" y="6852462"/>
                </a:lnTo>
                <a:lnTo>
                  <a:pt x="654640" y="6852462"/>
                </a:lnTo>
                <a:lnTo>
                  <a:pt x="654640" y="2137108"/>
                </a:lnTo>
                <a:close/>
              </a:path>
            </a:pathLst>
          </a:custGeom>
          <a:solidFill>
            <a:srgbClr val="12110C"/>
          </a:solidFill>
          <a:ln w="104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819"/>
          </a:p>
        </p:txBody>
      </p:sp>
    </p:spTree>
    <p:extLst>
      <p:ext uri="{BB962C8B-B14F-4D97-AF65-F5344CB8AC3E}">
        <p14:creationId xmlns:p14="http://schemas.microsoft.com/office/powerpoint/2010/main" val="4045438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1274">
          <p15:clr>
            <a:srgbClr val="FBAE40"/>
          </p15:clr>
        </p15:guide>
        <p15:guide id="3" pos="114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98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24" y="1948824"/>
            <a:ext cx="8229600" cy="4525963"/>
          </a:xfrm>
          <a:prstGeom prst="rect">
            <a:avLst/>
          </a:prstGeo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C89-FE9A-4F34-BA1E-0DED7719888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1E386-B118-40A6-AD4E-C64E64AC67C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189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594"/>
            <a:ext cx="8229600" cy="745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9817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9579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09817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49579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0F4AD-4441-4322-B67C-30EAC625C46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76854-C8F3-4FB3-91C4-6996ABB819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841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0C5D0-D36E-4392-AC03-CE0326E4A7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97753-B979-4C0D-8FCE-004A132C0E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98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B5DC5-6796-4D92-9160-7B087C8B0DC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8177C-673F-43E5-B2FD-34EBCD74C77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428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9AA8-72F9-4F96-9D50-072754814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86FF4-1EEE-4959-A3EB-5211FFCAF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4B813-73C2-4884-BFF7-30689342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36DF-C425-4A2F-B01D-BB010C09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18F02-68F0-4DA3-A5E4-0C5C59D2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79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59F3-2782-4A25-A7AB-6DE02267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FE819-1A41-43C4-B5B0-DA2C868B3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F2FB1-6861-42F5-AB05-33890409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2E235-6F07-437B-A53A-498D28E0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8CD5C-01DD-4526-9E60-92BF3397F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5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31B6-5B41-401C-AC29-ED3E66C9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5482-F855-42ED-8411-81FB6888E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3E758-DDA1-4266-AED5-93EA84C86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BF90D-0DA3-4983-B65D-AF755DDA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41E8F-0426-4285-86B5-C23CDC05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1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7A8C-0E1D-4BAD-A95D-E4F51DA5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265E4-0737-438B-8C44-5B4C852A2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B663D-B8F4-442C-99A5-CAE9A0EFA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0F234-459C-4DFF-9B0B-007A6387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4955E-A545-4438-AEE3-529975BB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6C875-F5B1-4127-B13F-621ECD69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20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475911-0D05-44AF-93F2-3D475D4B751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522C8B-B0C1-46D3-834B-A5F401030963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  <p:pic>
        <p:nvPicPr>
          <p:cNvPr id="102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8575"/>
            <a:ext cx="923925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200025"/>
            <a:ext cx="990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62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404040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Calibri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Calibri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Calibri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Calibri" pitchFamily="34" charset="0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Calibri" pitchFamily="34" charset="0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Calibri" pitchFamily="34" charset="0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Calibri" pitchFamily="34" charset="0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Calibri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rgbClr val="7F7F7F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100" kern="1200">
          <a:solidFill>
            <a:srgbClr val="7F7F7F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800" kern="1200">
          <a:solidFill>
            <a:srgbClr val="7F7F7F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500" kern="1200">
          <a:solidFill>
            <a:srgbClr val="7F7F7F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500" kern="1200">
          <a:solidFill>
            <a:srgbClr val="7F7F7F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9B45E-BE50-4CD7-BFE4-6908A439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CBB26-D559-448B-BAE2-CBADB657E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A25AB-BA95-4CBB-A582-FB4160759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CB2B9-44A2-4E59-9393-CE8D2AF085F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2867E-BC89-4F65-A17E-98F2D98E1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534D5-71E1-4AAE-9B36-97454BD5B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EA16D-5B88-4C89-AAF5-597275002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10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mailto:Mariam.Hanson@ursulinehigh.merton.sch.uk" TargetMode="External"/><Relationship Id="rId7" Type="http://schemas.openxmlformats.org/officeDocument/2006/relationships/image" Target="../media/image46.png"/><Relationship Id="rId2" Type="http://schemas.openxmlformats.org/officeDocument/2006/relationships/hyperlink" Target="mailto:Matthew.breese@ursulinehigh.merton.sch.u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27.png"/><Relationship Id="rId4" Type="http://schemas.openxmlformats.org/officeDocument/2006/relationships/hyperlink" Target="mailto:Jeremy.Gibson@ursulinehigh.merton.sch.u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Brendan.ryan@ursulinehigh.merton.sch.uk" TargetMode="External"/><Relationship Id="rId2" Type="http://schemas.openxmlformats.org/officeDocument/2006/relationships/hyperlink" Target="mailto:Didier.adam@ursulinehigh.merton.sch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Ben.barton@ursulinehigh.merton.sch.u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20215" y="5595338"/>
            <a:ext cx="6351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Sixth Form </a:t>
            </a:r>
          </a:p>
          <a:p>
            <a:pPr algn="ct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Year 10 Transition Evening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F2F0B-D312-4677-8995-F3B42489C0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C0DB5-6447-2702-7F92-339EAC0F8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95" y="185444"/>
            <a:ext cx="2634009" cy="1256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D3772-D722-172D-9C6D-68CDD2EBD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26" y="1627725"/>
            <a:ext cx="6601746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37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FEDDF-8AC5-7AAD-2B8B-34433730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113"/>
            <a:ext cx="8229600" cy="696012"/>
          </a:xfrm>
        </p:spPr>
        <p:txBody>
          <a:bodyPr/>
          <a:lstStyle/>
          <a:p>
            <a:r>
              <a:rPr lang="en-GB" b="1" dirty="0">
                <a:solidFill>
                  <a:srgbClr val="660033"/>
                </a:solidFill>
              </a:rPr>
              <a:t>Option Blocks and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39CC6-ABEA-2B38-1EEE-8C0AC6155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992" y="1062701"/>
            <a:ext cx="5665808" cy="5387869"/>
          </a:xfrm>
        </p:spPr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We </a:t>
            </a:r>
            <a:r>
              <a:rPr lang="en-GB" sz="2000" b="1" dirty="0">
                <a:solidFill>
                  <a:schemeClr val="tx1"/>
                </a:solidFill>
              </a:rPr>
              <a:t>share option blocks with WC</a:t>
            </a:r>
            <a:r>
              <a:rPr lang="en-GB" sz="2000" dirty="0">
                <a:solidFill>
                  <a:schemeClr val="tx1"/>
                </a:solidFill>
              </a:rPr>
              <a:t>, but some courses are just offered at UHS and vice versa.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pPr marL="0" indent="0"/>
            <a:r>
              <a:rPr lang="en-GB" sz="2000" dirty="0">
                <a:solidFill>
                  <a:schemeClr val="tx1"/>
                </a:solidFill>
              </a:rPr>
              <a:t>For example: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</a:rPr>
              <a:t>computer science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i="1" dirty="0">
                <a:solidFill>
                  <a:schemeClr val="tx1"/>
                </a:solidFill>
              </a:rPr>
              <a:t>music</a:t>
            </a:r>
            <a:r>
              <a:rPr lang="en-GB" sz="2000" dirty="0">
                <a:solidFill>
                  <a:schemeClr val="tx1"/>
                </a:solidFill>
              </a:rPr>
              <a:t> and </a:t>
            </a:r>
            <a:r>
              <a:rPr lang="en-GB" sz="2000" i="1" dirty="0">
                <a:solidFill>
                  <a:schemeClr val="tx1"/>
                </a:solidFill>
              </a:rPr>
              <a:t>PE</a:t>
            </a:r>
            <a:r>
              <a:rPr lang="en-GB" sz="2000" dirty="0">
                <a:solidFill>
                  <a:schemeClr val="tx1"/>
                </a:solidFill>
              </a:rPr>
              <a:t> are just offered at WC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</a:rPr>
              <a:t>English Language, French </a:t>
            </a:r>
            <a:r>
              <a:rPr lang="en-GB" sz="2000" dirty="0">
                <a:solidFill>
                  <a:schemeClr val="tx1"/>
                </a:solidFill>
              </a:rPr>
              <a:t>and </a:t>
            </a:r>
            <a:r>
              <a:rPr lang="en-GB" sz="2000" i="1" dirty="0">
                <a:solidFill>
                  <a:schemeClr val="tx1"/>
                </a:solidFill>
              </a:rPr>
              <a:t>drama</a:t>
            </a:r>
            <a:r>
              <a:rPr lang="en-GB" sz="2000" dirty="0">
                <a:solidFill>
                  <a:schemeClr val="tx1"/>
                </a:solidFill>
              </a:rPr>
              <a:t> are just offered at UHS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The other subjects are offered at both schools.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i="1" dirty="0">
                <a:solidFill>
                  <a:schemeClr val="tx1"/>
                </a:solidFill>
              </a:rPr>
              <a:t>*We do not anticipate much change, but as in any college or sixth form, courses are subject to change if staffing or demand for courses changes.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04AE9A-085E-3E2A-214E-150F1511C5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BE339-EA60-D9F2-8FE5-E1CAF445E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3" y="1797926"/>
            <a:ext cx="2724061" cy="326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5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0622-427B-4A17-AB9F-8129FA18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110" y="428686"/>
            <a:ext cx="6587490" cy="639485"/>
          </a:xfrm>
        </p:spPr>
        <p:txBody>
          <a:bodyPr>
            <a:normAutofit/>
          </a:bodyPr>
          <a:lstStyle/>
          <a:p>
            <a:r>
              <a:rPr lang="en-GB" sz="2700" b="1" dirty="0">
                <a:solidFill>
                  <a:srgbClr val="660033"/>
                </a:solidFill>
              </a:rPr>
              <a:t>Minimum Course Entry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D277-389D-479A-A37A-CE5111B3C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5" y="1496857"/>
            <a:ext cx="8229600" cy="4619967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Students must meet the </a:t>
            </a:r>
            <a:r>
              <a:rPr lang="en-US" sz="2800" b="1" u="sng" dirty="0">
                <a:solidFill>
                  <a:schemeClr val="tx1"/>
                </a:solidFill>
              </a:rPr>
              <a:t>course entry requirements</a:t>
            </a:r>
            <a:r>
              <a:rPr lang="en-US" sz="2800" b="1" dirty="0">
                <a:solidFill>
                  <a:schemeClr val="tx1"/>
                </a:solidFill>
              </a:rPr>
              <a:t> to be allowed </a:t>
            </a:r>
            <a:r>
              <a:rPr lang="en-US" sz="2800" b="1" dirty="0" err="1">
                <a:solidFill>
                  <a:schemeClr val="tx1"/>
                </a:solidFill>
              </a:rPr>
              <a:t>enrol</a:t>
            </a:r>
            <a:r>
              <a:rPr lang="en-US" sz="2800" b="1" dirty="0">
                <a:solidFill>
                  <a:schemeClr val="tx1"/>
                </a:solidFill>
              </a:rPr>
              <a:t> on a course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When students apply, they are selecting an </a:t>
            </a:r>
            <a:r>
              <a:rPr lang="en-GB" sz="2800" i="1" dirty="0">
                <a:solidFill>
                  <a:schemeClr val="tx1"/>
                </a:solidFill>
              </a:rPr>
              <a:t>interest</a:t>
            </a:r>
            <a:r>
              <a:rPr lang="en-GB" sz="2800" dirty="0">
                <a:solidFill>
                  <a:schemeClr val="tx1"/>
                </a:solidFill>
              </a:rPr>
              <a:t> in a course.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No student actually enrols on a course until they have their results on GCSE results days.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Many will change their mind – that’s OK!</a:t>
            </a:r>
          </a:p>
          <a:p>
            <a:pPr marL="0" indent="0"/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235DB5-5878-4B53-AFD7-CFA5D40520A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47789-4195-A6C5-3C40-7C4409639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02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1B6089-7AD8-4C3A-A7D3-0274EC121B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623FB0-B2DA-64AE-0FF7-F7C028C6B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98" y="1254881"/>
            <a:ext cx="7730403" cy="544774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3F64CD-F48C-B54B-D2CC-A6C64C476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486" y="283833"/>
            <a:ext cx="6697028" cy="994172"/>
          </a:xfrm>
        </p:spPr>
        <p:txBody>
          <a:bodyPr>
            <a:normAutofit/>
          </a:bodyPr>
          <a:lstStyle/>
          <a:p>
            <a:pPr algn="ctr"/>
            <a:r>
              <a:rPr lang="en-GB" sz="2700" b="1" dirty="0">
                <a:solidFill>
                  <a:srgbClr val="660033"/>
                </a:solidFill>
              </a:rPr>
              <a:t>Minimum Course Entry Requirements - A Level Courses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CC4A08-B04F-21DB-4DA1-F29F19230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45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1B6089-7AD8-4C3A-A7D3-0274EC121B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50A43-0FFC-CF2D-2DFF-D950B536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71" y="1290474"/>
            <a:ext cx="8468058" cy="51268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180128-B5C2-99F4-7B97-AE3C088258DA}"/>
              </a:ext>
            </a:extLst>
          </p:cNvPr>
          <p:cNvSpPr txBox="1">
            <a:spLocks/>
          </p:cNvSpPr>
          <p:nvPr/>
        </p:nvSpPr>
        <p:spPr>
          <a:xfrm>
            <a:off x="1223486" y="283833"/>
            <a:ext cx="6697028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Calibri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Calibri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Calibri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Calibri" pitchFamily="34" charset="0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Calibri" pitchFamily="34" charset="0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Calibri" pitchFamily="34" charset="0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Calibri" pitchFamily="34" charset="0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700" b="1">
                <a:solidFill>
                  <a:srgbClr val="660033"/>
                </a:solidFill>
              </a:rPr>
              <a:t>Minimum Course Entry Requirements - A Level Courses</a:t>
            </a:r>
            <a:endParaRPr lang="en-GB" sz="2700" b="1" dirty="0">
              <a:solidFill>
                <a:srgbClr val="66003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2C9309-AFCA-532A-16E1-042D85D54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87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B1DA-9354-4CB2-8CED-9FA732E5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486" y="283833"/>
            <a:ext cx="6697028" cy="994172"/>
          </a:xfrm>
        </p:spPr>
        <p:txBody>
          <a:bodyPr>
            <a:normAutofit/>
          </a:bodyPr>
          <a:lstStyle/>
          <a:p>
            <a:pPr algn="ctr"/>
            <a:r>
              <a:rPr lang="en-GB" sz="2700" b="1" dirty="0">
                <a:solidFill>
                  <a:srgbClr val="660033"/>
                </a:solidFill>
              </a:rPr>
              <a:t>Minimum Course Entry Requirements - A Level Courses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1B6089-7AD8-4C3A-A7D3-0274EC121B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B9F53-5E86-4C45-782A-822BE406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97" y="1469903"/>
            <a:ext cx="7406640" cy="523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F93918-8A23-1E1C-769A-4DE22B05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5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CA455-2A65-EA2A-C518-5850EBD5A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2356E-E2D9-E446-E135-7F5790A2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110" y="368769"/>
            <a:ext cx="6587490" cy="1123353"/>
          </a:xfrm>
        </p:spPr>
        <p:txBody>
          <a:bodyPr>
            <a:normAutofit/>
          </a:bodyPr>
          <a:lstStyle/>
          <a:p>
            <a:r>
              <a:rPr lang="en-GB" sz="2700" b="1" dirty="0">
                <a:solidFill>
                  <a:srgbClr val="660033"/>
                </a:solidFill>
              </a:rPr>
              <a:t>Why do students need to carefully consider their subject selections?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7854A-66DD-788F-6380-8DAC4D50A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864" y="1492122"/>
            <a:ext cx="4600936" cy="5105448"/>
          </a:xfrm>
        </p:spPr>
        <p:txBody>
          <a:bodyPr/>
          <a:lstStyle/>
          <a:p>
            <a:pPr algn="l"/>
            <a:r>
              <a:rPr lang="en-GB" sz="2800" b="0" i="0" dirty="0">
                <a:solidFill>
                  <a:srgbClr val="0D0D0D"/>
                </a:solidFill>
                <a:effectLst/>
                <a:latin typeface="Söhne"/>
              </a:rPr>
              <a:t>Students need to carefully consider their subject selections at A-level for several reasons:</a:t>
            </a:r>
          </a:p>
          <a:p>
            <a:pPr algn="l"/>
            <a:endParaRPr lang="en-GB" sz="2800" b="0" i="0" dirty="0">
              <a:solidFill>
                <a:srgbClr val="0D0D0D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en-GB" sz="2800" b="0" i="0" dirty="0">
                <a:solidFill>
                  <a:srgbClr val="0D0D0D"/>
                </a:solidFill>
                <a:effectLst/>
                <a:latin typeface="Söhne"/>
              </a:rPr>
              <a:t>Specialisation</a:t>
            </a:r>
          </a:p>
          <a:p>
            <a:pPr algn="l">
              <a:buFont typeface="+mj-lt"/>
              <a:buAutoNum type="arabicPeriod"/>
            </a:pPr>
            <a:r>
              <a:rPr lang="en-GB" sz="2800" b="0" i="0" dirty="0">
                <a:solidFill>
                  <a:srgbClr val="0D0D0D"/>
                </a:solidFill>
                <a:effectLst/>
                <a:latin typeface="Söhne"/>
              </a:rPr>
              <a:t>University Requirements</a:t>
            </a:r>
          </a:p>
          <a:p>
            <a:pPr algn="l">
              <a:buFont typeface="+mj-lt"/>
              <a:buAutoNum type="arabicPeriod"/>
            </a:pPr>
            <a:r>
              <a:rPr lang="en-GB" sz="2800" b="0" i="0" dirty="0">
                <a:solidFill>
                  <a:srgbClr val="0D0D0D"/>
                </a:solidFill>
                <a:effectLst/>
                <a:latin typeface="Söhne"/>
              </a:rPr>
              <a:t>Career Pathways</a:t>
            </a:r>
          </a:p>
          <a:p>
            <a:pPr algn="l">
              <a:buFont typeface="+mj-lt"/>
              <a:buAutoNum type="arabicPeriod"/>
            </a:pPr>
            <a:r>
              <a:rPr lang="en-GB" sz="2800" b="0" i="0" dirty="0">
                <a:solidFill>
                  <a:srgbClr val="0D0D0D"/>
                </a:solidFill>
                <a:effectLst/>
                <a:latin typeface="Söhne"/>
              </a:rPr>
              <a:t>Personal Growth</a:t>
            </a:r>
          </a:p>
          <a:p>
            <a:pPr algn="l">
              <a:buFont typeface="+mj-lt"/>
              <a:buAutoNum type="arabicPeriod"/>
            </a:pPr>
            <a:r>
              <a:rPr lang="en-GB" sz="2800" b="0" i="0" dirty="0">
                <a:solidFill>
                  <a:srgbClr val="0D0D0D"/>
                </a:solidFill>
                <a:effectLst/>
                <a:latin typeface="Söhne"/>
              </a:rPr>
              <a:t>Performance</a:t>
            </a:r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A73C5-5890-D39A-EDDD-1E5FB0CA125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964A5-4664-F9D9-CE61-40D8F3A72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B5AC4-F3BF-3199-D2AC-97A0CDB7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0" y="1694070"/>
            <a:ext cx="3556485" cy="45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78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35" y="1898127"/>
            <a:ext cx="8458200" cy="4710492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Students </a:t>
            </a:r>
            <a:r>
              <a:rPr lang="en-GB" b="1" dirty="0">
                <a:solidFill>
                  <a:schemeClr val="tx1"/>
                </a:solidFill>
              </a:rPr>
              <a:t>complete their application to the Ursuline Sixth Form via </a:t>
            </a:r>
            <a:r>
              <a:rPr lang="en-GB" b="1" i="1" dirty="0" err="1">
                <a:solidFill>
                  <a:schemeClr val="tx1"/>
                </a:solidFill>
              </a:rPr>
              <a:t>Applicaa</a:t>
            </a:r>
            <a:endParaRPr lang="en-GB" b="1" i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A username and account will be set up for all students (5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May)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7 steps to complete </a:t>
            </a:r>
            <a:r>
              <a:rPr lang="en-GB" dirty="0">
                <a:solidFill>
                  <a:schemeClr val="tx1"/>
                </a:solidFill>
              </a:rPr>
              <a:t>on the application form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1"/>
                </a:solidFill>
              </a:rPr>
              <a:t>Students will also have an interview with a member of SLT </a:t>
            </a:r>
            <a:r>
              <a:rPr lang="en-GB" dirty="0">
                <a:solidFill>
                  <a:schemeClr val="tx1"/>
                </a:solidFill>
              </a:rPr>
              <a:t>to discuss their suitability for joining our 6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form and to discuss the courses they are considering studying.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Once the application is complete, it will be </a:t>
            </a:r>
            <a:r>
              <a:rPr lang="en-GB" b="1" dirty="0">
                <a:solidFill>
                  <a:schemeClr val="tx1"/>
                </a:solidFill>
              </a:rPr>
              <a:t>reviewed and we will offer places to internal students from the week beginning the 10</a:t>
            </a:r>
            <a:r>
              <a:rPr lang="en-GB" b="1" baseline="30000" dirty="0">
                <a:solidFill>
                  <a:schemeClr val="tx1"/>
                </a:solidFill>
              </a:rPr>
              <a:t>th</a:t>
            </a:r>
            <a:r>
              <a:rPr lang="en-GB" b="1" dirty="0">
                <a:solidFill>
                  <a:schemeClr val="tx1"/>
                </a:solidFill>
              </a:rPr>
              <a:t> July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00515" y="912728"/>
            <a:ext cx="7542969" cy="73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rgbClr val="660033"/>
                </a:solidFill>
                <a:latin typeface="+mj-lt"/>
              </a:rPr>
              <a:t>Application Process - Applicaa</a:t>
            </a:r>
          </a:p>
        </p:txBody>
      </p:sp>
      <p:pic>
        <p:nvPicPr>
          <p:cNvPr id="8" name="Picture 4" descr="Applicaa | Powering School Applications">
            <a:extLst>
              <a:ext uri="{FF2B5EF4-FFF2-40B4-BE49-F238E27FC236}">
                <a16:creationId xmlns:a16="http://schemas.microsoft.com/office/drawing/2014/main" id="{7A078102-EA45-48F2-8254-E9E54967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70" y="78387"/>
            <a:ext cx="1959379" cy="6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C8C849-B670-A606-6DE9-55AC603EF793}"/>
              </a:ext>
            </a:extLst>
          </p:cNvPr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76D0D-A85E-FF66-4B51-18B9DE231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458" y="118522"/>
            <a:ext cx="1406297" cy="6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76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2E2B3-C6DF-5FBC-6218-B14E1A56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089F1-07B1-4983-260E-30E39F7FD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24150"/>
            <a:ext cx="8229600" cy="2752725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rgbClr val="660033"/>
                </a:solidFill>
                <a:latin typeface="+mj-lt"/>
              </a:rPr>
              <a:t>Mr Gibson</a:t>
            </a:r>
          </a:p>
          <a:p>
            <a:pPr algn="ctr"/>
            <a:r>
              <a:rPr lang="en-GB" sz="4800" dirty="0">
                <a:solidFill>
                  <a:srgbClr val="660033"/>
                </a:solidFill>
                <a:latin typeface="+mj-lt"/>
              </a:rPr>
              <a:t>T Levels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C9125E-7EE1-13A9-A9B5-2518281AE6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79546-D6BC-A44B-1F49-D99C52083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58" y="526266"/>
            <a:ext cx="3090083" cy="14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0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042139"/>
            <a:ext cx="3075059" cy="4645935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 descr="A picture containing text, table, computer, desk&#10;&#10;Description automatically generated">
            <a:extLst>
              <a:ext uri="{FF2B5EF4-FFF2-40B4-BE49-F238E27FC236}">
                <a16:creationId xmlns:a16="http://schemas.microsoft.com/office/drawing/2014/main" id="{443093CA-9D95-4C96-80AB-C86CDD8CE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9504" r="10836" b="20414"/>
          <a:stretch/>
        </p:blipFill>
        <p:spPr>
          <a:xfrm>
            <a:off x="15" y="1167117"/>
            <a:ext cx="2950065" cy="4395978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5157" y="857250"/>
            <a:ext cx="2674620" cy="2369811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8082D442-398C-474A-9593-660EC8775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t="18886" r="34304" b="20720"/>
          <a:stretch/>
        </p:blipFill>
        <p:spPr>
          <a:xfrm>
            <a:off x="3388601" y="857257"/>
            <a:ext cx="2427732" cy="2246360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3297" y="858782"/>
            <a:ext cx="2540703" cy="3137886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DD3E4E78-847F-494F-9B20-74C28DF826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8427" r="-1" b="20227"/>
          <a:stretch/>
        </p:blipFill>
        <p:spPr>
          <a:xfrm>
            <a:off x="6725694" y="858782"/>
            <a:ext cx="2418316" cy="3015498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F50A839B-7E4A-4C9D-B1A8-FE4165F82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02" y="3874280"/>
            <a:ext cx="3493294" cy="1140184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D2183C05-D230-45F6-96F9-43AF9A9DB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4" y="5486178"/>
            <a:ext cx="757163" cy="403792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3ABF7A1E-3520-48F1-8998-D7FD145D1A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09" y="5413687"/>
            <a:ext cx="757163" cy="6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06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220D1-7E08-42EC-8EF5-BEC52019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060087"/>
            <a:ext cx="7886700" cy="994172"/>
          </a:xfrm>
        </p:spPr>
        <p:txBody>
          <a:bodyPr/>
          <a:lstStyle/>
          <a:p>
            <a:r>
              <a:rPr lang="en-GB" b="1" dirty="0">
                <a:solidFill>
                  <a:srgbClr val="C5A44A"/>
                </a:solidFill>
              </a:rPr>
              <a:t>What are T-Levels?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151114B-59A2-44CB-A79F-1693B369F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0" b="9951"/>
          <a:stretch/>
        </p:blipFill>
        <p:spPr bwMode="auto">
          <a:xfrm>
            <a:off x="0" y="4566063"/>
            <a:ext cx="7208135" cy="14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0769A810-57AB-4AC0-89B1-DA2BC8697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t="22410" r="22494" b="9951"/>
          <a:stretch/>
        </p:blipFill>
        <p:spPr bwMode="auto">
          <a:xfrm>
            <a:off x="5295417" y="4566063"/>
            <a:ext cx="3848583" cy="14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BC6709-74E8-44CF-9203-F3E6860AA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38" y="5533893"/>
            <a:ext cx="574181" cy="466858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47A70CBD-5823-4B9A-B778-8671D9F934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9"/>
          <a:stretch/>
        </p:blipFill>
        <p:spPr>
          <a:xfrm>
            <a:off x="6227770" y="964489"/>
            <a:ext cx="2771724" cy="938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C4DBE-A477-4CCC-A6C7-5DA6448E96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2" t="31877" r="4656" b="31188"/>
          <a:stretch/>
        </p:blipFill>
        <p:spPr>
          <a:xfrm>
            <a:off x="303487" y="2291938"/>
            <a:ext cx="8537027" cy="189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7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22CAC-1C05-4F01-B533-5F979AE3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24150"/>
            <a:ext cx="8229600" cy="2752725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rgbClr val="660033"/>
                </a:solidFill>
                <a:latin typeface="+mj-lt"/>
              </a:rPr>
              <a:t>Ms Alexander</a:t>
            </a:r>
          </a:p>
          <a:p>
            <a:pPr algn="ctr"/>
            <a:r>
              <a:rPr lang="en-GB" sz="4800" dirty="0">
                <a:solidFill>
                  <a:srgbClr val="660033"/>
                </a:solidFill>
                <a:latin typeface="+mj-lt"/>
              </a:rPr>
              <a:t>Deputy Headteacher’s Welcome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9CF5E-A346-488B-AD7A-44F8724955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5BA233-7E01-0220-05B1-B0650BAA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58" y="526266"/>
            <a:ext cx="3090083" cy="14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4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220D1-7E08-42EC-8EF5-BEC52019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060087"/>
            <a:ext cx="7886700" cy="994172"/>
          </a:xfrm>
        </p:spPr>
        <p:txBody>
          <a:bodyPr/>
          <a:lstStyle/>
          <a:p>
            <a:r>
              <a:rPr lang="en-GB" b="1" dirty="0">
                <a:solidFill>
                  <a:srgbClr val="C5A44A"/>
                </a:solidFill>
              </a:rPr>
              <a:t>What are T-Levels?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151114B-59A2-44CB-A79F-1693B369F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0" b="9951"/>
          <a:stretch/>
        </p:blipFill>
        <p:spPr bwMode="auto">
          <a:xfrm>
            <a:off x="0" y="4566063"/>
            <a:ext cx="7208135" cy="14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0769A810-57AB-4AC0-89B1-DA2BC8697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t="22410" r="22494" b="9951"/>
          <a:stretch/>
        </p:blipFill>
        <p:spPr bwMode="auto">
          <a:xfrm>
            <a:off x="5295417" y="4566063"/>
            <a:ext cx="3848583" cy="14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BC6709-74E8-44CF-9203-F3E6860AA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38" y="5533893"/>
            <a:ext cx="574181" cy="466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533CC-C700-4FA3-9FDE-DCEB990AF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01" r="1737" b="6360"/>
          <a:stretch/>
        </p:blipFill>
        <p:spPr>
          <a:xfrm>
            <a:off x="3437450" y="1908948"/>
            <a:ext cx="5496273" cy="2574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64A24-78A4-452C-AFEE-30531661E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" t="34483" r="53793" b="32720"/>
          <a:stretch/>
        </p:blipFill>
        <p:spPr>
          <a:xfrm>
            <a:off x="131452" y="2208383"/>
            <a:ext cx="3227174" cy="132555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AFB5CFD-C2BD-4C9F-9A3A-E28E4DF274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9"/>
          <a:stretch/>
        </p:blipFill>
        <p:spPr>
          <a:xfrm>
            <a:off x="6227770" y="964489"/>
            <a:ext cx="2771724" cy="9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01EF-93F4-0A42-BE41-1AA62567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1" dirty="0"/>
              <a:t>OUR SIXTH FORM T LEVEL OFFER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03A090-5600-468C-9AB6-5D36E9B9B6E0}"/>
              </a:ext>
            </a:extLst>
          </p:cNvPr>
          <p:cNvSpPr/>
          <p:nvPr/>
        </p:nvSpPr>
        <p:spPr>
          <a:xfrm>
            <a:off x="916225" y="2013747"/>
            <a:ext cx="1625522" cy="3067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455" b="1" dirty="0">
                <a:solidFill>
                  <a:prstClr val="white"/>
                </a:solidFill>
                <a:latin typeface="Calibri" panose="020F0502020204030204"/>
              </a:rPr>
              <a:t>BUSINESS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E2DE6-DFD7-47A2-9F95-E745AFBB8417}"/>
              </a:ext>
            </a:extLst>
          </p:cNvPr>
          <p:cNvSpPr/>
          <p:nvPr/>
        </p:nvSpPr>
        <p:spPr>
          <a:xfrm>
            <a:off x="2818444" y="2013747"/>
            <a:ext cx="1625522" cy="3067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455" b="1" dirty="0">
                <a:solidFill>
                  <a:prstClr val="white"/>
                </a:solidFill>
                <a:latin typeface="Calibri" panose="020F0502020204030204"/>
              </a:rPr>
              <a:t>DIGITAL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9F2A7D-ECE9-4C56-8CF9-8C7DBC27040A}"/>
              </a:ext>
            </a:extLst>
          </p:cNvPr>
          <p:cNvSpPr/>
          <p:nvPr/>
        </p:nvSpPr>
        <p:spPr>
          <a:xfrm>
            <a:off x="4720664" y="2013747"/>
            <a:ext cx="1625522" cy="3067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455" b="1" dirty="0">
                <a:solidFill>
                  <a:prstClr val="white"/>
                </a:solidFill>
                <a:latin typeface="Calibri" panose="020F0502020204030204"/>
              </a:rPr>
              <a:t>HEALTH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498BB-8F63-4F09-9182-6FA4B6CF6345}"/>
              </a:ext>
            </a:extLst>
          </p:cNvPr>
          <p:cNvSpPr/>
          <p:nvPr/>
        </p:nvSpPr>
        <p:spPr>
          <a:xfrm>
            <a:off x="6625617" y="2013747"/>
            <a:ext cx="1625522" cy="306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45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5C7CA2-9E60-490D-9D72-B66F2254E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38" y="5533893"/>
            <a:ext cx="574181" cy="46685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51CD72E-3454-4F98-BB3E-2E5262720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9"/>
          <a:stretch/>
        </p:blipFill>
        <p:spPr>
          <a:xfrm>
            <a:off x="6227770" y="964489"/>
            <a:ext cx="2771724" cy="938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4DFADD-74C6-407F-DC1F-BCE538E86513}"/>
              </a:ext>
            </a:extLst>
          </p:cNvPr>
          <p:cNvSpPr/>
          <p:nvPr/>
        </p:nvSpPr>
        <p:spPr>
          <a:xfrm>
            <a:off x="6686303" y="2013747"/>
            <a:ext cx="1625522" cy="3067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455" b="1" dirty="0">
                <a:solidFill>
                  <a:prstClr val="white"/>
                </a:solidFill>
                <a:latin typeface="Calibri" panose="020F0502020204030204"/>
              </a:rPr>
              <a:t>SCIENCE</a:t>
            </a:r>
          </a:p>
        </p:txBody>
      </p:sp>
      <p:sp>
        <p:nvSpPr>
          <p:cNvPr id="23" name="Text Placeholder 63">
            <a:extLst>
              <a:ext uri="{FF2B5EF4-FFF2-40B4-BE49-F238E27FC236}">
                <a16:creationId xmlns:a16="http://schemas.microsoft.com/office/drawing/2014/main" id="{67F34C6F-3663-8605-A778-DC1832E93AB9}"/>
              </a:ext>
            </a:extLst>
          </p:cNvPr>
          <p:cNvSpPr txBox="1">
            <a:spLocks/>
          </p:cNvSpPr>
          <p:nvPr/>
        </p:nvSpPr>
        <p:spPr>
          <a:xfrm>
            <a:off x="784083" y="2499002"/>
            <a:ext cx="1841552" cy="591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Business and Management Administration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Exam board: City &amp; Guilds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Entry requirements: five subjects at Grade 5 including English and </a:t>
            </a:r>
            <a:r>
              <a:rPr lang="en-US" sz="1275" dirty="0" err="1">
                <a:solidFill>
                  <a:prstClr val="black"/>
                </a:solidFill>
                <a:latin typeface="Calibri" panose="020F0502020204030204"/>
              </a:rPr>
              <a:t>Maths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 at Grade 4</a:t>
            </a:r>
          </a:p>
        </p:txBody>
      </p:sp>
      <p:sp>
        <p:nvSpPr>
          <p:cNvPr id="24" name="Text Placeholder 63">
            <a:extLst>
              <a:ext uri="{FF2B5EF4-FFF2-40B4-BE49-F238E27FC236}">
                <a16:creationId xmlns:a16="http://schemas.microsoft.com/office/drawing/2014/main" id="{D80A69E4-4547-5B3A-AD73-F83CC11B3F96}"/>
              </a:ext>
            </a:extLst>
          </p:cNvPr>
          <p:cNvSpPr txBox="1">
            <a:spLocks/>
          </p:cNvSpPr>
          <p:nvPr/>
        </p:nvSpPr>
        <p:spPr>
          <a:xfrm>
            <a:off x="2710429" y="2492807"/>
            <a:ext cx="1841552" cy="591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Production, Design and Development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Exam board: Pearson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Entry requirements: five subjects at Grade 5 including English and </a:t>
            </a:r>
            <a:r>
              <a:rPr lang="en-US" sz="1275" dirty="0" err="1">
                <a:solidFill>
                  <a:prstClr val="black"/>
                </a:solidFill>
                <a:latin typeface="Calibri" panose="020F0502020204030204"/>
              </a:rPr>
              <a:t>Maths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 at Grade 4</a:t>
            </a:r>
          </a:p>
          <a:p>
            <a:pPr marL="171450" indent="-171450" defTabSz="685800">
              <a:spcBef>
                <a:spcPts val="750"/>
              </a:spcBef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Placeholder 63">
            <a:extLst>
              <a:ext uri="{FF2B5EF4-FFF2-40B4-BE49-F238E27FC236}">
                <a16:creationId xmlns:a16="http://schemas.microsoft.com/office/drawing/2014/main" id="{422DE4AC-48BF-6076-CB46-0FEA0460DECB}"/>
              </a:ext>
            </a:extLst>
          </p:cNvPr>
          <p:cNvSpPr txBox="1">
            <a:spLocks/>
          </p:cNvSpPr>
          <p:nvPr/>
        </p:nvSpPr>
        <p:spPr>
          <a:xfrm>
            <a:off x="4676815" y="2466227"/>
            <a:ext cx="1841552" cy="591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Supporting Adult Nursing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Exam board: NCFE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Entry requirements: five subjects at Grade 5 including English and </a:t>
            </a:r>
            <a:r>
              <a:rPr lang="en-US" sz="1275" dirty="0" err="1">
                <a:solidFill>
                  <a:prstClr val="black"/>
                </a:solidFill>
                <a:latin typeface="Calibri" panose="020F0502020204030204"/>
              </a:rPr>
              <a:t>Maths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 at Grade 4</a:t>
            </a:r>
          </a:p>
          <a:p>
            <a:pPr marL="171450" indent="-171450" defTabSz="685800">
              <a:spcBef>
                <a:spcPts val="750"/>
              </a:spcBef>
            </a:pPr>
            <a:endParaRPr lang="en-US" sz="12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 Placeholder 63">
            <a:extLst>
              <a:ext uri="{FF2B5EF4-FFF2-40B4-BE49-F238E27FC236}">
                <a16:creationId xmlns:a16="http://schemas.microsoft.com/office/drawing/2014/main" id="{81E7C196-77F2-AA4E-DD10-B642C5F16B24}"/>
              </a:ext>
            </a:extLst>
          </p:cNvPr>
          <p:cNvSpPr txBox="1">
            <a:spLocks/>
          </p:cNvSpPr>
          <p:nvPr/>
        </p:nvSpPr>
        <p:spPr>
          <a:xfrm>
            <a:off x="6611448" y="2466227"/>
            <a:ext cx="1841552" cy="591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Laboratory Science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Exam board: NCFE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Five GCSEs to at least grade 5 (or  equivalent) including Science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(Combined or Triple). You must also have at least a grade 4 in </a:t>
            </a:r>
            <a:r>
              <a:rPr lang="en-US" sz="1275" dirty="0" err="1">
                <a:solidFill>
                  <a:prstClr val="black"/>
                </a:solidFill>
                <a:latin typeface="Calibri" panose="020F0502020204030204"/>
              </a:rPr>
              <a:t>Maths</a:t>
            </a:r>
            <a:r>
              <a:rPr lang="en-US" sz="1275" dirty="0">
                <a:solidFill>
                  <a:prstClr val="black"/>
                </a:solidFill>
                <a:latin typeface="Calibri" panose="020F0502020204030204"/>
              </a:rPr>
              <a:t>, English GCSE.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813A44-681C-6330-9B97-AA3D0FA38CEF}"/>
              </a:ext>
            </a:extLst>
          </p:cNvPr>
          <p:cNvGrpSpPr/>
          <p:nvPr/>
        </p:nvGrpSpPr>
        <p:grpSpPr>
          <a:xfrm>
            <a:off x="916225" y="4484974"/>
            <a:ext cx="7421854" cy="1408538"/>
            <a:chOff x="1374860" y="3829782"/>
            <a:chExt cx="9895805" cy="187805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263D388-05A5-1E9A-0F51-279F0A720D50}"/>
                </a:ext>
              </a:extLst>
            </p:cNvPr>
            <p:cNvGrpSpPr/>
            <p:nvPr/>
          </p:nvGrpSpPr>
          <p:grpSpPr>
            <a:xfrm>
              <a:off x="3070029" y="5432177"/>
              <a:ext cx="7931489" cy="275655"/>
              <a:chOff x="3071977" y="4324658"/>
              <a:chExt cx="7931489" cy="2756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3DD6F94-AA80-5645-E1F4-6DCEDE3A8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1977" y="4332066"/>
                <a:ext cx="317019" cy="26824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E74F728-1259-815C-EB55-7C276C20C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2677" y="4327269"/>
                <a:ext cx="317019" cy="26824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2EE61CB-40CA-262A-2126-079DF2DCB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86447" y="4324658"/>
                <a:ext cx="317019" cy="26824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F66350C-E273-CD42-852C-511BB9D66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44562" y="4327269"/>
                <a:ext cx="317019" cy="268247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DC75C64-107C-A3EE-5DCB-BA237B92E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4860" y="3912144"/>
              <a:ext cx="1860908" cy="1337817"/>
            </a:xfrm>
            <a:prstGeom prst="rect">
              <a:avLst/>
            </a:prstGeom>
          </p:spPr>
        </p:pic>
        <p:pic>
          <p:nvPicPr>
            <p:cNvPr id="1026" name="Picture 2" descr="Pearson Logo - PNG y Vector">
              <a:extLst>
                <a:ext uri="{FF2B5EF4-FFF2-40B4-BE49-F238E27FC236}">
                  <a16:creationId xmlns:a16="http://schemas.microsoft.com/office/drawing/2014/main" id="{5915C6BE-0BCE-ECC0-88E0-EF1C2FA49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224" y="3829782"/>
              <a:ext cx="2115524" cy="1486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Media Centre | NCFE">
              <a:extLst>
                <a:ext uri="{FF2B5EF4-FFF2-40B4-BE49-F238E27FC236}">
                  <a16:creationId xmlns:a16="http://schemas.microsoft.com/office/drawing/2014/main" id="{2CE41C4C-D422-3124-C182-70053367C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197" y="4033602"/>
              <a:ext cx="2455403" cy="69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Media Centre | NCFE">
              <a:extLst>
                <a:ext uri="{FF2B5EF4-FFF2-40B4-BE49-F238E27FC236}">
                  <a16:creationId xmlns:a16="http://schemas.microsoft.com/office/drawing/2014/main" id="{BF3D61DB-941D-108F-FB2C-D72CF7921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5262" y="4033602"/>
              <a:ext cx="2455403" cy="69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5919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BE58-EDE9-41F5-8634-BBA0CC9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85826"/>
            <a:ext cx="4850130" cy="1119713"/>
          </a:xfrm>
        </p:spPr>
        <p:txBody>
          <a:bodyPr/>
          <a:lstStyle/>
          <a:p>
            <a:r>
              <a:rPr lang="en-GB" b="1" dirty="0">
                <a:solidFill>
                  <a:srgbClr val="C5A44A"/>
                </a:solidFill>
              </a:rPr>
              <a:t>Consider a T Level if…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5104483-04A9-4A02-9AF4-2AF36C1FF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32" y="5539296"/>
            <a:ext cx="811706" cy="43288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A0382B-1A38-4109-84FE-B1C984A41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38" y="5533893"/>
            <a:ext cx="574181" cy="46685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7A14BAA-9166-4EB9-BFFA-5573DB2C3882}"/>
              </a:ext>
            </a:extLst>
          </p:cNvPr>
          <p:cNvGraphicFramePr/>
          <p:nvPr/>
        </p:nvGraphicFramePr>
        <p:xfrm>
          <a:off x="2522483" y="1004066"/>
          <a:ext cx="7233006" cy="486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07DA300-2F27-462E-BE5C-DCBF9647BFCA}"/>
              </a:ext>
            </a:extLst>
          </p:cNvPr>
          <p:cNvSpPr/>
          <p:nvPr/>
        </p:nvSpPr>
        <p:spPr>
          <a:xfrm>
            <a:off x="228600" y="1929305"/>
            <a:ext cx="3066393" cy="3924629"/>
          </a:xfrm>
          <a:prstGeom prst="rect">
            <a:avLst/>
          </a:prstGeom>
          <a:solidFill>
            <a:srgbClr val="661C47"/>
          </a:solidFill>
          <a:ln>
            <a:solidFill>
              <a:srgbClr val="661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2400" dirty="0">
                <a:solidFill>
                  <a:prstClr val="white"/>
                </a:solidFill>
                <a:latin typeface="Calibri" panose="020F0502020204030204"/>
              </a:rPr>
              <a:t>You want to be ahead of your peers and stand out from the crowd to employers</a:t>
            </a:r>
          </a:p>
          <a:p>
            <a:pPr algn="ctr" defTabSz="685800"/>
            <a:endParaRPr lang="en-GB" sz="24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en-GB" sz="2400" dirty="0">
                <a:solidFill>
                  <a:prstClr val="white"/>
                </a:solidFill>
                <a:latin typeface="Calibri" panose="020F0502020204030204"/>
              </a:rPr>
              <a:t>You enjoy academic study but want to also gain practical work experience</a:t>
            </a:r>
          </a:p>
          <a:p>
            <a:pPr algn="ctr" defTabSz="685800"/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908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7B698-D78B-5155-EF43-0FB0D8B84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9C10-C48E-B224-2457-6DFEA64C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" y="659788"/>
            <a:ext cx="9372600" cy="1119713"/>
          </a:xfrm>
        </p:spPr>
        <p:txBody>
          <a:bodyPr/>
          <a:lstStyle/>
          <a:p>
            <a:r>
              <a:rPr lang="en-GB" b="1" dirty="0">
                <a:solidFill>
                  <a:srgbClr val="C5A44A"/>
                </a:solidFill>
              </a:rPr>
              <a:t>Key Differences between T Level and A Level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9DA5001-E12F-602A-794B-E72F73A59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32" y="5539296"/>
            <a:ext cx="811706" cy="43288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307D18-C80F-CCB4-BD74-33775C50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38" y="5533893"/>
            <a:ext cx="574181" cy="466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B4B92-9444-DD9A-932A-000C5B2C8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" y="1523354"/>
            <a:ext cx="7415526" cy="41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4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69373-DB28-E445-82EB-4DAB2FFA5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F277-F249-2A72-71B4-EFED61C4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" y="659788"/>
            <a:ext cx="9372600" cy="1119713"/>
          </a:xfrm>
        </p:spPr>
        <p:txBody>
          <a:bodyPr/>
          <a:lstStyle/>
          <a:p>
            <a:r>
              <a:rPr lang="en-GB" b="1" dirty="0">
                <a:solidFill>
                  <a:srgbClr val="C5A44A"/>
                </a:solidFill>
              </a:rPr>
              <a:t>UCAS Tariff Comparison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A45DEAD-9A56-97A7-70E8-0F38F665F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32" y="5539296"/>
            <a:ext cx="811706" cy="43288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C87FEB-1F25-1DCC-2648-4A6AE36FE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38" y="5533893"/>
            <a:ext cx="574181" cy="46685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4C78AC-D1C6-26A4-C543-DC2E95789862}"/>
              </a:ext>
            </a:extLst>
          </p:cNvPr>
          <p:cNvGraphicFramePr>
            <a:graphicFrameLocks noGrp="1"/>
          </p:cNvGraphicFramePr>
          <p:nvPr/>
        </p:nvGraphicFramePr>
        <p:xfrm>
          <a:off x="205740" y="1640354"/>
          <a:ext cx="7100889" cy="35772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78168">
                  <a:extLst>
                    <a:ext uri="{9D8B030D-6E8A-4147-A177-3AD203B41FA5}">
                      <a16:colId xmlns:a16="http://schemas.microsoft.com/office/drawing/2014/main" val="2349832143"/>
                    </a:ext>
                  </a:extLst>
                </a:gridCol>
                <a:gridCol w="2655758">
                  <a:extLst>
                    <a:ext uri="{9D8B030D-6E8A-4147-A177-3AD203B41FA5}">
                      <a16:colId xmlns:a16="http://schemas.microsoft.com/office/drawing/2014/main" val="1946000304"/>
                    </a:ext>
                  </a:extLst>
                </a:gridCol>
                <a:gridCol w="2366963">
                  <a:extLst>
                    <a:ext uri="{9D8B030D-6E8A-4147-A177-3AD203B41FA5}">
                      <a16:colId xmlns:a16="http://schemas.microsoft.com/office/drawing/2014/main" val="3263992358"/>
                    </a:ext>
                  </a:extLst>
                </a:gridCol>
              </a:tblGrid>
              <a:tr h="330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UCAS </a:t>
                      </a:r>
                    </a:p>
                  </a:txBody>
                  <a:tcPr marL="26234" marR="2623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>
                          <a:effectLst/>
                        </a:rPr>
                        <a:t>T Level</a:t>
                      </a:r>
                      <a:endParaRPr lang="en-GB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34" marR="2623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effectLst/>
                        </a:rPr>
                        <a:t>A Level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34" marR="2623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76605"/>
                  </a:ext>
                </a:extLst>
              </a:tr>
              <a:tr h="518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26234" marR="2623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Distinction*</a:t>
                      </a:r>
                    </a:p>
                  </a:txBody>
                  <a:tcPr marL="26234" marR="26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AAA*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34" marR="26234" marT="0" marB="0" anchor="ctr"/>
                </a:tc>
                <a:extLst>
                  <a:ext uri="{0D108BD9-81ED-4DB2-BD59-A6C34878D82A}">
                    <a16:rowId xmlns:a16="http://schemas.microsoft.com/office/drawing/2014/main" val="414639227"/>
                  </a:ext>
                </a:extLst>
              </a:tr>
              <a:tr h="692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26234" marR="2623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Distinction</a:t>
                      </a:r>
                    </a:p>
                  </a:txBody>
                  <a:tcPr marL="26234" marR="26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AAA</a:t>
                      </a:r>
                    </a:p>
                  </a:txBody>
                  <a:tcPr marL="26234" marR="26234" marT="0" marB="0" anchor="ctr"/>
                </a:tc>
                <a:extLst>
                  <a:ext uri="{0D108BD9-81ED-4DB2-BD59-A6C34878D82A}">
                    <a16:rowId xmlns:a16="http://schemas.microsoft.com/office/drawing/2014/main" val="1340081184"/>
                  </a:ext>
                </a:extLst>
              </a:tr>
              <a:tr h="7028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26234" marR="2623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Merit</a:t>
                      </a:r>
                    </a:p>
                  </a:txBody>
                  <a:tcPr marL="26234" marR="26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BBB</a:t>
                      </a:r>
                    </a:p>
                  </a:txBody>
                  <a:tcPr marL="26234" marR="26234" marT="0" marB="0" anchor="ctr"/>
                </a:tc>
                <a:extLst>
                  <a:ext uri="{0D108BD9-81ED-4DB2-BD59-A6C34878D82A}">
                    <a16:rowId xmlns:a16="http://schemas.microsoft.com/office/drawing/2014/main" val="3094443899"/>
                  </a:ext>
                </a:extLst>
              </a:tr>
              <a:tr h="672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26234" marR="2623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 (if at least a C was attained at Year 12)</a:t>
                      </a:r>
                    </a:p>
                  </a:txBody>
                  <a:tcPr marL="26234" marR="26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CCC</a:t>
                      </a:r>
                    </a:p>
                  </a:txBody>
                  <a:tcPr marL="26234" marR="26234" marT="0" marB="0" anchor="ctr"/>
                </a:tc>
                <a:extLst>
                  <a:ext uri="{0D108BD9-81ED-4DB2-BD59-A6C34878D82A}">
                    <a16:rowId xmlns:a16="http://schemas.microsoft.com/office/drawing/2014/main" val="1203090303"/>
                  </a:ext>
                </a:extLst>
              </a:tr>
              <a:tr h="660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26234" marR="2623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 (if at least a D or E was attained at Y12)</a:t>
                      </a:r>
                    </a:p>
                  </a:txBody>
                  <a:tcPr marL="26234" marR="262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DDD</a:t>
                      </a:r>
                    </a:p>
                  </a:txBody>
                  <a:tcPr marL="26234" marR="26234" marT="0" marB="0" anchor="ctr"/>
                </a:tc>
                <a:extLst>
                  <a:ext uri="{0D108BD9-81ED-4DB2-BD59-A6C34878D82A}">
                    <a16:rowId xmlns:a16="http://schemas.microsoft.com/office/drawing/2014/main" val="2512357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184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C459E-38E8-E39F-BAF4-D4C839C35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floor, room&#10;&#10;Description automatically generated">
            <a:extLst>
              <a:ext uri="{FF2B5EF4-FFF2-40B4-BE49-F238E27FC236}">
                <a16:creationId xmlns:a16="http://schemas.microsoft.com/office/drawing/2014/main" id="{162707D5-121B-B70C-4E20-A2B41CE73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5" t="10498" r="9614" b="-10498"/>
          <a:stretch/>
        </p:blipFill>
        <p:spPr>
          <a:xfrm>
            <a:off x="5572126" y="3588175"/>
            <a:ext cx="3582683" cy="275128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C4B8821-1B02-3994-79FE-44D1F04F0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12" y="5422107"/>
            <a:ext cx="977870" cy="521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01CDD4-B992-14FC-9C55-EAB8ACD7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377" y="857251"/>
            <a:ext cx="1575435" cy="99417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5A4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Facilities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CAE0154-03A3-E1E4-0F75-0F8CC0073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01" y="4955249"/>
            <a:ext cx="574181" cy="466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3260F0-F207-FA33-11AE-65A440E71309}"/>
              </a:ext>
            </a:extLst>
          </p:cNvPr>
          <p:cNvSpPr/>
          <p:nvPr/>
        </p:nvSpPr>
        <p:spPr>
          <a:xfrm>
            <a:off x="73923" y="1881024"/>
            <a:ext cx="2202552" cy="2520553"/>
          </a:xfrm>
          <a:prstGeom prst="rect">
            <a:avLst/>
          </a:prstGeom>
          <a:solidFill>
            <a:srgbClr val="661C47"/>
          </a:solidFill>
          <a:ln>
            <a:solidFill>
              <a:srgbClr val="661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All T Level students enjoy exclusive access to brand new purpose built facilities: the Katherine Johnson Centre and St. Annes Centre</a:t>
            </a:r>
          </a:p>
        </p:txBody>
      </p:sp>
      <p:pic>
        <p:nvPicPr>
          <p:cNvPr id="6" name="Picture 5" descr="A person and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9F517734-A9B6-F81D-0C52-011F0F42CC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4421" r="14195" b="5065"/>
          <a:stretch/>
        </p:blipFill>
        <p:spPr>
          <a:xfrm>
            <a:off x="5946526" y="857249"/>
            <a:ext cx="3208283" cy="228405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9FABB-9EB5-231E-31E0-80F852AD37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4" t="20377" r="55991" b="8931"/>
          <a:stretch/>
        </p:blipFill>
        <p:spPr>
          <a:xfrm>
            <a:off x="5821736" y="836890"/>
            <a:ext cx="3333072" cy="2751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9CF8C9-4254-A1F9-34B0-05CCAA7EAB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9" t="20371" r="55103" b="17037"/>
          <a:stretch/>
        </p:blipFill>
        <p:spPr>
          <a:xfrm>
            <a:off x="2512102" y="836889"/>
            <a:ext cx="3309635" cy="2800704"/>
          </a:xfrm>
          <a:prstGeom prst="rect">
            <a:avLst/>
          </a:prstGeom>
        </p:spPr>
      </p:pic>
      <p:pic>
        <p:nvPicPr>
          <p:cNvPr id="14" name="Picture 13" descr="A person and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C987651-2027-9347-DE0B-BA4AC5FAFF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r="6769" b="-4"/>
          <a:stretch/>
        </p:blipFill>
        <p:spPr>
          <a:xfrm>
            <a:off x="2512102" y="3562876"/>
            <a:ext cx="3309635" cy="24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0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D29E7B-C461-4498-92D8-0768E11ABD5A}"/>
              </a:ext>
            </a:extLst>
          </p:cNvPr>
          <p:cNvSpPr/>
          <p:nvPr/>
        </p:nvSpPr>
        <p:spPr>
          <a:xfrm>
            <a:off x="0" y="5464038"/>
            <a:ext cx="9144000" cy="573471"/>
          </a:xfrm>
          <a:prstGeom prst="rect">
            <a:avLst/>
          </a:prstGeom>
          <a:solidFill>
            <a:srgbClr val="C5A44A"/>
          </a:solidFill>
          <a:ln>
            <a:solidFill>
              <a:srgbClr val="BF9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39CE2C-BD0B-4294-823C-0F818DE62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" y="1476771"/>
            <a:ext cx="7886701" cy="39044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650" b="1" dirty="0"/>
              <a:t>Mr Breese</a:t>
            </a:r>
          </a:p>
          <a:p>
            <a:pPr marL="0" indent="0">
              <a:buNone/>
            </a:pPr>
            <a:r>
              <a:rPr lang="en-GB" sz="1650" dirty="0"/>
              <a:t>Head of T-Level Faculty and Laboratory Science</a:t>
            </a:r>
          </a:p>
          <a:p>
            <a:pPr marL="0" indent="0">
              <a:buNone/>
            </a:pPr>
            <a:r>
              <a:rPr lang="en-GB" sz="1650" dirty="0">
                <a:hlinkClick r:id="rId2"/>
              </a:rPr>
              <a:t>Matthew.breese@ursulinehigh.merton.sch.uk</a:t>
            </a:r>
            <a:r>
              <a:rPr lang="en-GB" sz="1650" dirty="0"/>
              <a:t>  </a:t>
            </a:r>
            <a:endParaRPr lang="en-GB" sz="1650" b="1" dirty="0"/>
          </a:p>
          <a:p>
            <a:pPr marL="0" indent="0">
              <a:buNone/>
            </a:pPr>
            <a:r>
              <a:rPr lang="en-GB" sz="1650" b="1" dirty="0"/>
              <a:t>Ms Bhayat</a:t>
            </a:r>
          </a:p>
          <a:p>
            <a:pPr marL="0" indent="0">
              <a:buNone/>
            </a:pPr>
            <a:r>
              <a:rPr lang="en-GB" sz="1650" dirty="0"/>
              <a:t>Head of T-Level (Digital Production, Design &amp; Development)</a:t>
            </a:r>
          </a:p>
          <a:p>
            <a:pPr marL="0" indent="0">
              <a:buNone/>
            </a:pPr>
            <a:r>
              <a:rPr lang="en-GB" sz="1650" dirty="0">
                <a:hlinkClick r:id="rId3"/>
              </a:rPr>
              <a:t>Halima.Bhayat@ursulinehigh.merton.sch.uk</a:t>
            </a:r>
            <a:endParaRPr lang="en-GB" sz="1650" dirty="0"/>
          </a:p>
          <a:p>
            <a:pPr marL="0" indent="0">
              <a:buNone/>
            </a:pPr>
            <a:r>
              <a:rPr lang="en-GB" sz="1650" b="1" dirty="0"/>
              <a:t>Mr Gibson</a:t>
            </a:r>
          </a:p>
          <a:p>
            <a:pPr marL="0" indent="0">
              <a:buNone/>
            </a:pPr>
            <a:r>
              <a:rPr lang="en-GB" sz="1650" dirty="0"/>
              <a:t>Head of T-Level (Business)</a:t>
            </a:r>
          </a:p>
          <a:p>
            <a:pPr marL="0" indent="0">
              <a:buNone/>
            </a:pPr>
            <a:r>
              <a:rPr lang="en-GB" sz="1650" dirty="0">
                <a:hlinkClick r:id="rId4"/>
              </a:rPr>
              <a:t>Jeremy.Gibson@ursulinehigh.merton.sch.uk</a:t>
            </a:r>
            <a:endParaRPr lang="en-GB" sz="1650" dirty="0"/>
          </a:p>
          <a:p>
            <a:pPr marL="0" indent="0">
              <a:buNone/>
            </a:pPr>
            <a:r>
              <a:rPr lang="en-GB" sz="1650" b="1" dirty="0"/>
              <a:t>Ms Taylor</a:t>
            </a:r>
          </a:p>
          <a:p>
            <a:pPr marL="0" indent="0">
              <a:buNone/>
            </a:pPr>
            <a:r>
              <a:rPr lang="en-GB" sz="1650" dirty="0"/>
              <a:t>Head of T-Level (Health)</a:t>
            </a:r>
          </a:p>
          <a:p>
            <a:pPr marL="0" indent="0">
              <a:buNone/>
            </a:pPr>
            <a:r>
              <a:rPr lang="en-GB" sz="1650" dirty="0">
                <a:hlinkClick r:id="rId4"/>
              </a:rPr>
              <a:t>Gerladine.Taylor@ursulinehigh.merton.sch.uk</a:t>
            </a:r>
            <a:endParaRPr lang="en-GB" sz="1650" dirty="0"/>
          </a:p>
          <a:p>
            <a:pPr marL="0" indent="0">
              <a:buNone/>
            </a:pPr>
            <a:endParaRPr lang="en-GB" sz="1650" dirty="0"/>
          </a:p>
          <a:p>
            <a:pPr marL="0" indent="0">
              <a:buNone/>
            </a:pPr>
            <a:endParaRPr lang="en-GB" sz="1650" dirty="0"/>
          </a:p>
          <a:p>
            <a:pPr marL="0" indent="0">
              <a:buNone/>
            </a:pPr>
            <a:endParaRPr lang="en-GB" sz="1650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7726B8D-38AA-404D-B177-F3EB7A694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38" y="5533893"/>
            <a:ext cx="574181" cy="46685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7BB2713-4796-4116-B925-F164ED45C9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47" y="2880058"/>
            <a:ext cx="2779642" cy="14823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2BE8AD-582B-480A-9BDB-F6B08068A2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826" t="39420" r="42234" b="37392"/>
          <a:stretch/>
        </p:blipFill>
        <p:spPr>
          <a:xfrm>
            <a:off x="6134644" y="4275481"/>
            <a:ext cx="1690388" cy="11057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AAD95C-127E-4D9A-8711-4CB018C2E460}"/>
              </a:ext>
            </a:extLst>
          </p:cNvPr>
          <p:cNvSpPr/>
          <p:nvPr/>
        </p:nvSpPr>
        <p:spPr>
          <a:xfrm>
            <a:off x="0" y="857250"/>
            <a:ext cx="9144000" cy="466858"/>
          </a:xfrm>
          <a:prstGeom prst="rect">
            <a:avLst/>
          </a:prstGeom>
          <a:solidFill>
            <a:srgbClr val="661C47"/>
          </a:solidFill>
          <a:ln>
            <a:solidFill>
              <a:srgbClr val="661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C57E6BEA-BAFC-4835-BE87-CFA4AFF3E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46" y="1563184"/>
            <a:ext cx="2779642" cy="13898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D83F60-6D22-42B3-8148-CEE161DF7897}"/>
              </a:ext>
            </a:extLst>
          </p:cNvPr>
          <p:cNvSpPr/>
          <p:nvPr/>
        </p:nvSpPr>
        <p:spPr>
          <a:xfrm>
            <a:off x="6656529" y="3835142"/>
            <a:ext cx="1690388" cy="373379"/>
          </a:xfrm>
          <a:prstGeom prst="rect">
            <a:avLst/>
          </a:prstGeom>
          <a:solidFill>
            <a:srgbClr val="661C47"/>
          </a:solidFill>
          <a:ln>
            <a:solidFill>
              <a:srgbClr val="661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7364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AE52A-C7DB-43F2-8DDE-F5A69290A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765450"/>
            <a:ext cx="7886700" cy="1465421"/>
          </a:xfrm>
        </p:spPr>
        <p:txBody>
          <a:bodyPr/>
          <a:lstStyle/>
          <a:p>
            <a:pPr marL="0" indent="0" algn="ctr"/>
            <a:r>
              <a:rPr lang="en-GB" b="1" dirty="0">
                <a:solidFill>
                  <a:schemeClr val="tx1"/>
                </a:solidFill>
                <a:latin typeface="Comic Sans MS" panose="030F0702030302020204" pitchFamily="66" charset="0"/>
              </a:rPr>
              <a:t>Gabriella</a:t>
            </a:r>
          </a:p>
          <a:p>
            <a:pPr algn="ctr"/>
            <a:endParaRPr lang="en-GB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/>
            <a:r>
              <a:rPr lang="en-GB" b="1" dirty="0">
                <a:solidFill>
                  <a:schemeClr val="tx1"/>
                </a:solidFill>
                <a:latin typeface="Comic Sans MS" panose="030F0702030302020204" pitchFamily="66" charset="0"/>
              </a:rPr>
              <a:t>Joint Head Girl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E876F-5B69-400C-80D2-A1B6209861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D2E73-0B22-5622-1D0B-7DDD4BEC1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39D2CA-4E03-7D32-4265-D7793017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52" y="619017"/>
            <a:ext cx="3298796" cy="389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65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AE52A-C7DB-43F2-8DDE-F5A69290A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0269"/>
            <a:ext cx="7886700" cy="1113183"/>
          </a:xfrm>
        </p:spPr>
        <p:txBody>
          <a:bodyPr/>
          <a:lstStyle/>
          <a:p>
            <a:pPr marL="0" indent="0" algn="ctr"/>
            <a:r>
              <a:rPr lang="en-GB" sz="3200" b="1" dirty="0">
                <a:solidFill>
                  <a:schemeClr val="tx1"/>
                </a:solidFill>
              </a:rPr>
              <a:t>My Experience as a Student in the Ursuline Sixth 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87D1D2-1440-4ED6-8322-5646128BD1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54ABC-5576-732C-CB4E-F9AB442B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216EF-DFEE-F13F-C151-B066DDFD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05" y="285262"/>
            <a:ext cx="5128390" cy="49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00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0895-327E-451C-946F-830F02DF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64" y="453758"/>
            <a:ext cx="4606044" cy="1596617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660033"/>
                </a:solidFill>
              </a:rPr>
              <a:t>What’s it like being a student in the Ursuline 6</a:t>
            </a:r>
            <a:r>
              <a:rPr lang="en-GB" b="1" baseline="30000" dirty="0">
                <a:solidFill>
                  <a:srgbClr val="660033"/>
                </a:solidFill>
              </a:rPr>
              <a:t>th</a:t>
            </a:r>
            <a:r>
              <a:rPr lang="en-GB" b="1" dirty="0">
                <a:solidFill>
                  <a:srgbClr val="660033"/>
                </a:solidFill>
              </a:rPr>
              <a:t> 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2D429-5125-45E0-8FF6-88E37FDA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39" y="2557452"/>
            <a:ext cx="4521358" cy="3711286"/>
          </a:xfrm>
        </p:spPr>
        <p:txBody>
          <a:bodyPr>
            <a:normAutofit fontScale="85000" lnSpcReduction="20000"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A loyal and supportive community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Independence and autonomy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Academic excellence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A place where you feel you belong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Fun, friendships, and memories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BDBAA8-8FC7-43DD-BCE9-4649EDEC814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9EECC-9300-64A9-9755-CBC7EC298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142" y="118522"/>
            <a:ext cx="1547613" cy="738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373B5-75F3-A942-A276-F6A6A71A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78" y="4316084"/>
            <a:ext cx="3102440" cy="2267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81EF74-C627-4E53-33F4-DC76C1F95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972" y="926229"/>
            <a:ext cx="2628778" cy="32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6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0450F-87D2-DE73-8CB7-0FF670B4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917CF5-5990-B88D-E12A-46FF6B9D42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04819C-DB7D-C9DE-0F9F-C2B029704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751"/>
            <a:ext cx="9144000" cy="51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15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A6452-ECFE-4E82-A47B-F63C1A63E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3" y="224459"/>
            <a:ext cx="5561215" cy="639901"/>
          </a:xfrm>
        </p:spPr>
        <p:txBody>
          <a:bodyPr/>
          <a:lstStyle/>
          <a:p>
            <a:r>
              <a:rPr lang="en-GB" b="1" dirty="0">
                <a:solidFill>
                  <a:srgbClr val="660033"/>
                </a:solidFill>
              </a:rPr>
              <a:t>Values of our sixth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F11D6-1D04-47DB-B4D3-158BE34F2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23" y="1088818"/>
            <a:ext cx="6042929" cy="5519800"/>
          </a:xfrm>
        </p:spPr>
        <p:txBody>
          <a:bodyPr>
            <a:normAutofit lnSpcReduction="10000"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Saint Angela Merici:</a:t>
            </a:r>
            <a:r>
              <a:rPr lang="en-GB" sz="2000" dirty="0">
                <a:solidFill>
                  <a:schemeClr val="tx1"/>
                </a:solidFill>
              </a:rPr>
              <a:t> “Do what you have to do with love and charity, then let God take over.”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Respect for all, regardless of age, race, </a:t>
            </a:r>
            <a:r>
              <a:rPr lang="en-GB" sz="2000" dirty="0" err="1">
                <a:solidFill>
                  <a:schemeClr val="tx1"/>
                </a:solidFill>
              </a:rPr>
              <a:t>color</a:t>
            </a:r>
            <a:r>
              <a:rPr lang="en-GB" sz="2000" dirty="0">
                <a:solidFill>
                  <a:schemeClr val="tx1"/>
                </a:solidFill>
              </a:rPr>
              <a:t>, creed, or gender.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Promote social justice, equality, and the celebration of differences.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Build a community founded on kindness and perseverance.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Foster relationships based on trust, respect, and deep understanding.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As Ursuline Sixth Form students, we strive to embody these values in our daily lives.</a:t>
            </a:r>
            <a:endParaRPr lang="en-US" b="0" i="0" dirty="0">
              <a:solidFill>
                <a:schemeClr val="tx1"/>
              </a:solidFill>
              <a:effectLst/>
              <a:latin typeface="Lato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B1E30C-7E8B-4F26-91FF-2B5BF534F287}"/>
              </a:ext>
            </a:extLst>
          </p:cNvPr>
          <p:cNvSpPr/>
          <p:nvPr/>
        </p:nvSpPr>
        <p:spPr>
          <a:xfrm>
            <a:off x="0" y="0"/>
            <a:ext cx="9144000" cy="6790638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37D09-E8B6-FC83-1A83-BC202563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422" y="118522"/>
            <a:ext cx="1393333" cy="664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B4F31E-EABA-147A-392D-C29EA7A8A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4" y="4344448"/>
            <a:ext cx="1717256" cy="2369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844D6-90F9-A42B-506D-C32EDF79F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611" y="901883"/>
            <a:ext cx="2480976" cy="33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2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67F6-781B-4AC3-BB88-5A3956FB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345" y="249316"/>
            <a:ext cx="6595110" cy="1008731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660033"/>
                </a:solidFill>
              </a:rPr>
              <a:t>Scholarly Support Programmes - Oxbridge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CAA8-55E4-4D99-9951-FB3C5919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84" y="1258047"/>
            <a:ext cx="5633254" cy="5262024"/>
          </a:xfrm>
        </p:spPr>
        <p:txBody>
          <a:bodyPr>
            <a:normAutofit lnSpcReduction="10000"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Support for Higher Education Applications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Dedicated staff</a:t>
            </a:r>
            <a:r>
              <a:rPr lang="en-GB" sz="2000" dirty="0">
                <a:solidFill>
                  <a:schemeClr val="tx1"/>
                </a:solidFill>
              </a:rPr>
              <a:t> (Ms Harrison) for course selection &amp; research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University trips &amp; guest speakers</a:t>
            </a:r>
            <a:r>
              <a:rPr lang="en-GB" sz="2000" dirty="0">
                <a:solidFill>
                  <a:schemeClr val="tx1"/>
                </a:solidFill>
              </a:rPr>
              <a:t> for informed decision-making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Super-curricular activities</a:t>
            </a:r>
            <a:r>
              <a:rPr lang="en-GB" sz="2000" dirty="0">
                <a:solidFill>
                  <a:schemeClr val="tx1"/>
                </a:solidFill>
              </a:rPr>
              <a:t> to deepen subject knowledge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Entrance exam support</a:t>
            </a:r>
            <a:r>
              <a:rPr lang="en-GB" sz="2000" dirty="0">
                <a:solidFill>
                  <a:schemeClr val="tx1"/>
                </a:solidFill>
              </a:rPr>
              <a:t> (MAT, BMAT, TSA, CAAT, SAT, PAT, STEP)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Application preparation</a:t>
            </a:r>
            <a:r>
              <a:rPr lang="en-GB" sz="2000" dirty="0">
                <a:solidFill>
                  <a:schemeClr val="tx1"/>
                </a:solidFill>
              </a:rPr>
              <a:t>, including admission tests &amp; interviews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Mock interviews</a:t>
            </a:r>
            <a:r>
              <a:rPr lang="en-GB" sz="2000" dirty="0">
                <a:solidFill>
                  <a:schemeClr val="tx1"/>
                </a:solidFill>
              </a:rPr>
              <a:t> with professionals in your field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Specialised pre-assessment preparation</a:t>
            </a:r>
            <a:r>
              <a:rPr lang="en-GB" sz="2000" dirty="0">
                <a:solidFill>
                  <a:schemeClr val="tx1"/>
                </a:solidFill>
              </a:rPr>
              <a:t> (e.g., classes at King’s College)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07A283-5BA7-4683-ADB9-6E4051B5F9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2378FE-4AE9-FEC9-877E-68A519FA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702" y="118523"/>
            <a:ext cx="1093053" cy="521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5768A-1CEB-13EF-B550-E63DC4EFD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52" y="1229170"/>
            <a:ext cx="2319336" cy="2903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BDC04C-C87E-1131-BC62-00051FEE6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238" y="4251189"/>
            <a:ext cx="2380950" cy="248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15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F9EC-7322-4C13-BCA6-3EE614A5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962" y="317238"/>
            <a:ext cx="3936076" cy="713541"/>
          </a:xfrm>
        </p:spPr>
        <p:txBody>
          <a:bodyPr/>
          <a:lstStyle/>
          <a:p>
            <a:r>
              <a:rPr lang="en-GB" b="1" dirty="0">
                <a:solidFill>
                  <a:srgbClr val="660033"/>
                </a:solidFill>
              </a:rPr>
              <a:t>PSHE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3F43-9702-4118-A608-2AAD36CFE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20" y="1115024"/>
            <a:ext cx="5003272" cy="5425738"/>
          </a:xfrm>
        </p:spPr>
        <p:txBody>
          <a:bodyPr/>
          <a:lstStyle/>
          <a:p>
            <a:r>
              <a:rPr lang="en-GB" sz="2000" b="1" dirty="0">
                <a:solidFill>
                  <a:schemeClr val="tx1"/>
                </a:solidFill>
              </a:rPr>
              <a:t>Weekly PSHE Sessions</a:t>
            </a:r>
          </a:p>
          <a:p>
            <a:r>
              <a:rPr lang="en-GB" sz="2000" dirty="0">
                <a:solidFill>
                  <a:schemeClr val="tx1"/>
                </a:solidFill>
              </a:rPr>
              <a:t>Each week, we engage in PSHE sessions with our tutors, covering age-appropriate topics that prepare us for life beyond Sixth Form.</a:t>
            </a:r>
          </a:p>
          <a:p>
            <a:r>
              <a:rPr lang="en-GB" sz="2000" dirty="0">
                <a:solidFill>
                  <a:schemeClr val="tx1"/>
                </a:solidFill>
              </a:rPr>
              <a:t>Our discussions centre around three key themes: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Health and Wellbeing</a:t>
            </a:r>
            <a:endParaRPr lang="en-GB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Sex and Relationships</a:t>
            </a:r>
            <a:endParaRPr lang="en-GB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Living in the Wider World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We explore topics relevant to our own experiences, ensuring meaningful discussions. Additionally, guest speakers, including our alumnae like Grace (see picture), enrich our learning with real-world insights.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FAA67-14FD-2A9B-075B-1C7601FA33DC}"/>
              </a:ext>
            </a:extLst>
          </p:cNvPr>
          <p:cNvSpPr/>
          <p:nvPr/>
        </p:nvSpPr>
        <p:spPr>
          <a:xfrm>
            <a:off x="0" y="0"/>
            <a:ext cx="9144000" cy="6790638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CCC83-4AA1-D024-13DA-9CE43D844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422" y="118522"/>
            <a:ext cx="1393333" cy="664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29D3F-4E9A-43B5-A644-CB2A1AF8D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830" y="1513076"/>
            <a:ext cx="3283032" cy="430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9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AE52A-C7DB-43F2-8DDE-F5A69290A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59934"/>
            <a:ext cx="7886700" cy="1465421"/>
          </a:xfrm>
        </p:spPr>
        <p:txBody>
          <a:bodyPr/>
          <a:lstStyle/>
          <a:p>
            <a:pPr marL="0" indent="0" algn="ctr"/>
            <a:r>
              <a:rPr lang="en-GB" b="1" dirty="0">
                <a:solidFill>
                  <a:schemeClr val="tx1"/>
                </a:solidFill>
                <a:latin typeface="Comic Sans MS" panose="030F0702030302020204" pitchFamily="66" charset="0"/>
              </a:rPr>
              <a:t>Sarena</a:t>
            </a:r>
          </a:p>
          <a:p>
            <a:pPr algn="ctr"/>
            <a:endParaRPr lang="en-GB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/>
            <a:r>
              <a:rPr lang="en-GB" b="1" dirty="0">
                <a:solidFill>
                  <a:schemeClr val="tx1"/>
                </a:solidFill>
                <a:latin typeface="Comic Sans MS" panose="030F0702030302020204" pitchFamily="66" charset="0"/>
              </a:rPr>
              <a:t>Joint Head Girl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DEC68B-F85C-4325-8216-E2D014D2EA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D918C-8E61-93F1-899D-399EA08AC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702" y="118523"/>
            <a:ext cx="1093053" cy="521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24A22-B98A-B639-FCDE-E7D516146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496" y="232645"/>
            <a:ext cx="4613007" cy="469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0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1CE02-CDFE-F47E-9FE2-376C9B2E6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6CEFD-08DC-5EF0-95C9-B0C48177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26909"/>
            <a:ext cx="7886700" cy="1113183"/>
          </a:xfrm>
        </p:spPr>
        <p:txBody>
          <a:bodyPr/>
          <a:lstStyle/>
          <a:p>
            <a:pPr marL="0" indent="0" algn="ctr"/>
            <a:r>
              <a:rPr lang="en-GB" sz="3200" b="1" dirty="0">
                <a:solidFill>
                  <a:schemeClr val="tx1"/>
                </a:solidFill>
              </a:rPr>
              <a:t>My Experience as a Student in the Ursuline Sixth 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B406A-0F94-D0E5-1DE6-89C779602C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D4E3B-9B61-78F8-4A02-D23CB103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675EB2-9C6E-F68B-5D49-D859D5D04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000" y="377670"/>
            <a:ext cx="3382000" cy="43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4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3B35D-6E0E-4240-9B7A-AFC4BFBE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885" y="384573"/>
            <a:ext cx="4380230" cy="511016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660033"/>
                </a:solidFill>
              </a:rPr>
              <a:t>Enrichment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33CE5-2F17-4F39-8F1A-1DFF1E062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84" y="1138844"/>
            <a:ext cx="5162586" cy="56006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How it Works: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Every student participates in at least one enrichment activity, scheduled within the school day during the autumn and spring terms.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Benefits:</a:t>
            </a:r>
            <a:endParaRPr lang="en-GB" sz="18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Develop skills, experience, and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Strengthen CVs and UCAS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Maintain balance between academics and personal growth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tx1"/>
                </a:solidFill>
              </a:rPr>
              <a:t>Choosing an Activity:</a:t>
            </a:r>
            <a:endParaRPr lang="en-GB" sz="18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Wide range of options to suit interests and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20 options across four key areas: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b="1" dirty="0">
                <a:solidFill>
                  <a:schemeClr val="tx1"/>
                </a:solidFill>
              </a:rPr>
              <a:t>Service, Sport &amp; Music, Business &amp; Leadership, and Academic Enrichment</a:t>
            </a:r>
            <a:endParaRPr lang="en-GB" sz="1800" dirty="0">
              <a:solidFill>
                <a:schemeClr val="tx1"/>
              </a:solidFill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EFB27-F5B8-48A9-AD54-FAB35AEEEE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5E6E8-C420-8EAD-6D06-5263EC77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702" y="118523"/>
            <a:ext cx="1093053" cy="521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923DB-BF57-9210-2CB7-42C848B6E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698" y="1513248"/>
            <a:ext cx="2892890" cy="38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4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3B35D-6E0E-4240-9B7A-AFC4BFBE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0" y="581891"/>
            <a:ext cx="4000500" cy="755086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660033"/>
                </a:solidFill>
              </a:rPr>
              <a:t>Enrichment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EFB27-F5B8-48A9-AD54-FAB35AEEEE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EAD6121-8F46-44FE-BF5A-3244A47503C7}"/>
              </a:ext>
            </a:extLst>
          </p:cNvPr>
          <p:cNvSpPr txBox="1">
            <a:spLocks/>
          </p:cNvSpPr>
          <p:nvPr/>
        </p:nvSpPr>
        <p:spPr>
          <a:xfrm>
            <a:off x="4886325" y="1538374"/>
            <a:ext cx="3886200" cy="4610615"/>
          </a:xfrm>
        </p:spPr>
        <p:txBody>
          <a:bodyPr>
            <a:noAutofit/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1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600" b="1" dirty="0">
                <a:solidFill>
                  <a:srgbClr val="0070C0"/>
                </a:solidFill>
              </a:rPr>
              <a:t>MUSIC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Join the </a:t>
            </a:r>
            <a:r>
              <a:rPr lang="en-US" sz="1600" b="1" dirty="0">
                <a:solidFill>
                  <a:schemeClr val="tx1"/>
                </a:solidFill>
              </a:rPr>
              <a:t>Sixth Form Choir </a:t>
            </a:r>
            <a:r>
              <a:rPr lang="en-US" sz="1600" dirty="0">
                <a:solidFill>
                  <a:schemeClr val="tx1"/>
                </a:solidFill>
              </a:rPr>
              <a:t>with our Music teacher </a:t>
            </a:r>
            <a:r>
              <a:rPr lang="en-US" sz="1600" dirty="0" err="1">
                <a:solidFill>
                  <a:schemeClr val="tx1"/>
                </a:solidFill>
              </a:rPr>
              <a:t>Mr</a:t>
            </a:r>
            <a:r>
              <a:rPr lang="en-US" sz="1600" dirty="0">
                <a:solidFill>
                  <a:schemeClr val="tx1"/>
                </a:solidFill>
              </a:rPr>
              <a:t> Ching </a:t>
            </a:r>
          </a:p>
          <a:p>
            <a:endParaRPr lang="en-US" sz="1600" dirty="0"/>
          </a:p>
          <a:p>
            <a:pPr marL="0" indent="0"/>
            <a:endParaRPr lang="en-US" sz="1600" b="1" dirty="0">
              <a:solidFill>
                <a:srgbClr val="C00000"/>
              </a:solidFill>
            </a:endParaRPr>
          </a:p>
          <a:p>
            <a:pPr marL="0" indent="0"/>
            <a:r>
              <a:rPr lang="en-US" sz="1600" b="1" dirty="0">
                <a:solidFill>
                  <a:srgbClr val="C00000"/>
                </a:solidFill>
              </a:rPr>
              <a:t>BUSINESS AND LEADERSHIP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Covent Garden Business Challenge- </a:t>
            </a:r>
            <a:r>
              <a:rPr lang="en-US" sz="1600" dirty="0">
                <a:solidFill>
                  <a:schemeClr val="tx1"/>
                </a:solidFill>
              </a:rPr>
              <a:t>work with primary school students to create a business idea that can be sold at Covent Garden Apple Market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Guardian Young Reporters Scheme- </a:t>
            </a:r>
            <a:r>
              <a:rPr lang="en-US" sz="1600" dirty="0">
                <a:solidFill>
                  <a:schemeClr val="tx1"/>
                </a:solidFill>
              </a:rPr>
              <a:t>contribute monthly to the Guardian online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Conference planning </a:t>
            </a:r>
            <a:r>
              <a:rPr lang="en-US" sz="1600" dirty="0">
                <a:solidFill>
                  <a:schemeClr val="tx1"/>
                </a:solidFill>
              </a:rPr>
              <a:t>and leadership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3AE148-7231-4C2F-A00E-8B24F7275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38374"/>
            <a:ext cx="3886200" cy="4737735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sz="1600" b="1" dirty="0">
                <a:solidFill>
                  <a:srgbClr val="00B050"/>
                </a:solidFill>
              </a:rPr>
              <a:t>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Working </a:t>
            </a:r>
            <a:r>
              <a:rPr lang="en-US" sz="1600" b="1" dirty="0">
                <a:solidFill>
                  <a:schemeClr val="tx1"/>
                </a:solidFill>
              </a:rPr>
              <a:t>Primary Schools</a:t>
            </a:r>
            <a:r>
              <a:rPr lang="en-US" sz="1600" dirty="0">
                <a:solidFill>
                  <a:schemeClr val="tx1"/>
                </a:solidFill>
              </a:rPr>
              <a:t>: Sacred Heart Primary School, St John Fisher, St Teresa’s, or Ursuline Prep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Imagineering</a:t>
            </a:r>
            <a:r>
              <a:rPr lang="en-US" sz="1600" dirty="0">
                <a:solidFill>
                  <a:schemeClr val="tx1"/>
                </a:solidFill>
              </a:rPr>
              <a:t> with KCS and a local primary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Working in Perseid- </a:t>
            </a:r>
            <a:r>
              <a:rPr lang="en-US" sz="1600" dirty="0">
                <a:solidFill>
                  <a:schemeClr val="tx1"/>
                </a:solidFill>
              </a:rPr>
              <a:t>a school for children with autism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Working in a </a:t>
            </a:r>
            <a:r>
              <a:rPr lang="en-US" sz="1600" b="1" dirty="0">
                <a:solidFill>
                  <a:schemeClr val="tx1"/>
                </a:solidFill>
              </a:rPr>
              <a:t>day </a:t>
            </a:r>
            <a:r>
              <a:rPr lang="en-US" sz="1600" b="1" dirty="0" err="1">
                <a:solidFill>
                  <a:schemeClr val="tx1"/>
                </a:solidFill>
              </a:rPr>
              <a:t>centre</a:t>
            </a:r>
            <a:r>
              <a:rPr lang="en-US" sz="1600" b="1" dirty="0">
                <a:solidFill>
                  <a:schemeClr val="tx1"/>
                </a:solidFill>
              </a:rPr>
              <a:t> for the homeless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Helping in a </a:t>
            </a:r>
            <a:r>
              <a:rPr lang="en-US" sz="1600" b="1" dirty="0">
                <a:solidFill>
                  <a:schemeClr val="tx1"/>
                </a:solidFill>
              </a:rPr>
              <a:t>local food bank</a:t>
            </a:r>
          </a:p>
          <a:p>
            <a:endParaRPr lang="en-US" sz="1600" dirty="0"/>
          </a:p>
          <a:p>
            <a:pPr marL="0" indent="0"/>
            <a:endParaRPr lang="en-US" sz="1600" b="1" dirty="0">
              <a:solidFill>
                <a:schemeClr val="accent2"/>
              </a:solidFill>
            </a:endParaRPr>
          </a:p>
          <a:p>
            <a:pPr marL="0" indent="0"/>
            <a:r>
              <a:rPr lang="en-US" sz="1600" b="1" dirty="0">
                <a:solidFill>
                  <a:schemeClr val="accent2"/>
                </a:solidFill>
              </a:rPr>
              <a:t>SPORT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Join the football or netball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Help with </a:t>
            </a:r>
            <a:r>
              <a:rPr lang="en-US" sz="1600" b="1" dirty="0">
                <a:solidFill>
                  <a:schemeClr val="tx1"/>
                </a:solidFill>
              </a:rPr>
              <a:t>running various sports clubs for younger years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Duke of Edinburgh </a:t>
            </a:r>
            <a:r>
              <a:rPr lang="en-US" sz="1600" dirty="0" err="1">
                <a:solidFill>
                  <a:schemeClr val="tx1"/>
                </a:solidFill>
              </a:rPr>
              <a:t>Programme</a:t>
            </a:r>
            <a:endParaRPr lang="en-GB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5674D-902E-D89D-BD40-D7EA68109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640" y="93584"/>
            <a:ext cx="1093053" cy="5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37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3B35D-6E0E-4240-9B7A-AFC4BFBE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75785"/>
            <a:ext cx="8329352" cy="1262589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660033"/>
                </a:solidFill>
              </a:rPr>
              <a:t>School Trips - including a foreign trip for Year 12 students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EFB27-F5B8-48A9-AD54-FAB35AEEEE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60AF7-1CF6-630D-337E-29DBE742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0" y="1697976"/>
            <a:ext cx="3963383" cy="2436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745C9-F32D-3F25-155C-07A75F5C9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816" y="1486641"/>
            <a:ext cx="2088127" cy="3026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5B325D-EB83-3374-98A9-0B38E0D44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83" y="1496634"/>
            <a:ext cx="2260558" cy="30162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27EDCC-0274-3632-00F9-9C1E3A22B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565" y="4642307"/>
            <a:ext cx="2946155" cy="21201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B09691-3A67-9F1B-ED5E-3A43BF306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54" y="4540028"/>
            <a:ext cx="3963383" cy="22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82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867F6-781B-4AC3-BB88-5A3956FB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720" y="490451"/>
            <a:ext cx="6370559" cy="1075159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993366"/>
                </a:solidFill>
              </a:rPr>
              <a:t>Sixth Form Careers &amp; University Support</a:t>
            </a:r>
            <a:endParaRPr lang="en-GB" sz="4400" b="1" dirty="0">
              <a:solidFill>
                <a:srgbClr val="99336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9051D9-AD84-4E1D-8717-2E6709C650A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BE9B4-D25C-7E78-97D1-C78B30E99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702" y="118523"/>
            <a:ext cx="1093053" cy="52155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25430811-CAA7-3E4A-18A5-38570DDF92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58689" y="1861217"/>
            <a:ext cx="8026619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Dedicated KS5 Careers Advisor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providing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personalised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guidance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Guest speakers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from universities offering insights and advice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Exposure to university life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including student finance and campus experiences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Comprehensive university application support</a:t>
            </a:r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Apprenticeship </a:t>
            </a:r>
            <a:r>
              <a:rPr kumimoji="0" lang="en-US" altLang="en-US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presentations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alternative career pathways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Detailed information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universities and course options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Personal statement guidance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strengthen applications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Work shadowing support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gain real-world experience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University trips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04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54C38-9824-4FE2-8303-1F77A6FD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757"/>
            <a:ext cx="8229600" cy="631588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660033"/>
                </a:solidFill>
              </a:rPr>
              <a:t>Thank you!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528696-2762-4D37-9000-BAFD9C6CE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6007"/>
            <a:ext cx="8229600" cy="493129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For further information, please contact:</a:t>
            </a:r>
          </a:p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Didier Adam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Deputy Headteacher and Head of Sixth Form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hlinkClick r:id="rId2"/>
              </a:rPr>
              <a:t>Didier.adam@ursulinehigh.merton.sch.uk</a:t>
            </a:r>
            <a:endParaRPr lang="en-GB" sz="2000" dirty="0">
              <a:solidFill>
                <a:schemeClr val="tx1"/>
              </a:solidFill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Brendan Ryan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Assistant Headteacher for Sixth Form</a:t>
            </a:r>
          </a:p>
          <a:p>
            <a:pPr algn="ctr"/>
            <a:r>
              <a:rPr lang="en-GB" sz="2000" dirty="0">
                <a:hlinkClick r:id="rId3"/>
              </a:rPr>
              <a:t>Brendan.ryan@ursulinehigh.merton.sch.uk</a:t>
            </a:r>
            <a:endParaRPr lang="en-GB" sz="2000" dirty="0"/>
          </a:p>
          <a:p>
            <a:pPr algn="ctr"/>
            <a:endParaRPr lang="en-GB" sz="2000" dirty="0"/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Mr Breese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Head of T Levels</a:t>
            </a:r>
          </a:p>
          <a:p>
            <a:pPr algn="ctr"/>
            <a:r>
              <a:rPr lang="en-GB" sz="2000" dirty="0">
                <a:hlinkClick r:id="rId4"/>
              </a:rPr>
              <a:t>Matthew.breese@ursulinehigh.merton.sch.uk</a:t>
            </a:r>
            <a:endParaRPr lang="en-GB" sz="2000" dirty="0"/>
          </a:p>
          <a:p>
            <a:pPr algn="ctr"/>
            <a:endParaRPr lang="en-GB" sz="18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76146-C2AF-4440-ADFC-4CE8E81CB47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E970C-4270-683C-B85C-C4EFC22CF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640" y="93584"/>
            <a:ext cx="1093053" cy="5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66511-4377-8997-19C5-9A05EE656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FEC97-24EF-20DB-55DB-2DE777ACA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24150"/>
            <a:ext cx="8229600" cy="2752725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rgbClr val="660033"/>
                </a:solidFill>
                <a:latin typeface="+mj-lt"/>
              </a:rPr>
              <a:t>Mr Ryan</a:t>
            </a:r>
          </a:p>
          <a:p>
            <a:pPr algn="ctr"/>
            <a:r>
              <a:rPr lang="en-GB" sz="4800" dirty="0">
                <a:solidFill>
                  <a:srgbClr val="660033"/>
                </a:solidFill>
                <a:latin typeface="+mj-lt"/>
              </a:rPr>
              <a:t>Assistant Headteacher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0F257A-9CCC-961F-FCD2-C413CEAD97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B5256-F63E-B258-9427-75ABBB089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58" y="526266"/>
            <a:ext cx="3090083" cy="14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3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8EB2E3-4B99-44E9-8373-AB7B91045319}"/>
              </a:ext>
            </a:extLst>
          </p:cNvPr>
          <p:cNvSpPr txBox="1"/>
          <p:nvPr/>
        </p:nvSpPr>
        <p:spPr>
          <a:xfrm>
            <a:off x="352424" y="1937798"/>
            <a:ext cx="8191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660033"/>
                </a:solidFill>
                <a:effectLst/>
                <a:latin typeface="+mj-lt"/>
                <a:ea typeface="Times New Roman" panose="02020603050405020304" pitchFamily="18" charset="0"/>
              </a:rPr>
              <a:t>A place where all students can </a:t>
            </a:r>
            <a:r>
              <a:rPr lang="en-GB" sz="2400" b="1" i="1" dirty="0">
                <a:solidFill>
                  <a:srgbClr val="660033"/>
                </a:solidFill>
                <a:effectLst/>
                <a:latin typeface="+mj-lt"/>
                <a:ea typeface="Times New Roman" panose="02020603050405020304" pitchFamily="18" charset="0"/>
              </a:rPr>
              <a:t>belong and succeed</a:t>
            </a:r>
            <a:endParaRPr lang="en-GB" sz="2400" b="1" i="1" dirty="0">
              <a:solidFill>
                <a:srgbClr val="660033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4521B-2BCF-4B00-BA38-E38F4F9AB3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F443D-00CA-A1C2-9DDE-482240282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58" y="177131"/>
            <a:ext cx="3090083" cy="1474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B4138-B04F-5CCB-61AB-31A46C9C0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082" y="2685674"/>
            <a:ext cx="3002040" cy="3586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C11FE-C1B3-1896-4953-831BF518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4" y="2685674"/>
            <a:ext cx="5165426" cy="35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36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50C25CC-3DC5-478C-B793-81DD2FFDA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189197"/>
              </p:ext>
            </p:extLst>
          </p:nvPr>
        </p:nvGraphicFramePr>
        <p:xfrm>
          <a:off x="647700" y="453750"/>
          <a:ext cx="7848600" cy="6221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840">
                  <a:extLst>
                    <a:ext uri="{9D8B030D-6E8A-4147-A177-3AD203B41FA5}">
                      <a16:colId xmlns:a16="http://schemas.microsoft.com/office/drawing/2014/main" val="1373396156"/>
                    </a:ext>
                  </a:extLst>
                </a:gridCol>
                <a:gridCol w="5536760">
                  <a:extLst>
                    <a:ext uri="{9D8B030D-6E8A-4147-A177-3AD203B41FA5}">
                      <a16:colId xmlns:a16="http://schemas.microsoft.com/office/drawing/2014/main" val="339048144"/>
                    </a:ext>
                  </a:extLst>
                </a:gridCol>
              </a:tblGrid>
              <a:tr h="10507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0" dirty="0">
                          <a:latin typeface="+mj-lt"/>
                        </a:rPr>
                        <a:t>Key Dates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0" dirty="0">
                          <a:latin typeface="+mj-lt"/>
                        </a:rPr>
                        <a:t>Academic Year 2025/26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C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504975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/>
                        <a:t>4</a:t>
                      </a:r>
                      <a:r>
                        <a:rPr lang="en-GB" sz="1800" b="1" baseline="30000" dirty="0"/>
                        <a:t>th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b="1" dirty="0">
                          <a:latin typeface="+mn-lt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>
                          <a:latin typeface="+mn-lt"/>
                        </a:rPr>
                        <a:t>Y10 Sixth Form Transition Parents’ Evening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38542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latin typeface="+mn-lt"/>
                        </a:rPr>
                        <a:t>April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+mn-lt"/>
                        </a:rPr>
                        <a:t>Speed networking/student assemblies with Y12 students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+mn-lt"/>
                        </a:rPr>
                        <a:t>Introduction to 6</a:t>
                      </a:r>
                      <a:r>
                        <a:rPr lang="en-GB" sz="1800" baseline="30000" dirty="0">
                          <a:latin typeface="+mn-lt"/>
                        </a:rPr>
                        <a:t>th</a:t>
                      </a:r>
                      <a:r>
                        <a:rPr lang="en-GB" sz="1800" dirty="0">
                          <a:latin typeface="+mn-lt"/>
                        </a:rPr>
                        <a:t> form subjects and Q and A sessions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99200"/>
                  </a:ext>
                </a:extLst>
              </a:tr>
              <a:tr h="396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latin typeface="+mn-lt"/>
                        </a:rPr>
                        <a:t>5</a:t>
                      </a:r>
                      <a:r>
                        <a:rPr lang="en-GB" sz="1800" b="1" baseline="30000" dirty="0">
                          <a:latin typeface="+mn-lt"/>
                        </a:rPr>
                        <a:t>th</a:t>
                      </a:r>
                      <a:r>
                        <a:rPr lang="en-GB" sz="1800" b="1" dirty="0">
                          <a:latin typeface="+mn-lt"/>
                        </a:rPr>
                        <a:t> 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>
                          <a:latin typeface="+mn-lt"/>
                        </a:rPr>
                        <a:t>Internal Applications for Ursuline Sixth Form open on </a:t>
                      </a:r>
                      <a:r>
                        <a:rPr lang="en-GB" sz="1800" i="1" dirty="0" err="1">
                          <a:latin typeface="+mn-lt"/>
                        </a:rPr>
                        <a:t>Applicaa</a:t>
                      </a:r>
                      <a:endParaRPr lang="en-GB" sz="1800" i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599806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latin typeface="+mn-lt"/>
                        </a:rPr>
                        <a:t>30</a:t>
                      </a:r>
                      <a:r>
                        <a:rPr lang="en-GB" sz="1800" b="1" baseline="30000" dirty="0">
                          <a:latin typeface="+mn-lt"/>
                        </a:rPr>
                        <a:t>th</a:t>
                      </a:r>
                      <a:r>
                        <a:rPr lang="en-GB" sz="1800" b="1" dirty="0">
                          <a:latin typeface="+mn-lt"/>
                        </a:rPr>
                        <a:t> 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latin typeface="+mn-lt"/>
                        </a:rPr>
                        <a:t>Year 10 Taster Day for Sixth Form Courses</a:t>
                      </a:r>
                      <a:endParaRPr lang="en-GB" sz="18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529711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baseline="30000" dirty="0">
                          <a:latin typeface="+mn-lt"/>
                        </a:rPr>
                        <a:t> </a:t>
                      </a:r>
                      <a:r>
                        <a:rPr lang="en-GB" sz="1800" b="1" dirty="0">
                          <a:latin typeface="+mn-lt"/>
                        </a:rPr>
                        <a:t>1</a:t>
                      </a:r>
                      <a:r>
                        <a:rPr lang="en-GB" sz="1800" b="1" baseline="30000" dirty="0">
                          <a:latin typeface="+mn-lt"/>
                        </a:rPr>
                        <a:t>st</a:t>
                      </a:r>
                      <a:r>
                        <a:rPr lang="en-GB" sz="1800" b="1" dirty="0">
                          <a:latin typeface="+mn-lt"/>
                        </a:rPr>
                        <a:t> July  and 2</a:t>
                      </a:r>
                      <a:r>
                        <a:rPr lang="en-GB" sz="1800" b="1" baseline="30000" dirty="0">
                          <a:latin typeface="+mn-lt"/>
                        </a:rPr>
                        <a:t>nd</a:t>
                      </a:r>
                      <a:r>
                        <a:rPr lang="en-GB" sz="1800" b="1" dirty="0">
                          <a:latin typeface="+mn-lt"/>
                        </a:rPr>
                        <a:t> 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latin typeface="+mn-lt"/>
                        </a:rPr>
                        <a:t>Year 10 Interviews with SLT for Sixth Form Courses</a:t>
                      </a:r>
                      <a:endParaRPr lang="en-GB" sz="18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189117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latin typeface="+mn-lt"/>
                        </a:rPr>
                        <a:t>W/B 7</a:t>
                      </a:r>
                      <a:r>
                        <a:rPr lang="en-GB" sz="1800" b="1" baseline="30000" dirty="0">
                          <a:latin typeface="+mn-lt"/>
                        </a:rPr>
                        <a:t>th</a:t>
                      </a:r>
                      <a:r>
                        <a:rPr lang="en-GB" sz="1800" b="1" dirty="0">
                          <a:latin typeface="+mn-lt"/>
                        </a:rPr>
                        <a:t> 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>
                          <a:latin typeface="+mn-lt"/>
                        </a:rPr>
                        <a:t>Offers of a place made to Internal Applicants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731636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latin typeface="+mn-lt"/>
                        </a:rPr>
                        <a:t>September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Year 11 Information Evening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527941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latin typeface="+mn-lt"/>
                        </a:rPr>
                        <a:t>October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>
                          <a:latin typeface="+mn-lt"/>
                        </a:rPr>
                        <a:t>6</a:t>
                      </a:r>
                      <a:r>
                        <a:rPr lang="en-GB" sz="1800" baseline="30000" dirty="0">
                          <a:latin typeface="+mn-lt"/>
                        </a:rPr>
                        <a:t>th</a:t>
                      </a:r>
                      <a:r>
                        <a:rPr lang="en-GB" sz="1800" dirty="0">
                          <a:latin typeface="+mn-lt"/>
                        </a:rPr>
                        <a:t> Form Open Evening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27353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latin typeface="+mn-lt"/>
                        </a:rPr>
                        <a:t>November 1</a:t>
                      </a:r>
                      <a:r>
                        <a:rPr lang="en-GB" sz="1800" b="1" baseline="30000" dirty="0">
                          <a:latin typeface="+mn-lt"/>
                        </a:rPr>
                        <a:t>st</a:t>
                      </a:r>
                      <a:endParaRPr lang="en-GB" sz="1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Deadline to confirm acceptance of place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02645"/>
                  </a:ext>
                </a:extLst>
              </a:tr>
              <a:tr h="383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latin typeface="+mn-lt"/>
                        </a:rPr>
                        <a:t>January 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>
                          <a:latin typeface="+mn-lt"/>
                        </a:rPr>
                        <a:t>Year 11 Parents’ Evening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96525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5F11725-1760-4003-B8E6-7A5CC38F95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A8142-4816-D194-3864-2077B565F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1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3210336" y="1009110"/>
            <a:ext cx="2723321" cy="6454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4400" dirty="0">
                <a:solidFill>
                  <a:srgbClr val="660033"/>
                </a:solidFill>
              </a:rPr>
              <a:t>Pathways</a:t>
            </a:r>
            <a:r>
              <a:rPr lang="en-GB" altLang="en-US" sz="3600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0623E-7E28-4983-99AE-AD9AD264B3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AF479-7E4F-76E2-147A-DEE464479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" y="2131785"/>
            <a:ext cx="8486775" cy="3587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937A5D-80C7-886A-5D72-ACFF93E4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7144-2E34-48FA-AC02-BD14052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36" y="240453"/>
            <a:ext cx="7342533" cy="994172"/>
          </a:xfrm>
        </p:spPr>
        <p:txBody>
          <a:bodyPr>
            <a:normAutofit/>
          </a:bodyPr>
          <a:lstStyle/>
          <a:p>
            <a:pPr algn="ctr"/>
            <a:r>
              <a:rPr lang="en-GB" sz="2700" b="1" dirty="0">
                <a:solidFill>
                  <a:srgbClr val="660033"/>
                </a:solidFill>
              </a:rPr>
              <a:t>Option Lines and Partnership with WC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E5AA4-19FC-45FD-9BBF-56B0FB89C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482" y="1475078"/>
            <a:ext cx="5783246" cy="4208092"/>
          </a:xfrm>
        </p:spPr>
        <p:txBody>
          <a:bodyPr>
            <a:normAutofit/>
          </a:bodyPr>
          <a:lstStyle/>
          <a:p>
            <a:pPr algn="ctr"/>
            <a:r>
              <a:rPr lang="en-US" sz="3200" b="0" i="0" u="none" strike="noStrike" dirty="0">
                <a:solidFill>
                  <a:schemeClr val="tx1"/>
                </a:solidFill>
                <a:effectLst/>
              </a:rPr>
              <a:t>As a student at the Ursuline, </a:t>
            </a:r>
            <a:r>
              <a:rPr lang="en-US" sz="3200" dirty="0">
                <a:solidFill>
                  <a:schemeClr val="tx1"/>
                </a:solidFill>
              </a:rPr>
              <a:t>students</a:t>
            </a:r>
            <a:r>
              <a:rPr lang="en-US" sz="3200" b="0" i="0" u="none" strike="noStrike" dirty="0">
                <a:solidFill>
                  <a:schemeClr val="tx1"/>
                </a:solidFill>
                <a:effectLst/>
              </a:rPr>
              <a:t> have access to courses at Wimbledon College as part of our partnership arrangements. This facilitates a greater choice of subjects as well as different combinations.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D3A394-38A6-4E62-B01B-3BBF4A66F5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B95EB8-2ED6-9577-8B89-687678ED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  <p:pic>
        <p:nvPicPr>
          <p:cNvPr id="8" name="Picture 7" descr="A group of people sitting on a table&#10;&#10;AI-generated content may be incorrect.">
            <a:extLst>
              <a:ext uri="{FF2B5EF4-FFF2-40B4-BE49-F238E27FC236}">
                <a16:creationId xmlns:a16="http://schemas.microsoft.com/office/drawing/2014/main" id="{8BFA92DE-51D1-F8C9-2970-A97B25ED8B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" y="798306"/>
            <a:ext cx="3071405" cy="3580104"/>
          </a:xfrm>
          <a:prstGeom prst="rect">
            <a:avLst/>
          </a:prstGeom>
        </p:spPr>
      </p:pic>
      <p:pic>
        <p:nvPicPr>
          <p:cNvPr id="10" name="Picture 9" descr="A person and person sitting at a table with books&#10;&#10;AI-generated content may be incorrect.">
            <a:extLst>
              <a:ext uri="{FF2B5EF4-FFF2-40B4-BE49-F238E27FC236}">
                <a16:creationId xmlns:a16="http://schemas.microsoft.com/office/drawing/2014/main" id="{02C61D33-A495-540A-022A-4E3FD45D8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9" y="4489814"/>
            <a:ext cx="3009043" cy="225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ED2C75-E561-4C7B-844A-69B9007866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48B79-3C2F-4CDF-C2BF-B3FD381E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5" y="118522"/>
            <a:ext cx="1048910" cy="500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2F2D3-AC8C-D8E5-CE61-F52FFD9F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48" y="619017"/>
            <a:ext cx="5308897" cy="5539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64625-F6F1-8233-F0BE-914E2A9A8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59" y="3615913"/>
            <a:ext cx="3058794" cy="2892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8A2F73-14F5-C7C7-A360-921CD2BDC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45" y="373826"/>
            <a:ext cx="3523803" cy="28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94146"/>
      </p:ext>
    </p:extLst>
  </p:cSld>
  <p:clrMapOvr>
    <a:masterClrMapping/>
  </p:clrMapOvr>
</p:sld>
</file>

<file path=ppt/theme/theme1.xml><?xml version="1.0" encoding="utf-8"?>
<a:theme xmlns:a="http://schemas.openxmlformats.org/drawingml/2006/main" name="3_UH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1534</Words>
  <Application>Microsoft Office PowerPoint</Application>
  <PresentationFormat>On-screen Show (4:3)</PresentationFormat>
  <Paragraphs>234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Lato</vt:lpstr>
      <vt:lpstr>Söhne</vt:lpstr>
      <vt:lpstr>Wingdings</vt:lpstr>
      <vt:lpstr>3_UHS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Pathways </vt:lpstr>
      <vt:lpstr>Option Lines and Partnership with WC</vt:lpstr>
      <vt:lpstr>PowerPoint Presentation</vt:lpstr>
      <vt:lpstr>Option Blocks and subjects</vt:lpstr>
      <vt:lpstr>Minimum Course Entry Requirements</vt:lpstr>
      <vt:lpstr>Minimum Course Entry Requirements - A Level Courses</vt:lpstr>
      <vt:lpstr>PowerPoint Presentation</vt:lpstr>
      <vt:lpstr>Minimum Course Entry Requirements - A Level Courses</vt:lpstr>
      <vt:lpstr>Why do students need to carefully consider their subject selections?</vt:lpstr>
      <vt:lpstr>PowerPoint Presentation</vt:lpstr>
      <vt:lpstr>PowerPoint Presentation</vt:lpstr>
      <vt:lpstr>PowerPoint Presentation</vt:lpstr>
      <vt:lpstr>What are T-Levels?</vt:lpstr>
      <vt:lpstr>What are T-Levels?</vt:lpstr>
      <vt:lpstr>OUR SIXTH FORM T LEVEL OFFER</vt:lpstr>
      <vt:lpstr>Consider a T Level if…</vt:lpstr>
      <vt:lpstr>Key Differences between T Level and A Level</vt:lpstr>
      <vt:lpstr>UCAS Tariff Comparison</vt:lpstr>
      <vt:lpstr>Facilities </vt:lpstr>
      <vt:lpstr>PowerPoint Presentation</vt:lpstr>
      <vt:lpstr>PowerPoint Presentation</vt:lpstr>
      <vt:lpstr>PowerPoint Presentation</vt:lpstr>
      <vt:lpstr>What’s it like being a student in the Ursuline 6th Form?</vt:lpstr>
      <vt:lpstr>Values of our sixth form</vt:lpstr>
      <vt:lpstr>Scholarly Support Programmes - Oxbridge Programme</vt:lpstr>
      <vt:lpstr>PSHE Programme</vt:lpstr>
      <vt:lpstr>PowerPoint Presentation</vt:lpstr>
      <vt:lpstr>PowerPoint Presentation</vt:lpstr>
      <vt:lpstr>Enrichment</vt:lpstr>
      <vt:lpstr>Enrichment</vt:lpstr>
      <vt:lpstr>School Trips - including a foreign trip for Year 12 students</vt:lpstr>
      <vt:lpstr>Sixth Form Careers &amp; University Support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Eoin Kelly</dc:creator>
  <cp:lastModifiedBy>Brendan Ryan</cp:lastModifiedBy>
  <cp:revision>97</cp:revision>
  <dcterms:created xsi:type="dcterms:W3CDTF">2016-09-06T11:40:34Z</dcterms:created>
  <dcterms:modified xsi:type="dcterms:W3CDTF">2025-03-03T21:13:02Z</dcterms:modified>
</cp:coreProperties>
</file>