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Abel" panose="02000506030000020004" pitchFamily="2" charset="0"/>
      <p:regular r:id="rId26"/>
    </p:embeddedFont>
    <p:embeddedFont>
      <p:font typeface="Calibri" panose="020F0502020204030204" pitchFamily="34" charset="0"/>
      <p:regular r:id="rId27"/>
      <p:bold r:id="rId28"/>
      <p:italic r:id="rId29"/>
      <p:boldItalic r:id="rId30"/>
    </p:embeddedFont>
    <p:embeddedFont>
      <p:font typeface="Dosis ExtraLight" pitchFamily="2" charset="0"/>
      <p:regular r:id="rId31"/>
      <p:bold r:id="rId32"/>
    </p:embeddedFont>
    <p:embeddedFont>
      <p:font typeface="Economica" panose="020B0604020202020204" charset="0"/>
      <p:regular r:id="rId33"/>
      <p:bold r:id="rId34"/>
      <p:italic r:id="rId35"/>
      <p:boldItalic r:id="rId36"/>
    </p:embeddedFont>
    <p:embeddedFont>
      <p:font typeface="Fira Sans Condensed ExtraLight" panose="020B0403050000020004" pitchFamily="34" charset="0"/>
      <p:regular r:id="rId37"/>
      <p:bold r:id="rId38"/>
      <p:italic r:id="rId39"/>
      <p:boldItalic r:id="rId40"/>
    </p:embeddedFont>
    <p:embeddedFont>
      <p:font typeface="Gill Sans" panose="020B0604020202020204" charset="0"/>
      <p:regular r:id="rId41"/>
      <p:bold r:id="rId42"/>
    </p:embeddedFont>
    <p:embeddedFont>
      <p:font typeface="Josefin Sans" pitchFamily="2" charset="0"/>
      <p:regular r:id="rId43"/>
      <p:bold r:id="rId44"/>
      <p:italic r:id="rId45"/>
      <p:boldItalic r:id="rId46"/>
    </p:embeddedFont>
    <p:embeddedFont>
      <p:font typeface="Open Sans" panose="020B0606030504020204"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880" y="4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font" Target="fonts/font25.fntdata"/><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6.xml"/><Relationship Id="rId41" Type="http://schemas.openxmlformats.org/officeDocument/2006/relationships/font" Target="fonts/font16.fntdata"/><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 Barton" userId="3f7d3b33-5a6c-40f9-a885-ba0c81d40e73" providerId="ADAL" clId="{0938571E-2C72-4650-A281-D5E6AE1F5326}"/>
    <pc:docChg chg="custSel modSld">
      <pc:chgData name="Ben Barton" userId="3f7d3b33-5a6c-40f9-a885-ba0c81d40e73" providerId="ADAL" clId="{0938571E-2C72-4650-A281-D5E6AE1F5326}" dt="2022-03-09T07:41:18.481" v="15" actId="313"/>
      <pc:docMkLst>
        <pc:docMk/>
      </pc:docMkLst>
      <pc:sldChg chg="addSp delSp modSp mod">
        <pc:chgData name="Ben Barton" userId="3f7d3b33-5a6c-40f9-a885-ba0c81d40e73" providerId="ADAL" clId="{0938571E-2C72-4650-A281-D5E6AE1F5326}" dt="2022-03-07T10:37:44.265" v="2" actId="1076"/>
        <pc:sldMkLst>
          <pc:docMk/>
          <pc:sldMk cId="0" sldId="256"/>
        </pc:sldMkLst>
        <pc:picChg chg="add mod">
          <ac:chgData name="Ben Barton" userId="3f7d3b33-5a6c-40f9-a885-ba0c81d40e73" providerId="ADAL" clId="{0938571E-2C72-4650-A281-D5E6AE1F5326}" dt="2022-03-07T10:37:44.265" v="2" actId="1076"/>
          <ac:picMkLst>
            <pc:docMk/>
            <pc:sldMk cId="0" sldId="256"/>
            <ac:picMk id="3" creationId="{7F118AC3-33C8-42D1-BF47-1F3123AB2282}"/>
          </ac:picMkLst>
        </pc:picChg>
        <pc:picChg chg="del">
          <ac:chgData name="Ben Barton" userId="3f7d3b33-5a6c-40f9-a885-ba0c81d40e73" providerId="ADAL" clId="{0938571E-2C72-4650-A281-D5E6AE1F5326}" dt="2022-03-07T10:37:20.718" v="0" actId="478"/>
          <ac:picMkLst>
            <pc:docMk/>
            <pc:sldMk cId="0" sldId="256"/>
            <ac:picMk id="81" creationId="{00000000-0000-0000-0000-000000000000}"/>
          </ac:picMkLst>
        </pc:picChg>
      </pc:sldChg>
      <pc:sldChg chg="addSp modSp mod">
        <pc:chgData name="Ben Barton" userId="3f7d3b33-5a6c-40f9-a885-ba0c81d40e73" providerId="ADAL" clId="{0938571E-2C72-4650-A281-D5E6AE1F5326}" dt="2022-03-07T10:38:22.927" v="4" actId="1076"/>
        <pc:sldMkLst>
          <pc:docMk/>
          <pc:sldMk cId="0" sldId="257"/>
        </pc:sldMkLst>
        <pc:picChg chg="add mod">
          <ac:chgData name="Ben Barton" userId="3f7d3b33-5a6c-40f9-a885-ba0c81d40e73" providerId="ADAL" clId="{0938571E-2C72-4650-A281-D5E6AE1F5326}" dt="2022-03-07T10:38:22.927" v="4" actId="1076"/>
          <ac:picMkLst>
            <pc:docMk/>
            <pc:sldMk cId="0" sldId="257"/>
            <ac:picMk id="3" creationId="{85F61395-5D60-4CEA-BACD-6B2C02BB70F7}"/>
          </ac:picMkLst>
        </pc:picChg>
      </pc:sldChg>
      <pc:sldChg chg="modSp mod">
        <pc:chgData name="Ben Barton" userId="3f7d3b33-5a6c-40f9-a885-ba0c81d40e73" providerId="ADAL" clId="{0938571E-2C72-4650-A281-D5E6AE1F5326}" dt="2022-03-09T07:39:52.099" v="8" actId="27636"/>
        <pc:sldMkLst>
          <pc:docMk/>
          <pc:sldMk cId="0" sldId="270"/>
        </pc:sldMkLst>
        <pc:spChg chg="mod">
          <ac:chgData name="Ben Barton" userId="3f7d3b33-5a6c-40f9-a885-ba0c81d40e73" providerId="ADAL" clId="{0938571E-2C72-4650-A281-D5E6AE1F5326}" dt="2022-03-09T07:39:52.022" v="7" actId="2711"/>
          <ac:spMkLst>
            <pc:docMk/>
            <pc:sldMk cId="0" sldId="270"/>
            <ac:spMk id="197" creationId="{00000000-0000-0000-0000-000000000000}"/>
          </ac:spMkLst>
        </pc:spChg>
        <pc:spChg chg="mod">
          <ac:chgData name="Ben Barton" userId="3f7d3b33-5a6c-40f9-a885-ba0c81d40e73" providerId="ADAL" clId="{0938571E-2C72-4650-A281-D5E6AE1F5326}" dt="2022-03-09T07:39:52.022" v="7" actId="2711"/>
          <ac:spMkLst>
            <pc:docMk/>
            <pc:sldMk cId="0" sldId="270"/>
            <ac:spMk id="198" creationId="{00000000-0000-0000-0000-000000000000}"/>
          </ac:spMkLst>
        </pc:spChg>
        <pc:spChg chg="mod">
          <ac:chgData name="Ben Barton" userId="3f7d3b33-5a6c-40f9-a885-ba0c81d40e73" providerId="ADAL" clId="{0938571E-2C72-4650-A281-D5E6AE1F5326}" dt="2022-03-09T07:39:52.099" v="8" actId="27636"/>
          <ac:spMkLst>
            <pc:docMk/>
            <pc:sldMk cId="0" sldId="270"/>
            <ac:spMk id="199" creationId="{00000000-0000-0000-0000-000000000000}"/>
          </ac:spMkLst>
        </pc:spChg>
      </pc:sldChg>
      <pc:sldChg chg="modSp mod">
        <pc:chgData name="Ben Barton" userId="3f7d3b33-5a6c-40f9-a885-ba0c81d40e73" providerId="ADAL" clId="{0938571E-2C72-4650-A281-D5E6AE1F5326}" dt="2022-03-09T07:41:18.481" v="15" actId="313"/>
        <pc:sldMkLst>
          <pc:docMk/>
          <pc:sldMk cId="0" sldId="271"/>
        </pc:sldMkLst>
        <pc:spChg chg="mod">
          <ac:chgData name="Ben Barton" userId="3f7d3b33-5a6c-40f9-a885-ba0c81d40e73" providerId="ADAL" clId="{0938571E-2C72-4650-A281-D5E6AE1F5326}" dt="2022-03-09T07:40:13.746" v="10" actId="2711"/>
          <ac:spMkLst>
            <pc:docMk/>
            <pc:sldMk cId="0" sldId="271"/>
            <ac:spMk id="205" creationId="{00000000-0000-0000-0000-000000000000}"/>
          </ac:spMkLst>
        </pc:spChg>
        <pc:spChg chg="mod">
          <ac:chgData name="Ben Barton" userId="3f7d3b33-5a6c-40f9-a885-ba0c81d40e73" providerId="ADAL" clId="{0938571E-2C72-4650-A281-D5E6AE1F5326}" dt="2022-03-09T07:41:18.481" v="15" actId="313"/>
          <ac:spMkLst>
            <pc:docMk/>
            <pc:sldMk cId="0" sldId="271"/>
            <ac:spMk id="207" creationId="{00000000-0000-0000-0000-000000000000}"/>
          </ac:spMkLst>
        </pc:spChg>
      </pc:sldChg>
      <pc:sldChg chg="modSp mod">
        <pc:chgData name="Ben Barton" userId="3f7d3b33-5a6c-40f9-a885-ba0c81d40e73" providerId="ADAL" clId="{0938571E-2C72-4650-A281-D5E6AE1F5326}" dt="2022-03-09T07:40:22.953" v="12" actId="27636"/>
        <pc:sldMkLst>
          <pc:docMk/>
          <pc:sldMk cId="0" sldId="272"/>
        </pc:sldMkLst>
        <pc:spChg chg="mod">
          <ac:chgData name="Ben Barton" userId="3f7d3b33-5a6c-40f9-a885-ba0c81d40e73" providerId="ADAL" clId="{0938571E-2C72-4650-A281-D5E6AE1F5326}" dt="2022-03-09T07:40:22.900" v="11" actId="2711"/>
          <ac:spMkLst>
            <pc:docMk/>
            <pc:sldMk cId="0" sldId="272"/>
            <ac:spMk id="212" creationId="{00000000-0000-0000-0000-000000000000}"/>
          </ac:spMkLst>
        </pc:spChg>
        <pc:spChg chg="mod">
          <ac:chgData name="Ben Barton" userId="3f7d3b33-5a6c-40f9-a885-ba0c81d40e73" providerId="ADAL" clId="{0938571E-2C72-4650-A281-D5E6AE1F5326}" dt="2022-03-09T07:40:22.953" v="12" actId="27636"/>
          <ac:spMkLst>
            <pc:docMk/>
            <pc:sldMk cId="0" sldId="272"/>
            <ac:spMk id="213" creationId="{00000000-0000-0000-0000-000000000000}"/>
          </ac:spMkLst>
        </pc:spChg>
      </pc:sldChg>
      <pc:sldChg chg="modSp mod">
        <pc:chgData name="Ben Barton" userId="3f7d3b33-5a6c-40f9-a885-ba0c81d40e73" providerId="ADAL" clId="{0938571E-2C72-4650-A281-D5E6AE1F5326}" dt="2022-03-09T07:40:31.304" v="13" actId="2711"/>
        <pc:sldMkLst>
          <pc:docMk/>
          <pc:sldMk cId="0" sldId="273"/>
        </pc:sldMkLst>
        <pc:spChg chg="mod">
          <ac:chgData name="Ben Barton" userId="3f7d3b33-5a6c-40f9-a885-ba0c81d40e73" providerId="ADAL" clId="{0938571E-2C72-4650-A281-D5E6AE1F5326}" dt="2022-03-09T07:40:31.304" v="13" actId="2711"/>
          <ac:spMkLst>
            <pc:docMk/>
            <pc:sldMk cId="0" sldId="273"/>
            <ac:spMk id="219" creationId="{00000000-0000-0000-0000-000000000000}"/>
          </ac:spMkLst>
        </pc:spChg>
        <pc:spChg chg="mod">
          <ac:chgData name="Ben Barton" userId="3f7d3b33-5a6c-40f9-a885-ba0c81d40e73" providerId="ADAL" clId="{0938571E-2C72-4650-A281-D5E6AE1F5326}" dt="2022-03-09T07:40:31.304" v="13" actId="2711"/>
          <ac:spMkLst>
            <pc:docMk/>
            <pc:sldMk cId="0" sldId="273"/>
            <ac:spMk id="221" creationId="{00000000-0000-0000-0000-000000000000}"/>
          </ac:spMkLst>
        </pc:spChg>
      </pc:sldChg>
      <pc:sldChg chg="modSp mod">
        <pc:chgData name="Ben Barton" userId="3f7d3b33-5a6c-40f9-a885-ba0c81d40e73" providerId="ADAL" clId="{0938571E-2C72-4650-A281-D5E6AE1F5326}" dt="2022-03-09T07:40:38.988" v="14" actId="2711"/>
        <pc:sldMkLst>
          <pc:docMk/>
          <pc:sldMk cId="0" sldId="274"/>
        </pc:sldMkLst>
        <pc:spChg chg="mod">
          <ac:chgData name="Ben Barton" userId="3f7d3b33-5a6c-40f9-a885-ba0c81d40e73" providerId="ADAL" clId="{0938571E-2C72-4650-A281-D5E6AE1F5326}" dt="2022-03-09T07:40:38.988" v="14" actId="2711"/>
          <ac:spMkLst>
            <pc:docMk/>
            <pc:sldMk cId="0" sldId="274"/>
            <ac:spMk id="226" creationId="{00000000-0000-0000-0000-000000000000}"/>
          </ac:spMkLst>
        </pc:spChg>
        <pc:spChg chg="mod">
          <ac:chgData name="Ben Barton" userId="3f7d3b33-5a6c-40f9-a885-ba0c81d40e73" providerId="ADAL" clId="{0938571E-2C72-4650-A281-D5E6AE1F5326}" dt="2022-03-09T07:40:38.988" v="14" actId="2711"/>
          <ac:spMkLst>
            <pc:docMk/>
            <pc:sldMk cId="0" sldId="274"/>
            <ac:spMk id="228" creationId="{00000000-0000-0000-0000-000000000000}"/>
          </ac:spMkLst>
        </pc:spChg>
      </pc:sldChg>
      <pc:sldChg chg="addSp modSp mod">
        <pc:chgData name="Ben Barton" userId="3f7d3b33-5a6c-40f9-a885-ba0c81d40e73" providerId="ADAL" clId="{0938571E-2C72-4650-A281-D5E6AE1F5326}" dt="2022-03-07T10:38:49.272" v="6" actId="1076"/>
        <pc:sldMkLst>
          <pc:docMk/>
          <pc:sldMk cId="0" sldId="275"/>
        </pc:sldMkLst>
        <pc:picChg chg="add mod">
          <ac:chgData name="Ben Barton" userId="3f7d3b33-5a6c-40f9-a885-ba0c81d40e73" providerId="ADAL" clId="{0938571E-2C72-4650-A281-D5E6AE1F5326}" dt="2022-03-07T10:38:49.272" v="6" actId="1076"/>
          <ac:picMkLst>
            <pc:docMk/>
            <pc:sldMk cId="0" sldId="275"/>
            <ac:picMk id="3" creationId="{725C9633-730D-4BA6-9212-71E0FF3434C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e26f19abc9_0_5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 name="Google Shape;78;ge26f19abc9_0_5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100b3f965b6_0_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0" name="Google Shape;160;g100b3f965b6_0_5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100b3f965b6_0_5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g100b3f965b6_0_5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00b3f965b6_0_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g100b3f965b6_0_5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100b3f965b6_0_5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100b3f965b6_0_5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00b3f965b6_0_5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g100b3f965b6_0_5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100b3f965b6_0_5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g100b3f965b6_0_5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100b3f965b6_0_5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g100b3f965b6_0_5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100b3f965b6_0_5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g100b3f965b6_0_5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00b3f965b6_0_5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100b3f965b6_0_5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00b3f965b6_0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100b3f965b6_0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e26f19abc9_0_44: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DO Now (5mins)</a:t>
            </a:r>
            <a:endParaRPr/>
          </a:p>
        </p:txBody>
      </p:sp>
      <p:sp>
        <p:nvSpPr>
          <p:cNvPr id="85" name="Google Shape;85;ge26f19abc9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100b3f965b6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100b3f965b6_0_212: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g100b3f965b6_0_212:notes"/>
          <p:cNvSpPr txBox="1">
            <a:spLocks noGrp="1"/>
          </p:cNvSpPr>
          <p:nvPr>
            <p:ph type="sldNum" idx="12"/>
          </p:nvPr>
        </p:nvSpPr>
        <p:spPr>
          <a:xfrm>
            <a:off x="3883851" y="8685330"/>
            <a:ext cx="2972400" cy="457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20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100b3f965b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 name="Google Shape;91;g100b3f965b6_0_0:notes"/>
          <p:cNvSpPr txBox="1">
            <a:spLocks noGrp="1"/>
          </p:cNvSpPr>
          <p:nvPr>
            <p:ph type="body" idx="1"/>
          </p:nvPr>
        </p:nvSpPr>
        <p:spPr>
          <a:xfrm>
            <a:off x="685480" y="4344135"/>
            <a:ext cx="54870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92" name="Google Shape;92;g100b3f965b6_0_0:notes"/>
          <p:cNvSpPr txBox="1">
            <a:spLocks noGrp="1"/>
          </p:cNvSpPr>
          <p:nvPr>
            <p:ph type="sldNum" idx="12"/>
          </p:nvPr>
        </p:nvSpPr>
        <p:spPr>
          <a:xfrm>
            <a:off x="3883851" y="8685330"/>
            <a:ext cx="29724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100b3f965b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 name="Google Shape;114;g100b3f965b6_0_35:notes"/>
          <p:cNvSpPr txBox="1">
            <a:spLocks noGrp="1"/>
          </p:cNvSpPr>
          <p:nvPr>
            <p:ph type="body" idx="1"/>
          </p:nvPr>
        </p:nvSpPr>
        <p:spPr>
          <a:xfrm>
            <a:off x="685480" y="4344135"/>
            <a:ext cx="54870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5" name="Google Shape;115;g100b3f965b6_0_35:notes"/>
          <p:cNvSpPr txBox="1">
            <a:spLocks noGrp="1"/>
          </p:cNvSpPr>
          <p:nvPr>
            <p:ph type="sldNum" idx="12"/>
          </p:nvPr>
        </p:nvSpPr>
        <p:spPr>
          <a:xfrm>
            <a:off x="3883851" y="8685330"/>
            <a:ext cx="29724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100b3f965b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 name="Google Shape;121;g100b3f965b6_0_103:notes"/>
          <p:cNvSpPr txBox="1">
            <a:spLocks noGrp="1"/>
          </p:cNvSpPr>
          <p:nvPr>
            <p:ph type="body" idx="1"/>
          </p:nvPr>
        </p:nvSpPr>
        <p:spPr>
          <a:xfrm>
            <a:off x="685480" y="4344135"/>
            <a:ext cx="54870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22" name="Google Shape;122;g100b3f965b6_0_103:notes"/>
          <p:cNvSpPr txBox="1">
            <a:spLocks noGrp="1"/>
          </p:cNvSpPr>
          <p:nvPr>
            <p:ph type="sldNum" idx="12"/>
          </p:nvPr>
        </p:nvSpPr>
        <p:spPr>
          <a:xfrm>
            <a:off x="3883851" y="8685330"/>
            <a:ext cx="29724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100b3f965b6_0_4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1" name="Google Shape;131;g100b3f965b6_0_4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100b3f965b6_0_4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g100b3f965b6_0_4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100b3f965b6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100b3f965b6_0_141: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6" name="Google Shape;146;g100b3f965b6_0_141:notes"/>
          <p:cNvSpPr txBox="1">
            <a:spLocks noGrp="1"/>
          </p:cNvSpPr>
          <p:nvPr>
            <p:ph type="sldNum" idx="12"/>
          </p:nvPr>
        </p:nvSpPr>
        <p:spPr>
          <a:xfrm>
            <a:off x="3883851" y="8685330"/>
            <a:ext cx="2972400" cy="457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100b3f965b6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g100b3f965b6_0_4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2744013" y="756700"/>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1" name="Google Shape;11;p2"/>
          <p:cNvSpPr/>
          <p:nvPr/>
        </p:nvSpPr>
        <p:spPr>
          <a:xfrm rot="10800000">
            <a:off x="5318350" y="32667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2" name="Google Shape;12;p2"/>
          <p:cNvSpPr txBox="1">
            <a:spLocks noGrp="1"/>
          </p:cNvSpPr>
          <p:nvPr>
            <p:ph type="ctrTitle"/>
          </p:nvPr>
        </p:nvSpPr>
        <p:spPr>
          <a:xfrm>
            <a:off x="3044700" y="1444255"/>
            <a:ext cx="3054600" cy="15372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3" name="Google Shape;13;p2"/>
          <p:cNvSpPr txBox="1">
            <a:spLocks noGrp="1"/>
          </p:cNvSpPr>
          <p:nvPr>
            <p:ph type="subTitle" idx="1"/>
          </p:nvPr>
        </p:nvSpPr>
        <p:spPr>
          <a:xfrm>
            <a:off x="3044700" y="3116580"/>
            <a:ext cx="3054600" cy="7014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Font typeface="Economica"/>
              <a:buNone/>
              <a:defRPr sz="2100">
                <a:latin typeface="Economica"/>
                <a:ea typeface="Economica"/>
                <a:cs typeface="Economica"/>
                <a:sym typeface="Economica"/>
              </a:defRPr>
            </a:lvl1pPr>
            <a:lvl2pPr lvl="1" algn="ctr">
              <a:lnSpc>
                <a:spcPct val="100000"/>
              </a:lnSpc>
              <a:spcBef>
                <a:spcPts val="0"/>
              </a:spcBef>
              <a:spcAft>
                <a:spcPts val="0"/>
              </a:spcAft>
              <a:buSzPts val="2100"/>
              <a:buFont typeface="Economica"/>
              <a:buNone/>
              <a:defRPr sz="2100">
                <a:latin typeface="Economica"/>
                <a:ea typeface="Economica"/>
                <a:cs typeface="Economica"/>
                <a:sym typeface="Economica"/>
              </a:defRPr>
            </a:lvl2pPr>
            <a:lvl3pPr lvl="2" algn="ctr">
              <a:lnSpc>
                <a:spcPct val="100000"/>
              </a:lnSpc>
              <a:spcBef>
                <a:spcPts val="0"/>
              </a:spcBef>
              <a:spcAft>
                <a:spcPts val="0"/>
              </a:spcAft>
              <a:buSzPts val="2100"/>
              <a:buFont typeface="Economica"/>
              <a:buNone/>
              <a:defRPr sz="2100">
                <a:latin typeface="Economica"/>
                <a:ea typeface="Economica"/>
                <a:cs typeface="Economica"/>
                <a:sym typeface="Economica"/>
              </a:defRPr>
            </a:lvl3pPr>
            <a:lvl4pPr lvl="3" algn="ctr">
              <a:lnSpc>
                <a:spcPct val="100000"/>
              </a:lnSpc>
              <a:spcBef>
                <a:spcPts val="0"/>
              </a:spcBef>
              <a:spcAft>
                <a:spcPts val="0"/>
              </a:spcAft>
              <a:buSzPts val="2100"/>
              <a:buFont typeface="Economica"/>
              <a:buNone/>
              <a:defRPr sz="2100">
                <a:latin typeface="Economica"/>
                <a:ea typeface="Economica"/>
                <a:cs typeface="Economica"/>
                <a:sym typeface="Economica"/>
              </a:defRPr>
            </a:lvl4pPr>
            <a:lvl5pPr lvl="4" algn="ctr">
              <a:lnSpc>
                <a:spcPct val="100000"/>
              </a:lnSpc>
              <a:spcBef>
                <a:spcPts val="0"/>
              </a:spcBef>
              <a:spcAft>
                <a:spcPts val="0"/>
              </a:spcAft>
              <a:buSzPts val="2100"/>
              <a:buFont typeface="Economica"/>
              <a:buNone/>
              <a:defRPr sz="2100">
                <a:latin typeface="Economica"/>
                <a:ea typeface="Economica"/>
                <a:cs typeface="Economica"/>
                <a:sym typeface="Economica"/>
              </a:defRPr>
            </a:lvl5pPr>
            <a:lvl6pPr lvl="5" algn="ctr">
              <a:lnSpc>
                <a:spcPct val="100000"/>
              </a:lnSpc>
              <a:spcBef>
                <a:spcPts val="0"/>
              </a:spcBef>
              <a:spcAft>
                <a:spcPts val="0"/>
              </a:spcAft>
              <a:buSzPts val="2100"/>
              <a:buFont typeface="Economica"/>
              <a:buNone/>
              <a:defRPr sz="2100">
                <a:latin typeface="Economica"/>
                <a:ea typeface="Economica"/>
                <a:cs typeface="Economica"/>
                <a:sym typeface="Economica"/>
              </a:defRPr>
            </a:lvl6pPr>
            <a:lvl7pPr lvl="6" algn="ctr">
              <a:lnSpc>
                <a:spcPct val="100000"/>
              </a:lnSpc>
              <a:spcBef>
                <a:spcPts val="0"/>
              </a:spcBef>
              <a:spcAft>
                <a:spcPts val="0"/>
              </a:spcAft>
              <a:buSzPts val="2100"/>
              <a:buFont typeface="Economica"/>
              <a:buNone/>
              <a:defRPr sz="2100">
                <a:latin typeface="Economica"/>
                <a:ea typeface="Economica"/>
                <a:cs typeface="Economica"/>
                <a:sym typeface="Economica"/>
              </a:defRPr>
            </a:lvl7pPr>
            <a:lvl8pPr lvl="7" algn="ctr">
              <a:lnSpc>
                <a:spcPct val="100000"/>
              </a:lnSpc>
              <a:spcBef>
                <a:spcPts val="0"/>
              </a:spcBef>
              <a:spcAft>
                <a:spcPts val="0"/>
              </a:spcAft>
              <a:buSzPts val="2100"/>
              <a:buFont typeface="Economica"/>
              <a:buNone/>
              <a:defRPr sz="2100">
                <a:latin typeface="Economica"/>
                <a:ea typeface="Economica"/>
                <a:cs typeface="Economica"/>
                <a:sym typeface="Economica"/>
              </a:defRPr>
            </a:lvl8pPr>
            <a:lvl9pPr lvl="8" algn="ctr">
              <a:lnSpc>
                <a:spcPct val="100000"/>
              </a:lnSpc>
              <a:spcBef>
                <a:spcPts val="0"/>
              </a:spcBef>
              <a:spcAft>
                <a:spcPts val="0"/>
              </a:spcAft>
              <a:buSzPts val="2100"/>
              <a:buFont typeface="Economica"/>
              <a:buNone/>
              <a:defRPr sz="2100">
                <a:latin typeface="Economica"/>
                <a:ea typeface="Economica"/>
                <a:cs typeface="Economica"/>
                <a:sym typeface="Economica"/>
              </a:defRPr>
            </a:lvl9pPr>
          </a:lstStyle>
          <a:p>
            <a:endParaRPr/>
          </a:p>
        </p:txBody>
      </p:sp>
      <p:sp>
        <p:nvSpPr>
          <p:cNvPr id="14" name="Google Shape;14;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1"/>
        <p:cNvGrpSpPr/>
        <p:nvPr/>
      </p:nvGrpSpPr>
      <p:grpSpPr>
        <a:xfrm>
          <a:off x="0" y="0"/>
          <a:ext cx="0" cy="0"/>
          <a:chOff x="0" y="0"/>
          <a:chExt cx="0" cy="0"/>
        </a:xfrm>
      </p:grpSpPr>
      <p:sp>
        <p:nvSpPr>
          <p:cNvPr id="52" name="Google Shape;52;p11"/>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1"/>
          <p:cNvSpPr txBox="1">
            <a:spLocks noGrp="1"/>
          </p:cNvSpPr>
          <p:nvPr>
            <p:ph type="title" hasCustomPrompt="1"/>
          </p:nvPr>
        </p:nvSpPr>
        <p:spPr>
          <a:xfrm>
            <a:off x="311700" y="957125"/>
            <a:ext cx="8520600" cy="21288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a:spLocks noGrp="1"/>
          </p:cNvSpPr>
          <p:nvPr>
            <p:ph type="body" idx="1"/>
          </p:nvPr>
        </p:nvSpPr>
        <p:spPr>
          <a:xfrm>
            <a:off x="311700" y="3162000"/>
            <a:ext cx="85206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57200" y="141480"/>
            <a:ext cx="8229600" cy="6918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SzPts val="4200"/>
              <a:buNone/>
              <a:defRPr/>
            </a:lvl1pPr>
            <a:lvl2pPr lvl="1" algn="ctr" rtl="0">
              <a:spcBef>
                <a:spcPts val="0"/>
              </a:spcBef>
              <a:spcAft>
                <a:spcPts val="0"/>
              </a:spcAft>
              <a:buSzPts val="4200"/>
              <a:buNone/>
              <a:defRPr/>
            </a:lvl2pPr>
            <a:lvl3pPr lvl="2" algn="ctr" rtl="0">
              <a:spcBef>
                <a:spcPts val="0"/>
              </a:spcBef>
              <a:spcAft>
                <a:spcPts val="0"/>
              </a:spcAft>
              <a:buSzPts val="4200"/>
              <a:buNone/>
              <a:defRPr/>
            </a:lvl3pPr>
            <a:lvl4pPr lvl="3" algn="ctr" rtl="0">
              <a:spcBef>
                <a:spcPts val="0"/>
              </a:spcBef>
              <a:spcAft>
                <a:spcPts val="0"/>
              </a:spcAft>
              <a:buSzPts val="4200"/>
              <a:buNone/>
              <a:defRPr/>
            </a:lvl4pPr>
            <a:lvl5pPr lvl="4" algn="ctr" rtl="0">
              <a:spcBef>
                <a:spcPts val="0"/>
              </a:spcBef>
              <a:spcAft>
                <a:spcPts val="0"/>
              </a:spcAft>
              <a:buSzPts val="4200"/>
              <a:buNone/>
              <a:defRPr/>
            </a:lvl5pPr>
            <a:lvl6pPr lvl="5" algn="ctr" rtl="0">
              <a:spcBef>
                <a:spcPts val="0"/>
              </a:spcBef>
              <a:spcAft>
                <a:spcPts val="0"/>
              </a:spcAft>
              <a:buSzPts val="4200"/>
              <a:buNone/>
              <a:defRPr/>
            </a:lvl6pPr>
            <a:lvl7pPr lvl="6" algn="ctr" rtl="0">
              <a:spcBef>
                <a:spcPts val="0"/>
              </a:spcBef>
              <a:spcAft>
                <a:spcPts val="0"/>
              </a:spcAft>
              <a:buSzPts val="4200"/>
              <a:buNone/>
              <a:defRPr/>
            </a:lvl7pPr>
            <a:lvl8pPr lvl="7" algn="ctr" rtl="0">
              <a:spcBef>
                <a:spcPts val="0"/>
              </a:spcBef>
              <a:spcAft>
                <a:spcPts val="0"/>
              </a:spcAft>
              <a:buSzPts val="4200"/>
              <a:buNone/>
              <a:defRPr/>
            </a:lvl8pPr>
            <a:lvl9pPr lvl="8" algn="ctr" rtl="0">
              <a:spcBef>
                <a:spcPts val="0"/>
              </a:spcBef>
              <a:spcAft>
                <a:spcPts val="0"/>
              </a:spcAft>
              <a:buSzPts val="4200"/>
              <a:buNone/>
              <a:defRPr/>
            </a:lvl9pPr>
          </a:lstStyle>
          <a:p>
            <a:endParaRPr/>
          </a:p>
        </p:txBody>
      </p:sp>
      <p:sp>
        <p:nvSpPr>
          <p:cNvPr id="60" name="Google Shape;60;p13"/>
          <p:cNvSpPr txBox="1">
            <a:spLocks noGrp="1"/>
          </p:cNvSpPr>
          <p:nvPr>
            <p:ph type="body" idx="1"/>
          </p:nvPr>
        </p:nvSpPr>
        <p:spPr>
          <a:xfrm>
            <a:off x="457200" y="1151334"/>
            <a:ext cx="4040100" cy="556500"/>
          </a:xfrm>
          <a:prstGeom prst="rect">
            <a:avLst/>
          </a:prstGeom>
          <a:noFill/>
          <a:ln>
            <a:noFill/>
          </a:ln>
        </p:spPr>
        <p:txBody>
          <a:bodyPr spcFirstLastPara="1" wrap="square" lIns="91425" tIns="45700" rIns="91425" bIns="45700" anchor="b" anchorCtr="0">
            <a:normAutofit/>
          </a:bodyPr>
          <a:lstStyle>
            <a:lvl1pPr marL="457200" lvl="0" indent="-228600" algn="l" rtl="0">
              <a:spcBef>
                <a:spcPts val="440"/>
              </a:spcBef>
              <a:spcAft>
                <a:spcPts val="0"/>
              </a:spcAft>
              <a:buClr>
                <a:schemeClr val="dk1"/>
              </a:buClr>
              <a:buSzPts val="2200"/>
              <a:buNone/>
              <a:defRPr sz="22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1200"/>
              </a:spcBef>
              <a:spcAft>
                <a:spcPts val="0"/>
              </a:spcAft>
              <a:buClr>
                <a:schemeClr val="dk1"/>
              </a:buClr>
              <a:buSzPts val="1600"/>
              <a:buNone/>
              <a:defRPr sz="1600" b="1"/>
            </a:lvl7pPr>
            <a:lvl8pPr marL="3657600" lvl="7" indent="-228600" algn="l" rtl="0">
              <a:spcBef>
                <a:spcPts val="1200"/>
              </a:spcBef>
              <a:spcAft>
                <a:spcPts val="0"/>
              </a:spcAft>
              <a:buClr>
                <a:schemeClr val="dk1"/>
              </a:buClr>
              <a:buSzPts val="1600"/>
              <a:buNone/>
              <a:defRPr sz="1600" b="1"/>
            </a:lvl8pPr>
            <a:lvl9pPr marL="4114800" lvl="8" indent="-228600" algn="l" rtl="0">
              <a:spcBef>
                <a:spcPts val="1200"/>
              </a:spcBef>
              <a:spcAft>
                <a:spcPts val="1200"/>
              </a:spcAft>
              <a:buClr>
                <a:schemeClr val="dk1"/>
              </a:buClr>
              <a:buSzPts val="1600"/>
              <a:buNone/>
              <a:defRPr sz="1600" b="1"/>
            </a:lvl9pPr>
          </a:lstStyle>
          <a:p>
            <a:endParaRPr/>
          </a:p>
        </p:txBody>
      </p:sp>
      <p:sp>
        <p:nvSpPr>
          <p:cNvPr id="61" name="Google Shape;61;p13"/>
          <p:cNvSpPr txBox="1">
            <a:spLocks noGrp="1"/>
          </p:cNvSpPr>
          <p:nvPr>
            <p:ph type="body" idx="2"/>
          </p:nvPr>
        </p:nvSpPr>
        <p:spPr>
          <a:xfrm>
            <a:off x="457200" y="1761659"/>
            <a:ext cx="4040100" cy="2832900"/>
          </a:xfrm>
          <a:prstGeom prst="rect">
            <a:avLst/>
          </a:prstGeom>
          <a:noFill/>
          <a:ln>
            <a:noFill/>
          </a:ln>
        </p:spPr>
        <p:txBody>
          <a:bodyPr spcFirstLastPara="1" wrap="square" lIns="91425" tIns="45700" rIns="91425" bIns="45700" anchor="t" anchorCtr="0">
            <a:norm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1200"/>
              </a:spcBef>
              <a:spcAft>
                <a:spcPts val="0"/>
              </a:spcAft>
              <a:buClr>
                <a:schemeClr val="dk1"/>
              </a:buClr>
              <a:buSzPts val="1600"/>
              <a:buChar char="●"/>
              <a:defRPr sz="1600"/>
            </a:lvl7pPr>
            <a:lvl8pPr marL="3657600" lvl="7" indent="-330200" algn="l" rtl="0">
              <a:spcBef>
                <a:spcPts val="1200"/>
              </a:spcBef>
              <a:spcAft>
                <a:spcPts val="0"/>
              </a:spcAft>
              <a:buClr>
                <a:schemeClr val="dk1"/>
              </a:buClr>
              <a:buSzPts val="1600"/>
              <a:buChar char="○"/>
              <a:defRPr sz="1600"/>
            </a:lvl8pPr>
            <a:lvl9pPr marL="4114800" lvl="8" indent="-330200" algn="l" rtl="0">
              <a:spcBef>
                <a:spcPts val="1200"/>
              </a:spcBef>
              <a:spcAft>
                <a:spcPts val="1200"/>
              </a:spcAft>
              <a:buClr>
                <a:schemeClr val="dk1"/>
              </a:buClr>
              <a:buSzPts val="1600"/>
              <a:buChar char="■"/>
              <a:defRPr sz="1600"/>
            </a:lvl9pPr>
          </a:lstStyle>
          <a:p>
            <a:endParaRPr/>
          </a:p>
        </p:txBody>
      </p:sp>
      <p:sp>
        <p:nvSpPr>
          <p:cNvPr id="62" name="Google Shape;62;p13"/>
          <p:cNvSpPr txBox="1">
            <a:spLocks noGrp="1"/>
          </p:cNvSpPr>
          <p:nvPr>
            <p:ph type="body" idx="3"/>
          </p:nvPr>
        </p:nvSpPr>
        <p:spPr>
          <a:xfrm>
            <a:off x="4645025" y="1151334"/>
            <a:ext cx="4041900" cy="556500"/>
          </a:xfrm>
          <a:prstGeom prst="rect">
            <a:avLst/>
          </a:prstGeom>
          <a:noFill/>
          <a:ln>
            <a:noFill/>
          </a:ln>
        </p:spPr>
        <p:txBody>
          <a:bodyPr spcFirstLastPara="1" wrap="square" lIns="91425" tIns="45700" rIns="91425" bIns="45700" anchor="b" anchorCtr="0">
            <a:normAutofit/>
          </a:bodyPr>
          <a:lstStyle>
            <a:lvl1pPr marL="457200" lvl="0" indent="-228600" algn="l" rtl="0">
              <a:spcBef>
                <a:spcPts val="440"/>
              </a:spcBef>
              <a:spcAft>
                <a:spcPts val="0"/>
              </a:spcAft>
              <a:buClr>
                <a:schemeClr val="dk1"/>
              </a:buClr>
              <a:buSzPts val="2200"/>
              <a:buNone/>
              <a:defRPr sz="22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1200"/>
              </a:spcBef>
              <a:spcAft>
                <a:spcPts val="0"/>
              </a:spcAft>
              <a:buClr>
                <a:schemeClr val="dk1"/>
              </a:buClr>
              <a:buSzPts val="1600"/>
              <a:buNone/>
              <a:defRPr sz="1600" b="1"/>
            </a:lvl7pPr>
            <a:lvl8pPr marL="3657600" lvl="7" indent="-228600" algn="l" rtl="0">
              <a:spcBef>
                <a:spcPts val="1200"/>
              </a:spcBef>
              <a:spcAft>
                <a:spcPts val="0"/>
              </a:spcAft>
              <a:buClr>
                <a:schemeClr val="dk1"/>
              </a:buClr>
              <a:buSzPts val="1600"/>
              <a:buNone/>
              <a:defRPr sz="1600" b="1"/>
            </a:lvl8pPr>
            <a:lvl9pPr marL="4114800" lvl="8" indent="-228600" algn="l" rtl="0">
              <a:spcBef>
                <a:spcPts val="1200"/>
              </a:spcBef>
              <a:spcAft>
                <a:spcPts val="1200"/>
              </a:spcAft>
              <a:buClr>
                <a:schemeClr val="dk1"/>
              </a:buClr>
              <a:buSzPts val="1600"/>
              <a:buNone/>
              <a:defRPr sz="1600" b="1"/>
            </a:lvl9pPr>
          </a:lstStyle>
          <a:p>
            <a:endParaRPr/>
          </a:p>
        </p:txBody>
      </p:sp>
      <p:sp>
        <p:nvSpPr>
          <p:cNvPr id="63" name="Google Shape;63;p13"/>
          <p:cNvSpPr txBox="1">
            <a:spLocks noGrp="1"/>
          </p:cNvSpPr>
          <p:nvPr>
            <p:ph type="body" idx="4"/>
          </p:nvPr>
        </p:nvSpPr>
        <p:spPr>
          <a:xfrm>
            <a:off x="4645025" y="1761659"/>
            <a:ext cx="4041900" cy="2832900"/>
          </a:xfrm>
          <a:prstGeom prst="rect">
            <a:avLst/>
          </a:prstGeom>
          <a:noFill/>
          <a:ln>
            <a:noFill/>
          </a:ln>
        </p:spPr>
        <p:txBody>
          <a:bodyPr spcFirstLastPara="1" wrap="square" lIns="91425" tIns="45700" rIns="91425" bIns="45700" anchor="t" anchorCtr="0">
            <a:norm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1200"/>
              </a:spcBef>
              <a:spcAft>
                <a:spcPts val="0"/>
              </a:spcAft>
              <a:buClr>
                <a:schemeClr val="dk1"/>
              </a:buClr>
              <a:buSzPts val="1600"/>
              <a:buChar char="●"/>
              <a:defRPr sz="1600"/>
            </a:lvl7pPr>
            <a:lvl8pPr marL="3657600" lvl="7" indent="-330200" algn="l" rtl="0">
              <a:spcBef>
                <a:spcPts val="1200"/>
              </a:spcBef>
              <a:spcAft>
                <a:spcPts val="0"/>
              </a:spcAft>
              <a:buClr>
                <a:schemeClr val="dk1"/>
              </a:buClr>
              <a:buSzPts val="1600"/>
              <a:buChar char="○"/>
              <a:defRPr sz="1600"/>
            </a:lvl8pPr>
            <a:lvl9pPr marL="4114800" lvl="8" indent="-330200" algn="l" rtl="0">
              <a:spcBef>
                <a:spcPts val="1200"/>
              </a:spcBef>
              <a:spcAft>
                <a:spcPts val="1200"/>
              </a:spcAft>
              <a:buClr>
                <a:schemeClr val="dk1"/>
              </a:buClr>
              <a:buSzPts val="1600"/>
              <a:buChar char="■"/>
              <a:defRPr sz="16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66" name="Google Shape;6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7" name="Google Shape;67;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8" name="Google Shape;68;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9" name="Google Shape;69;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pening slide">
  <p:cSld name="Opening slide">
    <p:bg>
      <p:bgPr>
        <a:solidFill>
          <a:srgbClr val="EFEFEF"/>
        </a:solidFill>
        <a:effectLst/>
      </p:bgPr>
    </p:bg>
    <p:spTree>
      <p:nvGrpSpPr>
        <p:cNvPr id="1" name="Shape 70"/>
        <p:cNvGrpSpPr/>
        <p:nvPr/>
      </p:nvGrpSpPr>
      <p:grpSpPr>
        <a:xfrm>
          <a:off x="0" y="0"/>
          <a:ext cx="0" cy="0"/>
          <a:chOff x="0" y="0"/>
          <a:chExt cx="0" cy="0"/>
        </a:xfrm>
      </p:grpSpPr>
      <p:sp>
        <p:nvSpPr>
          <p:cNvPr id="71" name="Google Shape;71;p15"/>
          <p:cNvSpPr txBox="1">
            <a:spLocks noGrp="1"/>
          </p:cNvSpPr>
          <p:nvPr>
            <p:ph type="ctrTitle"/>
          </p:nvPr>
        </p:nvSpPr>
        <p:spPr>
          <a:xfrm>
            <a:off x="4818613" y="1392125"/>
            <a:ext cx="3527100" cy="20397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91425" tIns="91425" rIns="91425" bIns="91425" anchor="b" anchorCtr="0">
            <a:noAutofit/>
          </a:bodyPr>
          <a:lstStyle>
            <a:lvl1pPr lvl="0" algn="r" rtl="0">
              <a:lnSpc>
                <a:spcPct val="90000"/>
              </a:lnSpc>
              <a:spcBef>
                <a:spcPts val="0"/>
              </a:spcBef>
              <a:spcAft>
                <a:spcPts val="0"/>
              </a:spcAft>
              <a:buClr>
                <a:schemeClr val="accent5"/>
              </a:buClr>
              <a:buSzPts val="6000"/>
              <a:buFont typeface="Gill Sans"/>
              <a:buNone/>
              <a:defRPr sz="6500">
                <a:solidFill>
                  <a:schemeClr val="accent5"/>
                </a:solidFill>
              </a:defRPr>
            </a:lvl1pPr>
            <a:lvl2pPr lvl="1"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2pPr>
            <a:lvl3pPr lvl="2"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3pPr>
            <a:lvl4pPr lvl="3"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4pPr>
            <a:lvl5pPr lvl="4"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5pPr>
            <a:lvl6pPr lvl="5"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6pPr>
            <a:lvl7pPr lvl="6"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7pPr>
            <a:lvl8pPr lvl="7"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8pPr>
            <a:lvl9pPr lvl="8" algn="ctr" rtl="0">
              <a:spcBef>
                <a:spcPts val="0"/>
              </a:spcBef>
              <a:spcAft>
                <a:spcPts val="0"/>
              </a:spcAft>
              <a:buClr>
                <a:srgbClr val="62BCBE"/>
              </a:buClr>
              <a:buSzPts val="6000"/>
              <a:buFont typeface="Josefin Sans"/>
              <a:buNone/>
              <a:defRPr sz="6000" b="1">
                <a:solidFill>
                  <a:srgbClr val="62BCBE"/>
                </a:solidFill>
                <a:latin typeface="Josefin Sans"/>
                <a:ea typeface="Josefin Sans"/>
                <a:cs typeface="Josefin Sans"/>
                <a:sym typeface="Josefin Sans"/>
              </a:defRPr>
            </a:lvl9pPr>
          </a:lstStyle>
          <a:p>
            <a:endParaRPr/>
          </a:p>
        </p:txBody>
      </p:sp>
      <p:sp>
        <p:nvSpPr>
          <p:cNvPr id="72" name="Google Shape;72;p15"/>
          <p:cNvSpPr txBox="1">
            <a:spLocks noGrp="1"/>
          </p:cNvSpPr>
          <p:nvPr>
            <p:ph type="subTitle" idx="1"/>
          </p:nvPr>
        </p:nvSpPr>
        <p:spPr>
          <a:xfrm>
            <a:off x="5013313" y="3277126"/>
            <a:ext cx="3332400" cy="3366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100"/>
              <a:buNone/>
              <a:defRPr>
                <a:solidFill>
                  <a:srgbClr val="EFEFEF"/>
                </a:solidFill>
              </a:defRPr>
            </a:lvl1pPr>
            <a:lvl2pPr lvl="1"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2pPr>
            <a:lvl3pPr lvl="2"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3pPr>
            <a:lvl4pPr lvl="3"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4pPr>
            <a:lvl5pPr lvl="4"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5pPr>
            <a:lvl6pPr lvl="5"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6pPr>
            <a:lvl7pPr lvl="6"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7pPr>
            <a:lvl8pPr lvl="7"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8pPr>
            <a:lvl9pPr lvl="8" algn="r" rtl="0">
              <a:lnSpc>
                <a:spcPct val="100000"/>
              </a:lnSpc>
              <a:spcBef>
                <a:spcPts val="0"/>
              </a:spcBef>
              <a:spcAft>
                <a:spcPts val="0"/>
              </a:spcAft>
              <a:buSzPts val="2800"/>
              <a:buFont typeface="Fira Sans Condensed ExtraLight"/>
              <a:buNone/>
              <a:defRPr sz="2800">
                <a:latin typeface="Fira Sans Condensed ExtraLight"/>
                <a:ea typeface="Fira Sans Condensed ExtraLight"/>
                <a:cs typeface="Fira Sans Condensed ExtraLight"/>
                <a:sym typeface="Fira Sans Condensed ExtraLight"/>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text">
  <p:cSld name="Title + text">
    <p:bg>
      <p:bgPr>
        <a:solidFill>
          <a:schemeClr val="lt1"/>
        </a:solidFill>
        <a:effectLst/>
      </p:bgPr>
    </p:bg>
    <p:spTree>
      <p:nvGrpSpPr>
        <p:cNvPr id="1" name="Shape 73"/>
        <p:cNvGrpSpPr/>
        <p:nvPr/>
      </p:nvGrpSpPr>
      <p:grpSpPr>
        <a:xfrm>
          <a:off x="0" y="0"/>
          <a:ext cx="0" cy="0"/>
          <a:chOff x="0" y="0"/>
          <a:chExt cx="0" cy="0"/>
        </a:xfrm>
      </p:grpSpPr>
      <p:sp>
        <p:nvSpPr>
          <p:cNvPr id="74" name="Google Shape;74;p16"/>
          <p:cNvSpPr txBox="1">
            <a:spLocks noGrp="1"/>
          </p:cNvSpPr>
          <p:nvPr>
            <p:ph type="subTitle" idx="1"/>
          </p:nvPr>
        </p:nvSpPr>
        <p:spPr>
          <a:xfrm>
            <a:off x="856200" y="1115677"/>
            <a:ext cx="7670400" cy="34164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rgbClr val="20293B"/>
              </a:buClr>
              <a:buSzPts val="1000"/>
              <a:buFont typeface="Abel"/>
              <a:buChar char="●"/>
              <a:defRPr>
                <a:solidFill>
                  <a:srgbClr val="EFEFEF"/>
                </a:solidFill>
                <a:latin typeface="Abel"/>
                <a:ea typeface="Abel"/>
                <a:cs typeface="Abel"/>
                <a:sym typeface="Abel"/>
              </a:defRPr>
            </a:lvl1pPr>
            <a:lvl2pPr lvl="1"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2pPr>
            <a:lvl3pPr lvl="2"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3pPr>
            <a:lvl4pPr lvl="3"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4pPr>
            <a:lvl5pPr lvl="4"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5pPr>
            <a:lvl6pPr lvl="5"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6pPr>
            <a:lvl7pPr lvl="6"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7pPr>
            <a:lvl8pPr lvl="7"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8pPr>
            <a:lvl9pPr lvl="8" algn="l" rtl="0">
              <a:lnSpc>
                <a:spcPct val="100000"/>
              </a:lnSpc>
              <a:spcBef>
                <a:spcPts val="0"/>
              </a:spcBef>
              <a:spcAft>
                <a:spcPts val="0"/>
              </a:spcAft>
              <a:buClr>
                <a:srgbClr val="20293B"/>
              </a:buClr>
              <a:buSzPts val="1400"/>
              <a:buFont typeface="Arial"/>
              <a:buChar char="■"/>
              <a:defRPr sz="2800">
                <a:latin typeface="Fira Sans Condensed ExtraLight"/>
                <a:ea typeface="Fira Sans Condensed ExtraLight"/>
                <a:cs typeface="Fira Sans Condensed ExtraLight"/>
                <a:sym typeface="Fira Sans Condensed ExtraLight"/>
              </a:defRPr>
            </a:lvl9pPr>
          </a:lstStyle>
          <a:p>
            <a:endParaRPr/>
          </a:p>
        </p:txBody>
      </p:sp>
      <p:sp>
        <p:nvSpPr>
          <p:cNvPr id="75" name="Google Shape;75;p16"/>
          <p:cNvSpPr txBox="1">
            <a:spLocks noGrp="1"/>
          </p:cNvSpPr>
          <p:nvPr>
            <p:ph type="ctrTitle"/>
          </p:nvPr>
        </p:nvSpPr>
        <p:spPr>
          <a:xfrm>
            <a:off x="948600" y="360643"/>
            <a:ext cx="7264500" cy="5040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91425" tIns="91425" rIns="91425" bIns="91425" anchor="t" anchorCtr="0">
            <a:noAutofit/>
          </a:bodyPr>
          <a:lstStyle>
            <a:lvl1pPr lvl="0" algn="ctr" rtl="0">
              <a:lnSpc>
                <a:spcPct val="115000"/>
              </a:lnSpc>
              <a:spcBef>
                <a:spcPts val="0"/>
              </a:spcBef>
              <a:spcAft>
                <a:spcPts val="0"/>
              </a:spcAft>
              <a:buClr>
                <a:srgbClr val="FFFFFF"/>
              </a:buClr>
              <a:buSzPts val="2400"/>
              <a:buFont typeface="Gill Sans"/>
              <a:buNone/>
              <a:defRPr>
                <a:solidFill>
                  <a:srgbClr val="FFFFFF"/>
                </a:solidFill>
              </a:defRPr>
            </a:lvl1pPr>
            <a:lvl2pPr lvl="1"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2pPr>
            <a:lvl3pPr lvl="2"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3pPr>
            <a:lvl4pPr lvl="3"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4pPr>
            <a:lvl5pPr lvl="4"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5pPr>
            <a:lvl6pPr lvl="5"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6pPr>
            <a:lvl7pPr lvl="6"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7pPr>
            <a:lvl8pPr lvl="7"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8pPr>
            <a:lvl9pPr lvl="8" rtl="0">
              <a:spcBef>
                <a:spcPts val="0"/>
              </a:spcBef>
              <a:spcAft>
                <a:spcPts val="0"/>
              </a:spcAft>
              <a:buClr>
                <a:srgbClr val="FFFFFF"/>
              </a:buClr>
              <a:buSzPts val="2400"/>
              <a:buFont typeface="Josefin Sans"/>
              <a:buNone/>
              <a:defRPr sz="2400" b="1">
                <a:solidFill>
                  <a:srgbClr val="FFFFFF"/>
                </a:solidFill>
                <a:latin typeface="Josefin Sans"/>
                <a:ea typeface="Josefin Sans"/>
                <a:cs typeface="Josefin Sans"/>
                <a:sym typeface="Josefin Sans"/>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p:nvPr/>
        </p:nvSpPr>
        <p:spPr>
          <a:xfrm flipH="1">
            <a:off x="7595938" y="4602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7" name="Google Shape;17;p3"/>
          <p:cNvSpPr/>
          <p:nvPr/>
        </p:nvSpPr>
        <p:spPr>
          <a:xfrm rot="10800000" flipH="1">
            <a:off x="466425" y="35583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8" name="Google Shape;18;p3"/>
          <p:cNvSpPr txBox="1">
            <a:spLocks noGrp="1"/>
          </p:cNvSpPr>
          <p:nvPr>
            <p:ph type="title"/>
          </p:nvPr>
        </p:nvSpPr>
        <p:spPr>
          <a:xfrm>
            <a:off x="773700" y="1806450"/>
            <a:ext cx="7596600" cy="15306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3" name="Google Shape;23;p4"/>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7" name="Google Shape;27;p5"/>
          <p:cNvSpPr txBox="1">
            <a:spLocks noGrp="1"/>
          </p:cNvSpPr>
          <p:nvPr>
            <p:ph type="body" idx="1"/>
          </p:nvPr>
        </p:nvSpPr>
        <p:spPr>
          <a:xfrm>
            <a:off x="311700" y="1225225"/>
            <a:ext cx="3999900" cy="3354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p5"/>
          <p:cNvSpPr txBox="1">
            <a:spLocks noGrp="1"/>
          </p:cNvSpPr>
          <p:nvPr>
            <p:ph type="body" idx="2"/>
          </p:nvPr>
        </p:nvSpPr>
        <p:spPr>
          <a:xfrm>
            <a:off x="4832400" y="1225225"/>
            <a:ext cx="3999900" cy="3354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32" name="Google Shape;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35" name="Google Shape;35;p7"/>
          <p:cNvSpPr txBox="1">
            <a:spLocks noGrp="1"/>
          </p:cNvSpPr>
          <p:nvPr>
            <p:ph type="body" idx="1"/>
          </p:nvPr>
        </p:nvSpPr>
        <p:spPr>
          <a:xfrm>
            <a:off x="311700" y="1399400"/>
            <a:ext cx="2808000" cy="27849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8"/>
          <p:cNvSpPr txBox="1">
            <a:spLocks noGrp="1"/>
          </p:cNvSpPr>
          <p:nvPr>
            <p:ph type="title"/>
          </p:nvPr>
        </p:nvSpPr>
        <p:spPr>
          <a:xfrm>
            <a:off x="490250" y="450150"/>
            <a:ext cx="5878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9"/>
          <p:cNvSpPr/>
          <p:nvPr/>
        </p:nvSpPr>
        <p:spPr>
          <a:xfrm>
            <a:off x="4572000" y="-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 name="Google Shape;43;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4" name="Google Shape;44;p9"/>
          <p:cNvSpPr txBox="1">
            <a:spLocks noGrp="1"/>
          </p:cNvSpPr>
          <p:nvPr>
            <p:ph type="title"/>
          </p:nvPr>
        </p:nvSpPr>
        <p:spPr>
          <a:xfrm>
            <a:off x="265500" y="929275"/>
            <a:ext cx="4045200" cy="17862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a:endParaRPr/>
          </a:p>
        </p:txBody>
      </p:sp>
      <p:sp>
        <p:nvSpPr>
          <p:cNvPr id="45" name="Google Shape;45;p9"/>
          <p:cNvSpPr txBox="1">
            <a:spLocks noGrp="1"/>
          </p:cNvSpPr>
          <p:nvPr>
            <p:ph type="subTitle" idx="1"/>
          </p:nvPr>
        </p:nvSpPr>
        <p:spPr>
          <a:xfrm>
            <a:off x="265500" y="2769001"/>
            <a:ext cx="4045200" cy="1574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a:endParaRPr/>
          </a:p>
        </p:txBody>
      </p:sp>
      <p:sp>
        <p:nvSpPr>
          <p:cNvPr id="46" name="Google Shape;46;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47" name="Google Shape;47;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0"/>
          <p:cNvSpPr txBox="1">
            <a:spLocks noGrp="1"/>
          </p:cNvSpPr>
          <p:nvPr>
            <p:ph type="body" idx="1"/>
          </p:nvPr>
        </p:nvSpPr>
        <p:spPr>
          <a:xfrm>
            <a:off x="319500" y="42189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15925"/>
            <a:ext cx="8520600" cy="8313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a:endParaRPr/>
          </a:p>
        </p:txBody>
      </p:sp>
      <p:sp>
        <p:nvSpPr>
          <p:cNvPr id="7" name="Google Shape;7;p1"/>
          <p:cNvSpPr txBox="1">
            <a:spLocks noGrp="1"/>
          </p:cNvSpPr>
          <p:nvPr>
            <p:ph type="body" idx="1"/>
          </p:nvPr>
        </p:nvSpPr>
        <p:spPr>
          <a:xfrm>
            <a:off x="311700" y="1225225"/>
            <a:ext cx="8520600" cy="3354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verywellmind.com/what-is-laissez-faire-leadership-2795316"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hyperlink" Target="https://www.youtube.com/watch?v=n-5q7GbYMPc"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OPwoUO9D54U"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hyperlink" Target="https://www.investorsinpeople.com/knowledge/transformational-leadership/"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9.png"/><Relationship Id="rId4" Type="http://schemas.openxmlformats.org/officeDocument/2006/relationships/hyperlink" Target="https://www.youtube.com/watch?v=9u8_ctKso0Y"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hyperlink" Target="https://www.leadershipcommunication.co.uk/five-things-charismatic-managers/" TargetMode="External"/><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d_oCEre1NJ0"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hyperlink" Target="https://www.thesuccessfactory.co.uk/blog/advantages-of-democratic-leadersh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b4VucyevSZ8"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4.png"/><Relationship Id="rId4" Type="http://schemas.openxmlformats.org/officeDocument/2006/relationships/hyperlink" Target="https://www.managers.org.uk/insights/news/2016/june/5-things-we-learned-about-management-at-sports-direc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tutor2u.net/business/blog/former-vw-boss-ferdinand-piech-dies"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hyperlink" Target="https://connectusfund.org/17-advantages-and-disadvantages-of-paternalistic-leadership"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hyperlink" Target="https://searchcio.techtarget.com/definition/paternalistic-leadership#:~:text=Paternalistic%20leadership%20is%20a%20managerial,employees%2C%20as%20well%20as%20obedien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Google Shape;80;p17" descr="A picture containing sitting, monitor, man&#10;&#10;Description automatically generated"/>
          <p:cNvPicPr preferRelativeResize="0"/>
          <p:nvPr/>
        </p:nvPicPr>
        <p:blipFill rotWithShape="1">
          <a:blip r:embed="rId3">
            <a:alphaModFix/>
          </a:blip>
          <a:srcRect/>
          <a:stretch/>
        </p:blipFill>
        <p:spPr>
          <a:xfrm>
            <a:off x="-552" y="0"/>
            <a:ext cx="9145104" cy="5143500"/>
          </a:xfrm>
          <a:prstGeom prst="rect">
            <a:avLst/>
          </a:prstGeom>
          <a:noFill/>
          <a:ln>
            <a:noFill/>
          </a:ln>
        </p:spPr>
      </p:pic>
      <p:sp>
        <p:nvSpPr>
          <p:cNvPr id="82" name="Google Shape;82;p17"/>
          <p:cNvSpPr txBox="1">
            <a:spLocks noGrp="1"/>
          </p:cNvSpPr>
          <p:nvPr>
            <p:ph type="title"/>
          </p:nvPr>
        </p:nvSpPr>
        <p:spPr>
          <a:xfrm>
            <a:off x="176275" y="222626"/>
            <a:ext cx="4913400" cy="13755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970"/>
              <a:buFont typeface="Open Sans"/>
              <a:buNone/>
            </a:pPr>
            <a:r>
              <a:rPr lang="en-GB" sz="3480"/>
              <a:t>T Level Technical Qualification in Management and Administration </a:t>
            </a:r>
            <a:endParaRPr sz="3480"/>
          </a:p>
        </p:txBody>
      </p:sp>
      <p:pic>
        <p:nvPicPr>
          <p:cNvPr id="3" name="Picture 2">
            <a:extLst>
              <a:ext uri="{FF2B5EF4-FFF2-40B4-BE49-F238E27FC236}">
                <a16:creationId xmlns:a16="http://schemas.microsoft.com/office/drawing/2014/main" id="{7F118AC3-33C8-42D1-BF47-1F3123AB2282}"/>
              </a:ext>
            </a:extLst>
          </p:cNvPr>
          <p:cNvPicPr>
            <a:picLocks noChangeAspect="1"/>
          </p:cNvPicPr>
          <p:nvPr/>
        </p:nvPicPr>
        <p:blipFill>
          <a:blip r:embed="rId4"/>
          <a:stretch>
            <a:fillRect/>
          </a:stretch>
        </p:blipFill>
        <p:spPr>
          <a:xfrm>
            <a:off x="-552" y="1413262"/>
            <a:ext cx="9144000" cy="50408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61"/>
        <p:cNvGrpSpPr/>
        <p:nvPr/>
      </p:nvGrpSpPr>
      <p:grpSpPr>
        <a:xfrm>
          <a:off x="0" y="0"/>
          <a:ext cx="0" cy="0"/>
          <a:chOff x="0" y="0"/>
          <a:chExt cx="0" cy="0"/>
        </a:xfrm>
      </p:grpSpPr>
      <p:sp>
        <p:nvSpPr>
          <p:cNvPr id="162" name="Google Shape;162;p26"/>
          <p:cNvSpPr txBox="1">
            <a:spLocks noGrp="1"/>
          </p:cNvSpPr>
          <p:nvPr>
            <p:ph type="subTitle" idx="1"/>
          </p:nvPr>
        </p:nvSpPr>
        <p:spPr>
          <a:xfrm>
            <a:off x="437361" y="881252"/>
            <a:ext cx="6681300" cy="38580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Clr>
                <a:schemeClr val="accent2"/>
              </a:buClr>
              <a:buSzPts val="1000"/>
              <a:buNone/>
            </a:pPr>
            <a:r>
              <a:rPr lang="en-GB" sz="1600" u="sng">
                <a:solidFill>
                  <a:srgbClr val="262626"/>
                </a:solidFill>
                <a:latin typeface="Gill Sans"/>
                <a:ea typeface="Gill Sans"/>
                <a:cs typeface="Gill Sans"/>
                <a:sym typeface="Gill Sans"/>
                <a:hlinkClick r:id="rId3">
                  <a:extLst>
                    <a:ext uri="{A12FA001-AC4F-418D-AE19-62706E023703}">
                      <ahyp:hlinkClr xmlns:ahyp="http://schemas.microsoft.com/office/drawing/2018/hyperlinkcolor" val="tx"/>
                    </a:ext>
                  </a:extLst>
                </a:hlinkClick>
              </a:rPr>
              <a:t>Laissez-Faire</a:t>
            </a:r>
            <a:r>
              <a:rPr lang="en-GB" sz="1600">
                <a:solidFill>
                  <a:srgbClr val="262626"/>
                </a:solidFill>
                <a:latin typeface="Gill Sans"/>
                <a:ea typeface="Gill Sans"/>
                <a:cs typeface="Gill Sans"/>
                <a:sym typeface="Gill Sans"/>
              </a:rPr>
              <a:t> translates to ‘let do’. A </a:t>
            </a:r>
            <a:r>
              <a:rPr lang="en-GB" sz="1600" u="sng">
                <a:solidFill>
                  <a:srgbClr val="262626"/>
                </a:solidFill>
                <a:latin typeface="Gill Sans"/>
                <a:ea typeface="Gill Sans"/>
                <a:cs typeface="Gill Sans"/>
                <a:sym typeface="Gill Sans"/>
                <a:hlinkClick r:id="rId4">
                  <a:extLst>
                    <a:ext uri="{A12FA001-AC4F-418D-AE19-62706E023703}">
                      <ahyp:hlinkClr xmlns:ahyp="http://schemas.microsoft.com/office/drawing/2018/hyperlinkcolor" val="tx"/>
                    </a:ext>
                  </a:extLst>
                </a:hlinkClick>
              </a:rPr>
              <a:t>manager</a:t>
            </a:r>
            <a:r>
              <a:rPr lang="en-GB" sz="1600">
                <a:solidFill>
                  <a:srgbClr val="262626"/>
                </a:solidFill>
                <a:latin typeface="Gill Sans"/>
                <a:ea typeface="Gill Sans"/>
                <a:cs typeface="Gill Sans"/>
                <a:sym typeface="Gill Sans"/>
              </a:rPr>
              <a:t> following this style will;</a:t>
            </a:r>
            <a:endParaRPr/>
          </a:p>
          <a:p>
            <a:pPr marL="0" lvl="0" indent="63500" algn="l" rtl="0">
              <a:lnSpc>
                <a:spcPct val="90000"/>
              </a:lnSpc>
              <a:spcBef>
                <a:spcPts val="1000"/>
              </a:spcBef>
              <a:spcAft>
                <a:spcPts val="0"/>
              </a:spcAft>
              <a:buClr>
                <a:schemeClr val="accent2"/>
              </a:buClr>
              <a:buSzPts val="1000"/>
              <a:buFont typeface="Arial"/>
              <a:buNone/>
            </a:pPr>
            <a:endParaRPr sz="1600">
              <a:solidFill>
                <a:srgbClr val="262626"/>
              </a:solidFill>
              <a:latin typeface="Gill Sans"/>
              <a:ea typeface="Gill Sans"/>
              <a:cs typeface="Gill Sans"/>
              <a:sym typeface="Gill Sans"/>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Be highly relaxed </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Struggle to implement deadlines</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Find disciplining employees difficult</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Not have a structured approach</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Have a ‘chaotic’ workplace</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Gives employees more creative freedom</a:t>
            </a:r>
            <a:endParaRPr/>
          </a:p>
          <a:p>
            <a:pPr marL="0" lvl="0" indent="63500" algn="l" rtl="0">
              <a:lnSpc>
                <a:spcPct val="90000"/>
              </a:lnSpc>
              <a:spcBef>
                <a:spcPts val="1000"/>
              </a:spcBef>
              <a:spcAft>
                <a:spcPts val="0"/>
              </a:spcAft>
              <a:buClr>
                <a:schemeClr val="accent2"/>
              </a:buClr>
              <a:buSzPts val="1000"/>
              <a:buFont typeface="Arial"/>
              <a:buNone/>
            </a:pPr>
            <a:endParaRPr sz="1600">
              <a:solidFill>
                <a:srgbClr val="262626"/>
              </a:solidFill>
              <a:latin typeface="Gill Sans"/>
              <a:ea typeface="Gill Sans"/>
              <a:cs typeface="Gill Sans"/>
              <a:sym typeface="Gill Sans"/>
            </a:endParaRPr>
          </a:p>
          <a:p>
            <a:pPr marL="0" lvl="0" indent="0" algn="l" rtl="0">
              <a:lnSpc>
                <a:spcPct val="90000"/>
              </a:lnSpc>
              <a:spcBef>
                <a:spcPts val="1000"/>
              </a:spcBef>
              <a:spcAft>
                <a:spcPts val="0"/>
              </a:spcAft>
              <a:buClr>
                <a:schemeClr val="accent2"/>
              </a:buClr>
              <a:buSzPts val="1000"/>
              <a:buFont typeface="Arial"/>
              <a:buChar char="•"/>
            </a:pPr>
            <a:r>
              <a:rPr lang="en-GB" sz="1600" b="1">
                <a:solidFill>
                  <a:srgbClr val="262626"/>
                </a:solidFill>
                <a:latin typeface="Gill Sans"/>
                <a:ea typeface="Gill Sans"/>
                <a:cs typeface="Gill Sans"/>
                <a:sym typeface="Gill Sans"/>
              </a:rPr>
              <a:t>Where would this management style be effective? What are the potential benefits and drawbacks of this style?</a:t>
            </a:r>
            <a:endParaRPr/>
          </a:p>
        </p:txBody>
      </p:sp>
      <p:sp>
        <p:nvSpPr>
          <p:cNvPr id="163" name="Google Shape;163;p26"/>
          <p:cNvSpPr txBox="1">
            <a:spLocks noGrp="1"/>
          </p:cNvSpPr>
          <p:nvPr>
            <p:ph type="ctrTitle"/>
          </p:nvPr>
        </p:nvSpPr>
        <p:spPr>
          <a:xfrm>
            <a:off x="682162" y="129697"/>
            <a:ext cx="6259500" cy="5919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rmAutofit fontScale="90000"/>
          </a:bodyPr>
          <a:lstStyle/>
          <a:p>
            <a:pPr marL="0" lvl="0" indent="0" algn="ctr" rtl="0">
              <a:lnSpc>
                <a:spcPct val="90000"/>
              </a:lnSpc>
              <a:spcBef>
                <a:spcPts val="0"/>
              </a:spcBef>
              <a:spcAft>
                <a:spcPts val="0"/>
              </a:spcAft>
              <a:buSzPct val="133333"/>
              <a:buFont typeface="Gill Sans"/>
              <a:buNone/>
            </a:pPr>
            <a:r>
              <a:rPr lang="en-GB" sz="2000">
                <a:solidFill>
                  <a:srgbClr val="262626"/>
                </a:solidFill>
              </a:rPr>
              <a:t>LAISSEZ-FAIRE</a:t>
            </a:r>
            <a:endParaRPr/>
          </a:p>
        </p:txBody>
      </p:sp>
      <p:pic>
        <p:nvPicPr>
          <p:cNvPr id="164" name="Google Shape;164;p26"/>
          <p:cNvPicPr preferRelativeResize="0"/>
          <p:nvPr/>
        </p:nvPicPr>
        <p:blipFill rotWithShape="1">
          <a:blip r:embed="rId5">
            <a:alphaModFix/>
          </a:blip>
          <a:srcRect l="10302" r="21786"/>
          <a:stretch/>
        </p:blipFill>
        <p:spPr>
          <a:xfrm>
            <a:off x="7265095" y="129696"/>
            <a:ext cx="1728591" cy="15031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68"/>
        <p:cNvGrpSpPr/>
        <p:nvPr/>
      </p:nvGrpSpPr>
      <p:grpSpPr>
        <a:xfrm>
          <a:off x="0" y="0"/>
          <a:ext cx="0" cy="0"/>
          <a:chOff x="0" y="0"/>
          <a:chExt cx="0" cy="0"/>
        </a:xfrm>
      </p:grpSpPr>
      <p:sp>
        <p:nvSpPr>
          <p:cNvPr id="169" name="Google Shape;169;p27"/>
          <p:cNvSpPr txBox="1">
            <a:spLocks noGrp="1"/>
          </p:cNvSpPr>
          <p:nvPr>
            <p:ph type="subTitle" idx="1"/>
          </p:nvPr>
        </p:nvSpPr>
        <p:spPr>
          <a:xfrm>
            <a:off x="486623" y="1117700"/>
            <a:ext cx="6658800" cy="37002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Clr>
                <a:schemeClr val="accent2"/>
              </a:buClr>
              <a:buSzPts val="1000"/>
              <a:buNone/>
            </a:pPr>
            <a:r>
              <a:rPr lang="en-GB" sz="2000">
                <a:solidFill>
                  <a:srgbClr val="262626"/>
                </a:solidFill>
                <a:latin typeface="Gill Sans"/>
                <a:ea typeface="Gill Sans"/>
                <a:cs typeface="Gill Sans"/>
                <a:sym typeface="Gill Sans"/>
              </a:rPr>
              <a:t>A </a:t>
            </a:r>
            <a:r>
              <a:rPr lang="en-GB" sz="2000" u="sng">
                <a:solidFill>
                  <a:srgbClr val="262626"/>
                </a:solidFill>
                <a:latin typeface="Gill Sans"/>
                <a:ea typeface="Gill Sans"/>
                <a:cs typeface="Gill Sans"/>
                <a:sym typeface="Gill Sans"/>
                <a:hlinkClick r:id="rId3">
                  <a:extLst>
                    <a:ext uri="{A12FA001-AC4F-418D-AE19-62706E023703}">
                      <ahyp:hlinkClr xmlns:ahyp="http://schemas.microsoft.com/office/drawing/2018/hyperlinkcolor" val="tx"/>
                    </a:ext>
                  </a:extLst>
                </a:hlinkClick>
              </a:rPr>
              <a:t>transactional manager</a:t>
            </a:r>
            <a:r>
              <a:rPr lang="en-GB" sz="2000">
                <a:solidFill>
                  <a:srgbClr val="262626"/>
                </a:solidFill>
                <a:latin typeface="Gill Sans"/>
                <a:ea typeface="Gill Sans"/>
                <a:cs typeface="Gill Sans"/>
                <a:sym typeface="Gill Sans"/>
              </a:rPr>
              <a:t> is highly focused on results and will reward employees for their hard work and punish employees who do not achieve their targets. A transactional leader;</a:t>
            </a:r>
            <a:endParaRPr/>
          </a:p>
          <a:p>
            <a:pPr marL="0" lvl="0" indent="63500" algn="l" rtl="0">
              <a:lnSpc>
                <a:spcPct val="90000"/>
              </a:lnSpc>
              <a:spcBef>
                <a:spcPts val="1000"/>
              </a:spcBef>
              <a:spcAft>
                <a:spcPts val="0"/>
              </a:spcAft>
              <a:buClr>
                <a:schemeClr val="accent2"/>
              </a:buClr>
              <a:buSzPts val="1000"/>
              <a:buFont typeface="Arial"/>
              <a:buNone/>
            </a:pPr>
            <a:endParaRPr sz="2000">
              <a:solidFill>
                <a:srgbClr val="262626"/>
              </a:solidFill>
              <a:latin typeface="Gill Sans"/>
              <a:ea typeface="Gill Sans"/>
              <a:cs typeface="Gill Sans"/>
              <a:sym typeface="Gill Sans"/>
            </a:endParaRPr>
          </a:p>
          <a:p>
            <a:pPr marL="457200" lvl="0" indent="-228600" algn="l" rtl="0">
              <a:lnSpc>
                <a:spcPct val="90000"/>
              </a:lnSpc>
              <a:spcBef>
                <a:spcPts val="1000"/>
              </a:spcBef>
              <a:spcAft>
                <a:spcPts val="0"/>
              </a:spcAft>
              <a:buClr>
                <a:schemeClr val="accent2"/>
              </a:buClr>
              <a:buSzPts val="1600"/>
              <a:buFont typeface="Arial"/>
              <a:buChar char="•"/>
            </a:pPr>
            <a:r>
              <a:rPr lang="en-GB" sz="2000">
                <a:solidFill>
                  <a:srgbClr val="262626"/>
                </a:solidFill>
                <a:latin typeface="Gill Sans"/>
                <a:ea typeface="Gill Sans"/>
                <a:cs typeface="Gill Sans"/>
                <a:sym typeface="Gill Sans"/>
              </a:rPr>
              <a:t>Will be highly structured</a:t>
            </a:r>
            <a:endParaRPr/>
          </a:p>
          <a:p>
            <a:pPr marL="457200" lvl="0" indent="-228600" algn="l" rtl="0">
              <a:lnSpc>
                <a:spcPct val="90000"/>
              </a:lnSpc>
              <a:spcBef>
                <a:spcPts val="1000"/>
              </a:spcBef>
              <a:spcAft>
                <a:spcPts val="0"/>
              </a:spcAft>
              <a:buClr>
                <a:schemeClr val="accent2"/>
              </a:buClr>
              <a:buSzPts val="1600"/>
              <a:buFont typeface="Arial"/>
              <a:buChar char="•"/>
            </a:pPr>
            <a:r>
              <a:rPr lang="en-GB" sz="2000">
                <a:solidFill>
                  <a:srgbClr val="262626"/>
                </a:solidFill>
                <a:latin typeface="Gill Sans"/>
                <a:ea typeface="Gill Sans"/>
                <a:cs typeface="Gill Sans"/>
                <a:sym typeface="Gill Sans"/>
              </a:rPr>
              <a:t>Will manage through targets and goal setting</a:t>
            </a:r>
            <a:endParaRPr/>
          </a:p>
          <a:p>
            <a:pPr marL="457200" lvl="0" indent="-228600" algn="l" rtl="0">
              <a:lnSpc>
                <a:spcPct val="90000"/>
              </a:lnSpc>
              <a:spcBef>
                <a:spcPts val="1000"/>
              </a:spcBef>
              <a:spcAft>
                <a:spcPts val="0"/>
              </a:spcAft>
              <a:buClr>
                <a:schemeClr val="accent2"/>
              </a:buClr>
              <a:buSzPts val="1600"/>
              <a:buFont typeface="Arial"/>
              <a:buChar char="•"/>
            </a:pPr>
            <a:r>
              <a:rPr lang="en-GB" sz="2000">
                <a:solidFill>
                  <a:srgbClr val="262626"/>
                </a:solidFill>
                <a:latin typeface="Gill Sans"/>
                <a:ea typeface="Gill Sans"/>
                <a:cs typeface="Gill Sans"/>
                <a:sym typeface="Gill Sans"/>
              </a:rPr>
              <a:t>Will expect employees to work hard for their salary/bonuses or face sanctions</a:t>
            </a:r>
            <a:endParaRPr/>
          </a:p>
          <a:p>
            <a:pPr marL="457200" lvl="0" indent="-228600" algn="l" rtl="0">
              <a:lnSpc>
                <a:spcPct val="90000"/>
              </a:lnSpc>
              <a:spcBef>
                <a:spcPts val="1000"/>
              </a:spcBef>
              <a:spcAft>
                <a:spcPts val="0"/>
              </a:spcAft>
              <a:buClr>
                <a:schemeClr val="accent2"/>
              </a:buClr>
              <a:buSzPts val="1600"/>
              <a:buFont typeface="Arial"/>
              <a:buChar char="•"/>
            </a:pPr>
            <a:r>
              <a:rPr lang="en-GB" sz="2000">
                <a:solidFill>
                  <a:srgbClr val="262626"/>
                </a:solidFill>
                <a:latin typeface="Gill Sans"/>
                <a:ea typeface="Gill Sans"/>
                <a:cs typeface="Gill Sans"/>
                <a:sym typeface="Gill Sans"/>
              </a:rPr>
              <a:t>Have a ‘what can you do for me’ attitude </a:t>
            </a:r>
            <a:endParaRPr/>
          </a:p>
          <a:p>
            <a:pPr marL="457200" lvl="0" indent="-228600" algn="l" rtl="0">
              <a:lnSpc>
                <a:spcPct val="90000"/>
              </a:lnSpc>
              <a:spcBef>
                <a:spcPts val="1000"/>
              </a:spcBef>
              <a:spcAft>
                <a:spcPts val="0"/>
              </a:spcAft>
              <a:buClr>
                <a:schemeClr val="accent2"/>
              </a:buClr>
              <a:buSzPts val="1600"/>
              <a:buFont typeface="Arial"/>
              <a:buChar char="•"/>
            </a:pPr>
            <a:r>
              <a:rPr lang="en-GB" sz="2000">
                <a:solidFill>
                  <a:srgbClr val="262626"/>
                </a:solidFill>
                <a:latin typeface="Gill Sans"/>
                <a:ea typeface="Gill Sans"/>
                <a:cs typeface="Gill Sans"/>
                <a:sym typeface="Gill Sans"/>
              </a:rPr>
              <a:t>Motivates employees extrinsically </a:t>
            </a:r>
            <a:endParaRPr/>
          </a:p>
        </p:txBody>
      </p:sp>
      <p:sp>
        <p:nvSpPr>
          <p:cNvPr id="170" name="Google Shape;170;p27"/>
          <p:cNvSpPr txBox="1">
            <a:spLocks noGrp="1"/>
          </p:cNvSpPr>
          <p:nvPr>
            <p:ph type="ctrTitle"/>
          </p:nvPr>
        </p:nvSpPr>
        <p:spPr>
          <a:xfrm>
            <a:off x="1673352" y="183093"/>
            <a:ext cx="5797200" cy="6555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rmAutofit fontScale="90000"/>
          </a:bodyPr>
          <a:lstStyle/>
          <a:p>
            <a:pPr marL="0" lvl="0" indent="0" algn="ctr" rtl="0">
              <a:lnSpc>
                <a:spcPct val="90000"/>
              </a:lnSpc>
              <a:spcBef>
                <a:spcPts val="0"/>
              </a:spcBef>
              <a:spcAft>
                <a:spcPts val="0"/>
              </a:spcAft>
              <a:buSzPct val="111111"/>
              <a:buFont typeface="Gill Sans"/>
              <a:buNone/>
            </a:pPr>
            <a:r>
              <a:rPr lang="en-GB" sz="2400">
                <a:solidFill>
                  <a:srgbClr val="262626"/>
                </a:solidFill>
              </a:rPr>
              <a:t>TRANSACTIONAL</a:t>
            </a:r>
            <a:endParaRPr/>
          </a:p>
        </p:txBody>
      </p:sp>
      <p:pic>
        <p:nvPicPr>
          <p:cNvPr id="171" name="Google Shape;171;p27"/>
          <p:cNvPicPr preferRelativeResize="0"/>
          <p:nvPr/>
        </p:nvPicPr>
        <p:blipFill rotWithShape="1">
          <a:blip r:embed="rId4">
            <a:alphaModFix/>
          </a:blip>
          <a:srcRect b="20502"/>
          <a:stretch/>
        </p:blipFill>
        <p:spPr>
          <a:xfrm>
            <a:off x="7145495" y="3879555"/>
            <a:ext cx="1812797" cy="1080852"/>
          </a:xfrm>
          <a:prstGeom prst="rect">
            <a:avLst/>
          </a:prstGeom>
          <a:noFill/>
          <a:ln w="31750" cap="sq" cmpd="sng">
            <a:solidFill>
              <a:srgbClr val="FFFFFF"/>
            </a:solidFill>
            <a:prstDash val="solid"/>
            <a:miter lim="800000"/>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8"/>
          <p:cNvSpPr txBox="1">
            <a:spLocks noGrp="1"/>
          </p:cNvSpPr>
          <p:nvPr>
            <p:ph type="subTitle" idx="1"/>
          </p:nvPr>
        </p:nvSpPr>
        <p:spPr>
          <a:xfrm>
            <a:off x="580103" y="1115675"/>
            <a:ext cx="4703100" cy="3416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000"/>
              <a:buNone/>
            </a:pPr>
            <a:r>
              <a:rPr lang="en-GB" sz="2000">
                <a:solidFill>
                  <a:schemeClr val="dk1"/>
                </a:solidFill>
              </a:rPr>
              <a:t>A </a:t>
            </a:r>
            <a:r>
              <a:rPr lang="en-GB" sz="2000" u="sng">
                <a:solidFill>
                  <a:srgbClr val="0070C0"/>
                </a:solidFill>
                <a:hlinkClick r:id="rId3">
                  <a:extLst>
                    <a:ext uri="{A12FA001-AC4F-418D-AE19-62706E023703}">
                      <ahyp:hlinkClr xmlns:ahyp="http://schemas.microsoft.com/office/drawing/2018/hyperlinkcolor" val="tx"/>
                    </a:ext>
                  </a:extLst>
                </a:hlinkClick>
              </a:rPr>
              <a:t>transformational manager</a:t>
            </a:r>
            <a:r>
              <a:rPr lang="en-GB" sz="2000">
                <a:solidFill>
                  <a:srgbClr val="0070C0"/>
                </a:solidFill>
              </a:rPr>
              <a:t> </a:t>
            </a:r>
            <a:r>
              <a:rPr lang="en-GB" sz="2000">
                <a:solidFill>
                  <a:schemeClr val="dk1"/>
                </a:solidFill>
              </a:rPr>
              <a:t>seeks to make changes in the name of progress/innovation. </a:t>
            </a:r>
            <a:r>
              <a:rPr lang="en-GB" sz="2000" u="sng">
                <a:solidFill>
                  <a:srgbClr val="0070C0"/>
                </a:solidFill>
                <a:hlinkClick r:id="rId4">
                  <a:extLst>
                    <a:ext uri="{A12FA001-AC4F-418D-AE19-62706E023703}">
                      <ahyp:hlinkClr xmlns:ahyp="http://schemas.microsoft.com/office/drawing/2018/hyperlinkcolor" val="tx"/>
                    </a:ext>
                  </a:extLst>
                </a:hlinkClick>
              </a:rPr>
              <a:t>Transformational managers</a:t>
            </a:r>
            <a:r>
              <a:rPr lang="en-GB" sz="2000">
                <a:solidFill>
                  <a:srgbClr val="0070C0"/>
                </a:solidFill>
              </a:rPr>
              <a:t>;</a:t>
            </a:r>
            <a:endParaRPr sz="2000">
              <a:solidFill>
                <a:srgbClr val="0070C0"/>
              </a:solidFill>
            </a:endParaRPr>
          </a:p>
          <a:p>
            <a:pPr marL="0" lvl="0" indent="0" algn="l" rtl="0">
              <a:lnSpc>
                <a:spcPct val="100000"/>
              </a:lnSpc>
              <a:spcBef>
                <a:spcPts val="0"/>
              </a:spcBef>
              <a:spcAft>
                <a:spcPts val="0"/>
              </a:spcAft>
              <a:buSzPts val="1000"/>
              <a:buNone/>
            </a:pPr>
            <a:endParaRPr sz="2000">
              <a:solidFill>
                <a:schemeClr val="dk1"/>
              </a:solidFill>
            </a:endParaRPr>
          </a:p>
          <a:p>
            <a:pPr marL="457200" lvl="0" indent="-336550" algn="l" rtl="0">
              <a:lnSpc>
                <a:spcPct val="100000"/>
              </a:lnSpc>
              <a:spcBef>
                <a:spcPts val="0"/>
              </a:spcBef>
              <a:spcAft>
                <a:spcPts val="0"/>
              </a:spcAft>
              <a:buSzPts val="1700"/>
              <a:buChar char="●"/>
            </a:pPr>
            <a:r>
              <a:rPr lang="en-GB" sz="2000">
                <a:solidFill>
                  <a:schemeClr val="dk1"/>
                </a:solidFill>
              </a:rPr>
              <a:t>Will take risks</a:t>
            </a:r>
            <a:endParaRPr sz="2000">
              <a:solidFill>
                <a:schemeClr val="dk1"/>
              </a:solidFill>
            </a:endParaRPr>
          </a:p>
          <a:p>
            <a:pPr marL="457200" lvl="0" indent="-336550" algn="l" rtl="0">
              <a:lnSpc>
                <a:spcPct val="100000"/>
              </a:lnSpc>
              <a:spcBef>
                <a:spcPts val="0"/>
              </a:spcBef>
              <a:spcAft>
                <a:spcPts val="0"/>
              </a:spcAft>
              <a:buSzPts val="1700"/>
              <a:buChar char="●"/>
            </a:pPr>
            <a:r>
              <a:rPr lang="en-GB" sz="2000">
                <a:solidFill>
                  <a:schemeClr val="dk1"/>
                </a:solidFill>
              </a:rPr>
              <a:t>Is willing to invest in projects</a:t>
            </a:r>
            <a:endParaRPr sz="2000">
              <a:solidFill>
                <a:schemeClr val="dk1"/>
              </a:solidFill>
            </a:endParaRPr>
          </a:p>
          <a:p>
            <a:pPr marL="457200" lvl="0" indent="-336550" algn="l" rtl="0">
              <a:lnSpc>
                <a:spcPct val="100000"/>
              </a:lnSpc>
              <a:spcBef>
                <a:spcPts val="0"/>
              </a:spcBef>
              <a:spcAft>
                <a:spcPts val="0"/>
              </a:spcAft>
              <a:buSzPts val="1700"/>
              <a:buChar char="●"/>
            </a:pPr>
            <a:r>
              <a:rPr lang="en-GB" sz="2000">
                <a:solidFill>
                  <a:schemeClr val="dk1"/>
                </a:solidFill>
              </a:rPr>
              <a:t>Will be willing to make significant changes </a:t>
            </a:r>
            <a:endParaRPr sz="2000">
              <a:solidFill>
                <a:schemeClr val="dk1"/>
              </a:solidFill>
            </a:endParaRPr>
          </a:p>
          <a:p>
            <a:pPr marL="457200" lvl="0" indent="-336550" algn="l" rtl="0">
              <a:lnSpc>
                <a:spcPct val="100000"/>
              </a:lnSpc>
              <a:spcBef>
                <a:spcPts val="0"/>
              </a:spcBef>
              <a:spcAft>
                <a:spcPts val="0"/>
              </a:spcAft>
              <a:buSzPts val="1700"/>
              <a:buChar char="●"/>
            </a:pPr>
            <a:r>
              <a:rPr lang="en-GB" sz="2000">
                <a:solidFill>
                  <a:schemeClr val="dk1"/>
                </a:solidFill>
              </a:rPr>
              <a:t>Will seek creative employees </a:t>
            </a:r>
            <a:endParaRPr sz="2000">
              <a:solidFill>
                <a:schemeClr val="dk1"/>
              </a:solidFill>
            </a:endParaRPr>
          </a:p>
          <a:p>
            <a:pPr marL="457200" lvl="0" indent="-336550" algn="l" rtl="0">
              <a:lnSpc>
                <a:spcPct val="100000"/>
              </a:lnSpc>
              <a:spcBef>
                <a:spcPts val="0"/>
              </a:spcBef>
              <a:spcAft>
                <a:spcPts val="0"/>
              </a:spcAft>
              <a:buSzPts val="1700"/>
              <a:buChar char="●"/>
            </a:pPr>
            <a:r>
              <a:rPr lang="en-GB" sz="2000">
                <a:solidFill>
                  <a:schemeClr val="dk1"/>
                </a:solidFill>
              </a:rPr>
              <a:t>Will inspire employees to work hard to achieve ‘the bigger picture’</a:t>
            </a:r>
            <a:endParaRPr sz="2000">
              <a:solidFill>
                <a:schemeClr val="dk1"/>
              </a:solidFill>
            </a:endParaRPr>
          </a:p>
        </p:txBody>
      </p:sp>
      <p:sp>
        <p:nvSpPr>
          <p:cNvPr id="177" name="Google Shape;177;p28"/>
          <p:cNvSpPr txBox="1">
            <a:spLocks noGrp="1"/>
          </p:cNvSpPr>
          <p:nvPr>
            <p:ph type="ctrTitle"/>
          </p:nvPr>
        </p:nvSpPr>
        <p:spPr>
          <a:xfrm>
            <a:off x="948600" y="360643"/>
            <a:ext cx="7264500" cy="5040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91425" tIns="91425" rIns="91425" bIns="91425" anchor="t" anchorCtr="0">
            <a:noAutofit/>
          </a:bodyPr>
          <a:lstStyle/>
          <a:p>
            <a:pPr marL="0" lvl="0" indent="0" algn="ctr" rtl="0">
              <a:lnSpc>
                <a:spcPct val="115000"/>
              </a:lnSpc>
              <a:spcBef>
                <a:spcPts val="0"/>
              </a:spcBef>
              <a:spcAft>
                <a:spcPts val="0"/>
              </a:spcAft>
              <a:buSzPts val="2400"/>
              <a:buFont typeface="Gill Sans"/>
              <a:buNone/>
            </a:pPr>
            <a:r>
              <a:rPr lang="en-GB" sz="3200">
                <a:solidFill>
                  <a:schemeClr val="dk1"/>
                </a:solidFill>
              </a:rPr>
              <a:t>TRANSFORMATIONAL</a:t>
            </a:r>
            <a:endParaRPr sz="3200">
              <a:solidFill>
                <a:schemeClr val="dk1"/>
              </a:solidFill>
            </a:endParaRPr>
          </a:p>
        </p:txBody>
      </p:sp>
      <p:pic>
        <p:nvPicPr>
          <p:cNvPr id="178" name="Google Shape;178;p28"/>
          <p:cNvPicPr preferRelativeResize="0"/>
          <p:nvPr/>
        </p:nvPicPr>
        <p:blipFill rotWithShape="1">
          <a:blip r:embed="rId5">
            <a:alphaModFix/>
          </a:blip>
          <a:srcRect/>
          <a:stretch/>
        </p:blipFill>
        <p:spPr>
          <a:xfrm>
            <a:off x="6490498" y="3460034"/>
            <a:ext cx="2304808" cy="1446053"/>
          </a:xfrm>
          <a:prstGeom prst="rect">
            <a:avLst/>
          </a:prstGeom>
          <a:noFill/>
          <a:ln>
            <a:noFill/>
          </a:ln>
        </p:spPr>
      </p:pic>
      <p:sp>
        <p:nvSpPr>
          <p:cNvPr id="179" name="Google Shape;179;p28"/>
          <p:cNvSpPr txBox="1"/>
          <p:nvPr/>
        </p:nvSpPr>
        <p:spPr>
          <a:xfrm>
            <a:off x="5468906" y="1195634"/>
            <a:ext cx="3326400" cy="2264400"/>
          </a:xfrm>
          <a:prstGeom prst="rect">
            <a:avLst/>
          </a:prstGeom>
          <a:noFill/>
          <a:ln>
            <a:noFill/>
          </a:ln>
        </p:spPr>
        <p:txBody>
          <a:bodyPr spcFirstLastPara="1" wrap="square" lIns="91425" tIns="91425" rIns="91425" bIns="91425" anchor="t" anchorCtr="0">
            <a:noAutofit/>
          </a:bodyPr>
          <a:lstStyle/>
          <a:p>
            <a:pPr marL="0" marR="0" lvl="0" indent="0" algn="ctr" rtl="0">
              <a:spcBef>
                <a:spcPts val="0"/>
              </a:spcBef>
              <a:spcAft>
                <a:spcPts val="0"/>
              </a:spcAft>
              <a:buClr>
                <a:schemeClr val="dk1"/>
              </a:buClr>
              <a:buSzPts val="1700"/>
              <a:buFont typeface="Dosis ExtraLight"/>
              <a:buNone/>
            </a:pPr>
            <a:r>
              <a:rPr lang="en-GB" sz="1700" b="1" i="0" u="none" strike="noStrike" cap="none">
                <a:solidFill>
                  <a:schemeClr val="dk1"/>
                </a:solidFill>
                <a:latin typeface="Dosis ExtraLight"/>
                <a:ea typeface="Dosis ExtraLight"/>
                <a:cs typeface="Dosis ExtraLight"/>
                <a:sym typeface="Dosis ExtraLight"/>
              </a:rPr>
              <a:t>Which industries would Transformational managers thrive in? </a:t>
            </a:r>
            <a:endParaRPr sz="1700" b="1" i="0" u="none" strike="noStrike" cap="none">
              <a:solidFill>
                <a:schemeClr val="dk1"/>
              </a:solidFill>
              <a:latin typeface="Dosis ExtraLight"/>
              <a:ea typeface="Dosis ExtraLight"/>
              <a:cs typeface="Dosis ExtraLight"/>
              <a:sym typeface="Dosis ExtraLight"/>
            </a:endParaRPr>
          </a:p>
          <a:p>
            <a:pPr marL="0" marR="0" lvl="0" indent="0" algn="ctr" rtl="0">
              <a:spcBef>
                <a:spcPts val="0"/>
              </a:spcBef>
              <a:spcAft>
                <a:spcPts val="0"/>
              </a:spcAft>
              <a:buClr>
                <a:schemeClr val="dk1"/>
              </a:buClr>
              <a:buSzPts val="1700"/>
              <a:buFont typeface="Gill Sans"/>
              <a:buNone/>
            </a:pPr>
            <a:endParaRPr sz="1700" b="1" i="0" u="none" strike="noStrike" cap="none">
              <a:solidFill>
                <a:schemeClr val="dk1"/>
              </a:solidFill>
              <a:latin typeface="Dosis ExtraLight"/>
              <a:ea typeface="Dosis ExtraLight"/>
              <a:cs typeface="Dosis ExtraLight"/>
              <a:sym typeface="Dosis ExtraLight"/>
            </a:endParaRPr>
          </a:p>
          <a:p>
            <a:pPr marL="0" marR="0" lvl="0" indent="0" algn="ctr" rtl="0">
              <a:spcBef>
                <a:spcPts val="0"/>
              </a:spcBef>
              <a:spcAft>
                <a:spcPts val="0"/>
              </a:spcAft>
              <a:buClr>
                <a:schemeClr val="dk1"/>
              </a:buClr>
              <a:buSzPts val="1700"/>
              <a:buFont typeface="Dosis ExtraLight"/>
              <a:buNone/>
            </a:pPr>
            <a:r>
              <a:rPr lang="en-GB" sz="1700" b="1" i="0" u="none" strike="noStrike" cap="none">
                <a:solidFill>
                  <a:schemeClr val="dk1"/>
                </a:solidFill>
                <a:latin typeface="Dosis ExtraLight"/>
                <a:ea typeface="Dosis ExtraLight"/>
                <a:cs typeface="Dosis ExtraLight"/>
                <a:sym typeface="Dosis ExtraLight"/>
              </a:rPr>
              <a:t>Are there any industries that these managers would find difficult to work in?</a:t>
            </a:r>
            <a:endParaRPr sz="1700" b="1" i="0" u="none" strike="noStrike" cap="none">
              <a:solidFill>
                <a:schemeClr val="dk1"/>
              </a:solidFill>
              <a:latin typeface="Dosis ExtraLight"/>
              <a:ea typeface="Dosis ExtraLight"/>
              <a:cs typeface="Dosis ExtraLight"/>
              <a:sym typeface="Dosis Extra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29"/>
          <p:cNvPicPr preferRelativeResize="0"/>
          <p:nvPr/>
        </p:nvPicPr>
        <p:blipFill rotWithShape="1">
          <a:blip r:embed="rId3">
            <a:alphaModFix/>
          </a:blip>
          <a:srcRect/>
          <a:stretch/>
        </p:blipFill>
        <p:spPr>
          <a:xfrm>
            <a:off x="1014875" y="621262"/>
            <a:ext cx="7114249" cy="3900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88"/>
        <p:cNvGrpSpPr/>
        <p:nvPr/>
      </p:nvGrpSpPr>
      <p:grpSpPr>
        <a:xfrm>
          <a:off x="0" y="0"/>
          <a:ext cx="0" cy="0"/>
          <a:chOff x="0" y="0"/>
          <a:chExt cx="0" cy="0"/>
        </a:xfrm>
      </p:grpSpPr>
      <p:sp>
        <p:nvSpPr>
          <p:cNvPr id="189" name="Google Shape;189;p30"/>
          <p:cNvSpPr txBox="1">
            <a:spLocks noGrp="1"/>
          </p:cNvSpPr>
          <p:nvPr>
            <p:ph type="ctrTitle"/>
          </p:nvPr>
        </p:nvSpPr>
        <p:spPr>
          <a:xfrm>
            <a:off x="2054991" y="194707"/>
            <a:ext cx="5034000" cy="7296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rmAutofit/>
          </a:bodyPr>
          <a:lstStyle/>
          <a:p>
            <a:pPr marL="0" lvl="0" indent="0" algn="ctr" rtl="0">
              <a:lnSpc>
                <a:spcPct val="90000"/>
              </a:lnSpc>
              <a:spcBef>
                <a:spcPts val="0"/>
              </a:spcBef>
              <a:spcAft>
                <a:spcPts val="0"/>
              </a:spcAft>
              <a:buSzPts val="2400"/>
              <a:buFont typeface="Gill Sans"/>
              <a:buNone/>
            </a:pPr>
            <a:r>
              <a:rPr lang="en-GB" sz="2400">
                <a:solidFill>
                  <a:srgbClr val="262626"/>
                </a:solidFill>
              </a:rPr>
              <a:t>CHARISMATIC</a:t>
            </a:r>
            <a:endParaRPr/>
          </a:p>
        </p:txBody>
      </p:sp>
      <p:sp>
        <p:nvSpPr>
          <p:cNvPr id="190" name="Google Shape;190;p30"/>
          <p:cNvSpPr txBox="1">
            <a:spLocks noGrp="1"/>
          </p:cNvSpPr>
          <p:nvPr>
            <p:ph type="subTitle" idx="1"/>
          </p:nvPr>
        </p:nvSpPr>
        <p:spPr>
          <a:xfrm>
            <a:off x="544509" y="1075950"/>
            <a:ext cx="6338100" cy="4003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Clr>
                <a:schemeClr val="accent2"/>
              </a:buClr>
              <a:buSzPts val="1000"/>
              <a:buNone/>
            </a:pPr>
            <a:r>
              <a:rPr lang="en-GB" sz="1800">
                <a:solidFill>
                  <a:srgbClr val="262626"/>
                </a:solidFill>
                <a:latin typeface="Gill Sans"/>
                <a:ea typeface="Gill Sans"/>
                <a:cs typeface="Gill Sans"/>
                <a:sym typeface="Gill Sans"/>
              </a:rPr>
              <a:t>A </a:t>
            </a:r>
            <a:r>
              <a:rPr lang="en-GB" sz="1800" u="sng">
                <a:solidFill>
                  <a:srgbClr val="262626"/>
                </a:solidFill>
                <a:latin typeface="Gill Sans"/>
                <a:ea typeface="Gill Sans"/>
                <a:cs typeface="Gill Sans"/>
                <a:sym typeface="Gill Sans"/>
                <a:hlinkClick r:id="rId3">
                  <a:extLst>
                    <a:ext uri="{A12FA001-AC4F-418D-AE19-62706E023703}">
                      <ahyp:hlinkClr xmlns:ahyp="http://schemas.microsoft.com/office/drawing/2018/hyperlinkcolor" val="tx"/>
                    </a:ext>
                  </a:extLst>
                </a:hlinkClick>
              </a:rPr>
              <a:t>charismatic leader</a:t>
            </a:r>
            <a:r>
              <a:rPr lang="en-GB" sz="1800">
                <a:solidFill>
                  <a:srgbClr val="262626"/>
                </a:solidFill>
                <a:latin typeface="Gill Sans"/>
                <a:ea typeface="Gill Sans"/>
                <a:cs typeface="Gill Sans"/>
                <a:sym typeface="Gill Sans"/>
              </a:rPr>
              <a:t> manages their team through exuding influence on their employees. A charismatic leader;</a:t>
            </a:r>
            <a:endParaRPr/>
          </a:p>
          <a:p>
            <a:pPr marL="0" lvl="0" indent="63500" algn="l" rtl="0">
              <a:lnSpc>
                <a:spcPct val="90000"/>
              </a:lnSpc>
              <a:spcBef>
                <a:spcPts val="1000"/>
              </a:spcBef>
              <a:spcAft>
                <a:spcPts val="0"/>
              </a:spcAft>
              <a:buClr>
                <a:schemeClr val="accent2"/>
              </a:buClr>
              <a:buSzPts val="1000"/>
              <a:buFont typeface="Arial"/>
              <a:buNone/>
            </a:pPr>
            <a:endParaRPr sz="1800">
              <a:solidFill>
                <a:srgbClr val="262626"/>
              </a:solidFill>
              <a:latin typeface="Gill Sans"/>
              <a:ea typeface="Gill Sans"/>
              <a:cs typeface="Gill Sans"/>
              <a:sym typeface="Gill Sans"/>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Has an engaging personality</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be well liked</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influence employees to work hard </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persuade employees to carry out tasks</a:t>
            </a:r>
            <a:endParaRPr/>
          </a:p>
          <a:p>
            <a:pPr marL="0" lvl="0" indent="63500" algn="l" rtl="0">
              <a:lnSpc>
                <a:spcPct val="90000"/>
              </a:lnSpc>
              <a:spcBef>
                <a:spcPts val="1000"/>
              </a:spcBef>
              <a:spcAft>
                <a:spcPts val="0"/>
              </a:spcAft>
              <a:buClr>
                <a:schemeClr val="accent2"/>
              </a:buClr>
              <a:buSzPts val="1000"/>
              <a:buFont typeface="Arial"/>
              <a:buNone/>
            </a:pPr>
            <a:endParaRPr sz="1800">
              <a:solidFill>
                <a:srgbClr val="262626"/>
              </a:solidFill>
              <a:latin typeface="Gill Sans"/>
              <a:ea typeface="Gill Sans"/>
              <a:cs typeface="Gill Sans"/>
              <a:sym typeface="Gill Sans"/>
            </a:endParaRPr>
          </a:p>
          <a:p>
            <a:pPr marL="0" lvl="0" indent="0" algn="l" rtl="0">
              <a:lnSpc>
                <a:spcPct val="90000"/>
              </a:lnSpc>
              <a:spcBef>
                <a:spcPts val="1000"/>
              </a:spcBef>
              <a:spcAft>
                <a:spcPts val="0"/>
              </a:spcAft>
              <a:buClr>
                <a:schemeClr val="accent2"/>
              </a:buClr>
              <a:buSzPts val="1000"/>
              <a:buFont typeface="Arial"/>
              <a:buChar char="•"/>
            </a:pPr>
            <a:r>
              <a:rPr lang="en-GB" sz="1800" b="1">
                <a:solidFill>
                  <a:srgbClr val="262626"/>
                </a:solidFill>
                <a:latin typeface="Gill Sans"/>
                <a:ea typeface="Gill Sans"/>
                <a:cs typeface="Gill Sans"/>
                <a:sym typeface="Gill Sans"/>
              </a:rPr>
              <a:t>What are the benefits and drawbacks of this approach to management?</a:t>
            </a:r>
            <a:endParaRPr/>
          </a:p>
        </p:txBody>
      </p:sp>
      <p:pic>
        <p:nvPicPr>
          <p:cNvPr id="191" name="Google Shape;191;p30"/>
          <p:cNvPicPr preferRelativeResize="0"/>
          <p:nvPr/>
        </p:nvPicPr>
        <p:blipFill rotWithShape="1">
          <a:blip r:embed="rId4">
            <a:alphaModFix/>
          </a:blip>
          <a:srcRect l="29950" r="33376"/>
          <a:stretch/>
        </p:blipFill>
        <p:spPr>
          <a:xfrm>
            <a:off x="7098890" y="3142245"/>
            <a:ext cx="1838631" cy="161531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5"/>
        <p:cNvGrpSpPr/>
        <p:nvPr/>
      </p:nvGrpSpPr>
      <p:grpSpPr>
        <a:xfrm>
          <a:off x="0" y="0"/>
          <a:ext cx="0" cy="0"/>
          <a:chOff x="0" y="0"/>
          <a:chExt cx="0" cy="0"/>
        </a:xfrm>
      </p:grpSpPr>
      <p:sp>
        <p:nvSpPr>
          <p:cNvPr id="196" name="Google Shape;196;p31"/>
          <p:cNvSpPr/>
          <p:nvPr/>
        </p:nvSpPr>
        <p:spPr>
          <a:xfrm>
            <a:off x="0" y="-1"/>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197" name="Google Shape;197;p31"/>
          <p:cNvSpPr/>
          <p:nvPr/>
        </p:nvSpPr>
        <p:spPr>
          <a:xfrm>
            <a:off x="0" y="3182111"/>
            <a:ext cx="9144000" cy="19614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j-lt"/>
              <a:ea typeface="Gill Sans"/>
              <a:cs typeface="Gill Sans"/>
              <a:sym typeface="Gill Sans"/>
            </a:endParaRPr>
          </a:p>
        </p:txBody>
      </p:sp>
      <p:sp>
        <p:nvSpPr>
          <p:cNvPr id="198" name="Google Shape;198;p31"/>
          <p:cNvSpPr txBox="1">
            <a:spLocks noGrp="1"/>
          </p:cNvSpPr>
          <p:nvPr>
            <p:ph type="ctrTitle"/>
          </p:nvPr>
        </p:nvSpPr>
        <p:spPr>
          <a:xfrm>
            <a:off x="1200150" y="2564168"/>
            <a:ext cx="6743700" cy="8181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274300" tIns="182875" rIns="274300" bIns="182875" anchor="ctr" anchorCtr="1">
            <a:normAutofit fontScale="90000"/>
          </a:bodyPr>
          <a:lstStyle/>
          <a:p>
            <a:pPr marL="0" lvl="0" indent="0" algn="ctr" rtl="0">
              <a:lnSpc>
                <a:spcPct val="90000"/>
              </a:lnSpc>
              <a:spcBef>
                <a:spcPts val="0"/>
              </a:spcBef>
              <a:spcAft>
                <a:spcPts val="0"/>
              </a:spcAft>
              <a:buSzPct val="70175"/>
              <a:buFont typeface="Gill Sans"/>
              <a:buNone/>
            </a:pPr>
            <a:r>
              <a:rPr lang="en-GB" sz="3800">
                <a:solidFill>
                  <a:srgbClr val="262626"/>
                </a:solidFill>
                <a:latin typeface="+mj-lt"/>
              </a:rPr>
              <a:t>TASK</a:t>
            </a:r>
            <a:endParaRPr>
              <a:latin typeface="+mj-lt"/>
            </a:endParaRPr>
          </a:p>
        </p:txBody>
      </p:sp>
      <p:sp>
        <p:nvSpPr>
          <p:cNvPr id="199" name="Google Shape;199;p31"/>
          <p:cNvSpPr txBox="1">
            <a:spLocks noGrp="1"/>
          </p:cNvSpPr>
          <p:nvPr>
            <p:ph type="subTitle" idx="1"/>
          </p:nvPr>
        </p:nvSpPr>
        <p:spPr>
          <a:xfrm>
            <a:off x="1610772" y="3723104"/>
            <a:ext cx="5930700" cy="1163400"/>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1000"/>
              </a:spcBef>
              <a:spcAft>
                <a:spcPts val="0"/>
              </a:spcAft>
              <a:buClr>
                <a:schemeClr val="accent2"/>
              </a:buClr>
              <a:buSzPts val="1000"/>
              <a:buNone/>
            </a:pPr>
            <a:r>
              <a:rPr lang="en-GB" sz="2400">
                <a:solidFill>
                  <a:srgbClr val="FFFFFF"/>
                </a:solidFill>
                <a:latin typeface="+mj-lt"/>
                <a:ea typeface="Gill Sans"/>
                <a:cs typeface="Gill Sans"/>
                <a:sym typeface="Gill Sans"/>
              </a:rPr>
              <a:t>For the following case studies, explain which management styles would be effective and ineffective, justifying your decisions.</a:t>
            </a:r>
            <a:endParaRPr>
              <a:latin typeface="+mj-lt"/>
            </a:endParaRPr>
          </a:p>
        </p:txBody>
      </p:sp>
      <p:pic>
        <p:nvPicPr>
          <p:cNvPr id="200" name="Google Shape;200;p31"/>
          <p:cNvPicPr preferRelativeResize="0"/>
          <p:nvPr/>
        </p:nvPicPr>
        <p:blipFill rotWithShape="1">
          <a:blip r:embed="rId3">
            <a:alphaModFix/>
          </a:blip>
          <a:srcRect/>
          <a:stretch/>
        </p:blipFill>
        <p:spPr>
          <a:xfrm>
            <a:off x="2817457" y="480059"/>
            <a:ext cx="3509088" cy="184227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204"/>
        <p:cNvGrpSpPr/>
        <p:nvPr/>
      </p:nvGrpSpPr>
      <p:grpSpPr>
        <a:xfrm>
          <a:off x="0" y="0"/>
          <a:ext cx="0" cy="0"/>
          <a:chOff x="0" y="0"/>
          <a:chExt cx="0" cy="0"/>
        </a:xfrm>
      </p:grpSpPr>
      <p:sp>
        <p:nvSpPr>
          <p:cNvPr id="205" name="Google Shape;205;p32"/>
          <p:cNvSpPr txBox="1">
            <a:spLocks noGrp="1"/>
          </p:cNvSpPr>
          <p:nvPr>
            <p:ph type="ctrTitle"/>
          </p:nvPr>
        </p:nvSpPr>
        <p:spPr>
          <a:xfrm>
            <a:off x="827898" y="267307"/>
            <a:ext cx="5058900" cy="6669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rmAutofit fontScale="90000"/>
          </a:bodyPr>
          <a:lstStyle/>
          <a:p>
            <a:pPr marL="0" lvl="0" indent="0" algn="ctr" rtl="0">
              <a:lnSpc>
                <a:spcPct val="90000"/>
              </a:lnSpc>
              <a:spcBef>
                <a:spcPts val="0"/>
              </a:spcBef>
              <a:spcAft>
                <a:spcPts val="0"/>
              </a:spcAft>
              <a:buSzPct val="111111"/>
              <a:buFont typeface="Gill Sans"/>
              <a:buNone/>
            </a:pPr>
            <a:r>
              <a:rPr lang="en-GB" sz="2400">
                <a:solidFill>
                  <a:srgbClr val="262626"/>
                </a:solidFill>
                <a:latin typeface="+mj-lt"/>
              </a:rPr>
              <a:t>CASE STUDY 1</a:t>
            </a:r>
            <a:endParaRPr>
              <a:latin typeface="+mj-lt"/>
            </a:endParaRPr>
          </a:p>
        </p:txBody>
      </p:sp>
      <p:pic>
        <p:nvPicPr>
          <p:cNvPr id="206" name="Google Shape;206;p32"/>
          <p:cNvPicPr preferRelativeResize="0"/>
          <p:nvPr/>
        </p:nvPicPr>
        <p:blipFill rotWithShape="1">
          <a:blip r:embed="rId3">
            <a:alphaModFix/>
          </a:blip>
          <a:srcRect l="31043" r="18024"/>
          <a:stretch/>
        </p:blipFill>
        <p:spPr>
          <a:xfrm>
            <a:off x="6587613" y="1642607"/>
            <a:ext cx="2281083" cy="1858285"/>
          </a:xfrm>
          <a:prstGeom prst="rect">
            <a:avLst/>
          </a:prstGeom>
          <a:noFill/>
          <a:ln>
            <a:noFill/>
          </a:ln>
        </p:spPr>
      </p:pic>
      <p:sp>
        <p:nvSpPr>
          <p:cNvPr id="207" name="Google Shape;207;p32"/>
          <p:cNvSpPr txBox="1">
            <a:spLocks noGrp="1"/>
          </p:cNvSpPr>
          <p:nvPr>
            <p:ph type="subTitle" idx="1"/>
          </p:nvPr>
        </p:nvSpPr>
        <p:spPr>
          <a:xfrm>
            <a:off x="687566" y="1376517"/>
            <a:ext cx="5339700" cy="4554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000"/>
              <a:buNone/>
            </a:pPr>
            <a:r>
              <a:rPr lang="en-GB" sz="2000" dirty="0">
                <a:solidFill>
                  <a:schemeClr val="dk1"/>
                </a:solidFill>
                <a:latin typeface="+mj-lt"/>
              </a:rPr>
              <a:t>Regal Riches is a high end fashion store based in an exclusive area of London. They offer a bespoke personal shopping service selling clothing, jewellery and other items. </a:t>
            </a:r>
            <a:endParaRPr sz="2000" dirty="0">
              <a:solidFill>
                <a:schemeClr val="dk1"/>
              </a:solidFill>
              <a:latin typeface="+mj-lt"/>
            </a:endParaRPr>
          </a:p>
          <a:p>
            <a:pPr marL="0" lvl="0" indent="0" algn="l" rtl="0">
              <a:lnSpc>
                <a:spcPct val="100000"/>
              </a:lnSpc>
              <a:spcBef>
                <a:spcPts val="600"/>
              </a:spcBef>
              <a:spcAft>
                <a:spcPts val="0"/>
              </a:spcAft>
              <a:buSzPts val="1000"/>
              <a:buNone/>
            </a:pPr>
            <a:endParaRPr sz="2000" dirty="0">
              <a:solidFill>
                <a:schemeClr val="dk1"/>
              </a:solidFill>
              <a:latin typeface="+mj-lt"/>
            </a:endParaRPr>
          </a:p>
          <a:p>
            <a:pPr marL="0" lvl="0" indent="0" algn="l" rtl="0">
              <a:lnSpc>
                <a:spcPct val="100000"/>
              </a:lnSpc>
              <a:spcBef>
                <a:spcPts val="600"/>
              </a:spcBef>
              <a:spcAft>
                <a:spcPts val="600"/>
              </a:spcAft>
              <a:buSzPts val="1000"/>
              <a:buNone/>
            </a:pPr>
            <a:r>
              <a:rPr lang="en-GB" sz="2000" dirty="0">
                <a:solidFill>
                  <a:schemeClr val="dk1"/>
                </a:solidFill>
                <a:latin typeface="+mj-lt"/>
              </a:rPr>
              <a:t>The business has been in decline and the owner of the store has fired the existing manager due to poor performance. The owner of the store has set ambitious sales targets and has a reputation of being difficult to please</a:t>
            </a:r>
            <a:endParaRPr sz="2000" dirty="0">
              <a:solidFill>
                <a:schemeClr val="dk1"/>
              </a:solidFill>
              <a:latin typeface="+mj-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211"/>
        <p:cNvGrpSpPr/>
        <p:nvPr/>
      </p:nvGrpSpPr>
      <p:grpSpPr>
        <a:xfrm>
          <a:off x="0" y="0"/>
          <a:ext cx="0" cy="0"/>
          <a:chOff x="0" y="0"/>
          <a:chExt cx="0" cy="0"/>
        </a:xfrm>
      </p:grpSpPr>
      <p:sp>
        <p:nvSpPr>
          <p:cNvPr id="212" name="Google Shape;212;p33"/>
          <p:cNvSpPr txBox="1">
            <a:spLocks noGrp="1"/>
          </p:cNvSpPr>
          <p:nvPr>
            <p:ph type="ctrTitle"/>
          </p:nvPr>
        </p:nvSpPr>
        <p:spPr>
          <a:xfrm>
            <a:off x="1773560" y="102322"/>
            <a:ext cx="5596800" cy="8469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274300" tIns="182875" rIns="274300" bIns="182875" anchor="ctr" anchorCtr="1">
            <a:normAutofit fontScale="90000"/>
          </a:bodyPr>
          <a:lstStyle/>
          <a:p>
            <a:pPr marL="0" lvl="0" indent="0" algn="ctr" rtl="0">
              <a:lnSpc>
                <a:spcPct val="90000"/>
              </a:lnSpc>
              <a:spcBef>
                <a:spcPts val="0"/>
              </a:spcBef>
              <a:spcAft>
                <a:spcPts val="0"/>
              </a:spcAft>
              <a:buSzPct val="70175"/>
              <a:buFont typeface="Gill Sans"/>
              <a:buNone/>
            </a:pPr>
            <a:r>
              <a:rPr lang="en-GB" sz="3800">
                <a:solidFill>
                  <a:srgbClr val="262626"/>
                </a:solidFill>
                <a:latin typeface="+mj-lt"/>
              </a:rPr>
              <a:t>CASE STUDY 2</a:t>
            </a:r>
            <a:endParaRPr>
              <a:latin typeface="+mj-lt"/>
            </a:endParaRPr>
          </a:p>
        </p:txBody>
      </p:sp>
      <p:sp>
        <p:nvSpPr>
          <p:cNvPr id="213" name="Google Shape;213;p33"/>
          <p:cNvSpPr txBox="1">
            <a:spLocks noGrp="1"/>
          </p:cNvSpPr>
          <p:nvPr>
            <p:ph type="subTitle" idx="1"/>
          </p:nvPr>
        </p:nvSpPr>
        <p:spPr>
          <a:xfrm>
            <a:off x="731188" y="1326359"/>
            <a:ext cx="5335200" cy="3396300"/>
          </a:xfrm>
          <a:prstGeom prst="rect">
            <a:avLst/>
          </a:prstGeom>
          <a:solidFill>
            <a:schemeClr val="lt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1000"/>
              </a:spcBef>
              <a:spcAft>
                <a:spcPts val="0"/>
              </a:spcAft>
              <a:buClr>
                <a:schemeClr val="accent2"/>
              </a:buClr>
              <a:buSzPts val="1000"/>
              <a:buNone/>
            </a:pPr>
            <a:r>
              <a:rPr lang="en-GB" sz="2400">
                <a:solidFill>
                  <a:srgbClr val="3F3F3F"/>
                </a:solidFill>
                <a:latin typeface="+mj-lt"/>
                <a:ea typeface="Gill Sans"/>
                <a:cs typeface="Gill Sans"/>
                <a:sym typeface="Gill Sans"/>
              </a:rPr>
              <a:t>A large discount retailer is looking for a new manager. They are a large chain with over 300 stores in the UK and Europe. The stores are well known for their fast paced and demanding working conditions. Workers are paid well but have limited perks. The town has a large amount of supermarkets, giving customers a wide choice of outlets. </a:t>
            </a:r>
            <a:endParaRPr>
              <a:latin typeface="+mj-lt"/>
            </a:endParaRPr>
          </a:p>
        </p:txBody>
      </p:sp>
      <p:pic>
        <p:nvPicPr>
          <p:cNvPr id="214" name="Google Shape;214;p33"/>
          <p:cNvPicPr preferRelativeResize="0"/>
          <p:nvPr/>
        </p:nvPicPr>
        <p:blipFill rotWithShape="1">
          <a:blip r:embed="rId3">
            <a:alphaModFix/>
          </a:blip>
          <a:srcRect l="29036" r="32788"/>
          <a:stretch/>
        </p:blipFill>
        <p:spPr>
          <a:xfrm>
            <a:off x="6801632" y="3024498"/>
            <a:ext cx="2179530" cy="201668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218"/>
        <p:cNvGrpSpPr/>
        <p:nvPr/>
      </p:nvGrpSpPr>
      <p:grpSpPr>
        <a:xfrm>
          <a:off x="0" y="0"/>
          <a:ext cx="0" cy="0"/>
          <a:chOff x="0" y="0"/>
          <a:chExt cx="0" cy="0"/>
        </a:xfrm>
      </p:grpSpPr>
      <p:sp>
        <p:nvSpPr>
          <p:cNvPr id="219" name="Google Shape;219;p34"/>
          <p:cNvSpPr txBox="1">
            <a:spLocks noGrp="1"/>
          </p:cNvSpPr>
          <p:nvPr>
            <p:ph type="ctrTitle"/>
          </p:nvPr>
        </p:nvSpPr>
        <p:spPr>
          <a:xfrm>
            <a:off x="1106359" y="132094"/>
            <a:ext cx="4443900" cy="8811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rmAutofit/>
          </a:bodyPr>
          <a:lstStyle/>
          <a:p>
            <a:pPr marL="0" lvl="0" indent="0" algn="ctr" rtl="0">
              <a:lnSpc>
                <a:spcPct val="90000"/>
              </a:lnSpc>
              <a:spcBef>
                <a:spcPts val="0"/>
              </a:spcBef>
              <a:spcAft>
                <a:spcPts val="0"/>
              </a:spcAft>
              <a:buSzPts val="2400"/>
              <a:buFont typeface="Gill Sans"/>
              <a:buNone/>
            </a:pPr>
            <a:r>
              <a:rPr lang="en-GB" sz="2400">
                <a:solidFill>
                  <a:srgbClr val="262626"/>
                </a:solidFill>
                <a:latin typeface="+mj-lt"/>
              </a:rPr>
              <a:t>CASE STUDY 3</a:t>
            </a:r>
            <a:endParaRPr>
              <a:latin typeface="+mj-lt"/>
            </a:endParaRPr>
          </a:p>
        </p:txBody>
      </p:sp>
      <p:pic>
        <p:nvPicPr>
          <p:cNvPr id="220" name="Google Shape;220;p34"/>
          <p:cNvPicPr preferRelativeResize="0"/>
          <p:nvPr/>
        </p:nvPicPr>
        <p:blipFill rotWithShape="1">
          <a:blip r:embed="rId3">
            <a:alphaModFix/>
          </a:blip>
          <a:srcRect l="28980" r="25689"/>
          <a:stretch/>
        </p:blipFill>
        <p:spPr>
          <a:xfrm>
            <a:off x="6646607" y="1013337"/>
            <a:ext cx="2300749" cy="3116826"/>
          </a:xfrm>
          <a:prstGeom prst="rect">
            <a:avLst/>
          </a:prstGeom>
          <a:noFill/>
          <a:ln>
            <a:noFill/>
          </a:ln>
        </p:spPr>
      </p:pic>
      <p:sp>
        <p:nvSpPr>
          <p:cNvPr id="221" name="Google Shape;221;p34"/>
          <p:cNvSpPr txBox="1">
            <a:spLocks noGrp="1"/>
          </p:cNvSpPr>
          <p:nvPr>
            <p:ph type="subTitle" idx="1"/>
          </p:nvPr>
        </p:nvSpPr>
        <p:spPr>
          <a:xfrm>
            <a:off x="314632" y="1115675"/>
            <a:ext cx="6155100" cy="3416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000"/>
              <a:buNone/>
            </a:pPr>
            <a:r>
              <a:rPr lang="en-GB" sz="2000">
                <a:solidFill>
                  <a:schemeClr val="dk1"/>
                </a:solidFill>
                <a:latin typeface="+mj-lt"/>
              </a:rPr>
              <a:t>TechAngel is a cutting edge technology business that specialises in experimental medical equipment. Their project costs often run into billions of pounds and take years to complete. The share price is rising due to a new product being released that is set to revolutionise how medications are produced. </a:t>
            </a:r>
            <a:endParaRPr sz="2000">
              <a:solidFill>
                <a:schemeClr val="dk1"/>
              </a:solidFill>
              <a:latin typeface="+mj-lt"/>
            </a:endParaRPr>
          </a:p>
          <a:p>
            <a:pPr marL="0" lvl="0" indent="0" algn="l" rtl="0">
              <a:lnSpc>
                <a:spcPct val="100000"/>
              </a:lnSpc>
              <a:spcBef>
                <a:spcPts val="600"/>
              </a:spcBef>
              <a:spcAft>
                <a:spcPts val="0"/>
              </a:spcAft>
              <a:buSzPts val="1000"/>
              <a:buNone/>
            </a:pPr>
            <a:endParaRPr sz="2000">
              <a:solidFill>
                <a:schemeClr val="dk1"/>
              </a:solidFill>
              <a:latin typeface="+mj-lt"/>
            </a:endParaRPr>
          </a:p>
          <a:p>
            <a:pPr marL="0" lvl="0" indent="0" algn="l" rtl="0">
              <a:lnSpc>
                <a:spcPct val="100000"/>
              </a:lnSpc>
              <a:spcBef>
                <a:spcPts val="600"/>
              </a:spcBef>
              <a:spcAft>
                <a:spcPts val="600"/>
              </a:spcAft>
              <a:buSzPts val="1000"/>
              <a:buNone/>
            </a:pPr>
            <a:r>
              <a:rPr lang="en-GB" sz="2000">
                <a:solidFill>
                  <a:schemeClr val="dk1"/>
                </a:solidFill>
                <a:latin typeface="+mj-lt"/>
              </a:rPr>
              <a:t>The new manager will be in charge of international operations in over 40 countries and will command a workforce of 16,000 employees. </a:t>
            </a:r>
            <a:endParaRPr sz="2000">
              <a:solidFill>
                <a:schemeClr val="dk1"/>
              </a:solidFill>
              <a:latin typeface="+mj-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225"/>
        <p:cNvGrpSpPr/>
        <p:nvPr/>
      </p:nvGrpSpPr>
      <p:grpSpPr>
        <a:xfrm>
          <a:off x="0" y="0"/>
          <a:ext cx="0" cy="0"/>
          <a:chOff x="0" y="0"/>
          <a:chExt cx="0" cy="0"/>
        </a:xfrm>
      </p:grpSpPr>
      <p:sp>
        <p:nvSpPr>
          <p:cNvPr id="226" name="Google Shape;226;p35"/>
          <p:cNvSpPr txBox="1">
            <a:spLocks noGrp="1"/>
          </p:cNvSpPr>
          <p:nvPr>
            <p:ph type="ctrTitle"/>
          </p:nvPr>
        </p:nvSpPr>
        <p:spPr>
          <a:xfrm>
            <a:off x="2350009" y="203140"/>
            <a:ext cx="4443900" cy="8811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rmAutofit/>
          </a:bodyPr>
          <a:lstStyle/>
          <a:p>
            <a:pPr marL="0" lvl="0" indent="0" algn="ctr" rtl="0">
              <a:lnSpc>
                <a:spcPct val="90000"/>
              </a:lnSpc>
              <a:spcBef>
                <a:spcPts val="0"/>
              </a:spcBef>
              <a:spcAft>
                <a:spcPts val="0"/>
              </a:spcAft>
              <a:buSzPts val="2400"/>
              <a:buFont typeface="Gill Sans"/>
              <a:buNone/>
            </a:pPr>
            <a:r>
              <a:rPr lang="en-GB" sz="2800">
                <a:solidFill>
                  <a:srgbClr val="262626"/>
                </a:solidFill>
                <a:latin typeface="+mj-lt"/>
              </a:rPr>
              <a:t>CASE STUDY 4</a:t>
            </a:r>
            <a:endParaRPr>
              <a:latin typeface="+mj-lt"/>
            </a:endParaRPr>
          </a:p>
        </p:txBody>
      </p:sp>
      <p:pic>
        <p:nvPicPr>
          <p:cNvPr id="227" name="Google Shape;227;p35"/>
          <p:cNvPicPr preferRelativeResize="0"/>
          <p:nvPr/>
        </p:nvPicPr>
        <p:blipFill rotWithShape="1">
          <a:blip r:embed="rId3">
            <a:alphaModFix/>
          </a:blip>
          <a:srcRect l="8606" r="55230"/>
          <a:stretch/>
        </p:blipFill>
        <p:spPr>
          <a:xfrm>
            <a:off x="7285703" y="2959519"/>
            <a:ext cx="1661653" cy="1936945"/>
          </a:xfrm>
          <a:prstGeom prst="rect">
            <a:avLst/>
          </a:prstGeom>
          <a:noFill/>
          <a:ln>
            <a:noFill/>
          </a:ln>
        </p:spPr>
      </p:pic>
      <p:sp>
        <p:nvSpPr>
          <p:cNvPr id="228" name="Google Shape;228;p35"/>
          <p:cNvSpPr txBox="1">
            <a:spLocks noGrp="1"/>
          </p:cNvSpPr>
          <p:nvPr>
            <p:ph type="subTitle" idx="1"/>
          </p:nvPr>
        </p:nvSpPr>
        <p:spPr>
          <a:xfrm>
            <a:off x="816870" y="1292655"/>
            <a:ext cx="6213300" cy="3780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000"/>
              <a:buNone/>
            </a:pPr>
            <a:r>
              <a:rPr lang="en-GB" sz="2000">
                <a:solidFill>
                  <a:schemeClr val="dk1"/>
                </a:solidFill>
                <a:latin typeface="+mj-lt"/>
              </a:rPr>
              <a:t>Artspiration is a local business specialising in a social art scene where local businesses pay artists to create work in their corporate spaces. The business is expanding into having communal cafes where the public can be creative while buying food and drink. </a:t>
            </a:r>
            <a:endParaRPr sz="2000">
              <a:solidFill>
                <a:schemeClr val="dk1"/>
              </a:solidFill>
              <a:latin typeface="+mj-lt"/>
            </a:endParaRPr>
          </a:p>
          <a:p>
            <a:pPr marL="0" lvl="0" indent="0" algn="l" rtl="0">
              <a:lnSpc>
                <a:spcPct val="100000"/>
              </a:lnSpc>
              <a:spcBef>
                <a:spcPts val="600"/>
              </a:spcBef>
              <a:spcAft>
                <a:spcPts val="0"/>
              </a:spcAft>
              <a:buSzPts val="1000"/>
              <a:buNone/>
            </a:pPr>
            <a:endParaRPr sz="2000">
              <a:solidFill>
                <a:schemeClr val="dk1"/>
              </a:solidFill>
              <a:latin typeface="+mj-lt"/>
            </a:endParaRPr>
          </a:p>
          <a:p>
            <a:pPr marL="0" lvl="0" indent="0" algn="l" rtl="0">
              <a:lnSpc>
                <a:spcPct val="100000"/>
              </a:lnSpc>
              <a:spcBef>
                <a:spcPts val="600"/>
              </a:spcBef>
              <a:spcAft>
                <a:spcPts val="600"/>
              </a:spcAft>
              <a:buSzPts val="1000"/>
              <a:buNone/>
            </a:pPr>
            <a:r>
              <a:rPr lang="en-GB" sz="2000">
                <a:solidFill>
                  <a:schemeClr val="dk1"/>
                </a:solidFill>
                <a:latin typeface="+mj-lt"/>
              </a:rPr>
              <a:t>The new manager will be in charge of 4 cafes across the Greater Manchester area and will be tasked with creating a strong brand identity that is profitable and </a:t>
            </a:r>
            <a:r>
              <a:rPr lang="en-GB" sz="1600">
                <a:latin typeface="+mj-lt"/>
              </a:rPr>
              <a:t>memorable. </a:t>
            </a:r>
            <a:endParaRPr sz="1600">
              <a:latin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8"/>
          <p:cNvSpPr txBox="1">
            <a:spLocks noGrp="1"/>
          </p:cNvSpPr>
          <p:nvPr>
            <p:ph type="title"/>
          </p:nvPr>
        </p:nvSpPr>
        <p:spPr>
          <a:xfrm>
            <a:off x="186500" y="53575"/>
            <a:ext cx="8856000" cy="591000"/>
          </a:xfrm>
          <a:prstGeom prst="rect">
            <a:avLst/>
          </a:prstGeom>
          <a:noFill/>
          <a:ln w="38100" cap="flat" cmpd="sng">
            <a:solidFill>
              <a:srgbClr val="EF33A3"/>
            </a:solidFill>
            <a:prstDash val="solid"/>
            <a:round/>
            <a:headEnd type="none" w="sm" len="sm"/>
            <a:tailEnd type="none" w="sm" len="sm"/>
          </a:ln>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GB" sz="4400" b="1">
                <a:latin typeface="Calibri"/>
                <a:ea typeface="Calibri"/>
                <a:cs typeface="Calibri"/>
                <a:sym typeface="Calibri"/>
              </a:rPr>
              <a:t>Learning objectives</a:t>
            </a:r>
            <a:endParaRPr>
              <a:latin typeface="Calibri"/>
              <a:ea typeface="Calibri"/>
              <a:cs typeface="Calibri"/>
              <a:sym typeface="Calibri"/>
            </a:endParaRPr>
          </a:p>
        </p:txBody>
      </p:sp>
      <p:sp>
        <p:nvSpPr>
          <p:cNvPr id="88" name="Google Shape;88;p18"/>
          <p:cNvSpPr/>
          <p:nvPr/>
        </p:nvSpPr>
        <p:spPr>
          <a:xfrm>
            <a:off x="186500" y="786000"/>
            <a:ext cx="8856000" cy="3040800"/>
          </a:xfrm>
          <a:prstGeom prst="rect">
            <a:avLst/>
          </a:prstGeom>
          <a:solidFill>
            <a:srgbClr val="FDE9D8"/>
          </a:solidFill>
          <a:ln w="9525" cap="flat" cmpd="sng">
            <a:solidFill>
              <a:schemeClr val="dk1"/>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r>
              <a:rPr lang="en-GB" sz="2400" b="1">
                <a:solidFill>
                  <a:srgbClr val="FF0000"/>
                </a:solidFill>
                <a:latin typeface="Calibri"/>
                <a:ea typeface="Calibri"/>
                <a:cs typeface="Calibri"/>
                <a:sym typeface="Calibri"/>
              </a:rPr>
              <a:t> </a:t>
            </a:r>
            <a:r>
              <a:rPr lang="en-GB" sz="2400" b="1">
                <a:solidFill>
                  <a:schemeClr val="dk1"/>
                </a:solidFill>
                <a:latin typeface="Calibri"/>
                <a:ea typeface="Calibri"/>
                <a:cs typeface="Calibri"/>
                <a:sym typeface="Calibri"/>
              </a:rPr>
              <a:t>What do learners need to learn?</a:t>
            </a:r>
            <a:endParaRPr sz="2400" b="1">
              <a:solidFill>
                <a:schemeClr val="dk1"/>
              </a:solidFill>
              <a:latin typeface="Calibri"/>
              <a:ea typeface="Calibri"/>
              <a:cs typeface="Calibri"/>
              <a:sym typeface="Calibri"/>
            </a:endParaRPr>
          </a:p>
          <a:p>
            <a:pPr marL="0" marR="0" lvl="0" indent="0" algn="l" rtl="0">
              <a:spcBef>
                <a:spcPts val="0"/>
              </a:spcBef>
              <a:spcAft>
                <a:spcPts val="0"/>
              </a:spcAft>
              <a:buNone/>
            </a:pPr>
            <a:endParaRPr sz="2400" b="1">
              <a:solidFill>
                <a:schemeClr val="dk1"/>
              </a:solidFill>
              <a:latin typeface="Calibri"/>
              <a:ea typeface="Calibri"/>
              <a:cs typeface="Calibri"/>
              <a:sym typeface="Calibri"/>
            </a:endParaRPr>
          </a:p>
          <a:p>
            <a:pPr marL="457200" marR="0" lvl="0" indent="-330200" algn="l" rtl="0">
              <a:spcBef>
                <a:spcPts val="0"/>
              </a:spcBef>
              <a:spcAft>
                <a:spcPts val="0"/>
              </a:spcAft>
              <a:buClr>
                <a:schemeClr val="dk1"/>
              </a:buClr>
              <a:buSzPts val="1600"/>
              <a:buFont typeface="Calibri"/>
              <a:buChar char="●"/>
            </a:pPr>
            <a:r>
              <a:rPr lang="en-GB" sz="1600" b="1">
                <a:solidFill>
                  <a:schemeClr val="dk1"/>
                </a:solidFill>
                <a:latin typeface="Calibri"/>
                <a:ea typeface="Calibri"/>
                <a:cs typeface="Calibri"/>
                <a:sym typeface="Calibri"/>
              </a:rPr>
              <a:t>The range of different leadership styles. How they apply to different tasks and individuals.</a:t>
            </a:r>
            <a:endParaRPr sz="1600" b="1">
              <a:solidFill>
                <a:schemeClr val="dk1"/>
              </a:solidFill>
              <a:latin typeface="Calibri"/>
              <a:ea typeface="Calibri"/>
              <a:cs typeface="Calibri"/>
              <a:sym typeface="Calibri"/>
            </a:endParaRPr>
          </a:p>
          <a:p>
            <a:pPr marL="457200" marR="0" lvl="0" indent="-330200" algn="l" rtl="0">
              <a:spcBef>
                <a:spcPts val="0"/>
              </a:spcBef>
              <a:spcAft>
                <a:spcPts val="0"/>
              </a:spcAft>
              <a:buClr>
                <a:schemeClr val="dk1"/>
              </a:buClr>
              <a:buSzPts val="1600"/>
              <a:buFont typeface="Calibri"/>
              <a:buChar char="●"/>
            </a:pPr>
            <a:r>
              <a:rPr lang="en-GB" sz="1600" b="1">
                <a:solidFill>
                  <a:schemeClr val="dk1"/>
                </a:solidFill>
                <a:latin typeface="Calibri"/>
                <a:ea typeface="Calibri"/>
                <a:cs typeface="Calibri"/>
                <a:sym typeface="Calibri"/>
              </a:rPr>
              <a:t>When to apply an appropriate leadership style effectively.</a:t>
            </a:r>
            <a:endParaRPr sz="1600" b="1">
              <a:solidFill>
                <a:schemeClr val="dk1"/>
              </a:solidFill>
              <a:latin typeface="Calibri"/>
              <a:ea typeface="Calibri"/>
              <a:cs typeface="Calibri"/>
              <a:sym typeface="Calibri"/>
            </a:endParaRPr>
          </a:p>
          <a:p>
            <a:pPr marL="457200" marR="0" lvl="0" indent="-330200" algn="l" rtl="0">
              <a:spcBef>
                <a:spcPts val="0"/>
              </a:spcBef>
              <a:spcAft>
                <a:spcPts val="0"/>
              </a:spcAft>
              <a:buClr>
                <a:schemeClr val="dk1"/>
              </a:buClr>
              <a:buSzPts val="1600"/>
              <a:buFont typeface="Calibri"/>
              <a:buChar char="●"/>
            </a:pPr>
            <a:r>
              <a:rPr lang="en-GB" sz="1600" b="1">
                <a:solidFill>
                  <a:schemeClr val="dk1"/>
                </a:solidFill>
                <a:latin typeface="Calibri"/>
                <a:ea typeface="Calibri"/>
                <a:cs typeface="Calibri"/>
                <a:sym typeface="Calibri"/>
              </a:rPr>
              <a:t>How different leadership styles support methods for providing direction, implementing plans and motivating people, productivity and performance.</a:t>
            </a:r>
            <a:endParaRPr sz="1600" b="1">
              <a:solidFill>
                <a:schemeClr val="dk1"/>
              </a:solidFill>
              <a:latin typeface="Calibri"/>
              <a:ea typeface="Calibri"/>
              <a:cs typeface="Calibri"/>
              <a:sym typeface="Calibri"/>
            </a:endParaRPr>
          </a:p>
          <a:p>
            <a:pPr marL="457200" marR="0" lvl="0" indent="-330200" algn="l" rtl="0">
              <a:spcBef>
                <a:spcPts val="0"/>
              </a:spcBef>
              <a:spcAft>
                <a:spcPts val="0"/>
              </a:spcAft>
              <a:buClr>
                <a:schemeClr val="dk1"/>
              </a:buClr>
              <a:buSzPts val="1600"/>
              <a:buFont typeface="Calibri"/>
              <a:buChar char="●"/>
            </a:pPr>
            <a:r>
              <a:rPr lang="en-GB" sz="1600" b="1">
                <a:solidFill>
                  <a:schemeClr val="dk1"/>
                </a:solidFill>
                <a:latin typeface="Calibri"/>
                <a:ea typeface="Calibri"/>
                <a:cs typeface="Calibri"/>
                <a:sym typeface="Calibri"/>
              </a:rPr>
              <a:t>The differences between Transformational and Transactional leadership.</a:t>
            </a:r>
            <a:endParaRPr sz="1600" b="1">
              <a:solidFill>
                <a:schemeClr val="dk1"/>
              </a:solidFill>
              <a:latin typeface="Calibri"/>
              <a:ea typeface="Calibri"/>
              <a:cs typeface="Calibri"/>
              <a:sym typeface="Calibri"/>
            </a:endParaRPr>
          </a:p>
          <a:p>
            <a:pPr marL="457200" marR="0" lvl="0" indent="-330200" algn="l" rtl="0">
              <a:spcBef>
                <a:spcPts val="0"/>
              </a:spcBef>
              <a:spcAft>
                <a:spcPts val="0"/>
              </a:spcAft>
              <a:buClr>
                <a:schemeClr val="dk1"/>
              </a:buClr>
              <a:buSzPts val="1600"/>
              <a:buFont typeface="Calibri"/>
              <a:buChar char="●"/>
            </a:pPr>
            <a:r>
              <a:rPr lang="en-GB" sz="1600" b="1">
                <a:solidFill>
                  <a:schemeClr val="dk1"/>
                </a:solidFill>
                <a:latin typeface="Calibri"/>
                <a:ea typeface="Calibri"/>
                <a:cs typeface="Calibri"/>
                <a:sym typeface="Calibri"/>
              </a:rPr>
              <a:t>The importance of understanding own leadership style, and how this translates when working with others.</a:t>
            </a:r>
            <a:endParaRPr sz="1600" b="1">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85F61395-5D60-4CEA-BACD-6B2C02BB70F7}"/>
              </a:ext>
            </a:extLst>
          </p:cNvPr>
          <p:cNvPicPr>
            <a:picLocks noChangeAspect="1"/>
          </p:cNvPicPr>
          <p:nvPr/>
        </p:nvPicPr>
        <p:blipFill>
          <a:blip r:embed="rId3"/>
          <a:stretch>
            <a:fillRect/>
          </a:stretch>
        </p:blipFill>
        <p:spPr>
          <a:xfrm>
            <a:off x="0" y="4639420"/>
            <a:ext cx="9144000" cy="5040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6"/>
          <p:cNvSpPr txBox="1">
            <a:spLocks noGrp="1"/>
          </p:cNvSpPr>
          <p:nvPr>
            <p:ph type="title"/>
          </p:nvPr>
        </p:nvSpPr>
        <p:spPr>
          <a:xfrm>
            <a:off x="628650" y="205383"/>
            <a:ext cx="7886700" cy="7458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r>
              <a:rPr lang="en-GB"/>
              <a:t>Business Review September 2020</a:t>
            </a:r>
            <a:endParaRPr/>
          </a:p>
        </p:txBody>
      </p:sp>
      <p:sp>
        <p:nvSpPr>
          <p:cNvPr id="235" name="Google Shape;235;p36"/>
          <p:cNvSpPr txBox="1">
            <a:spLocks noGrp="1"/>
          </p:cNvSpPr>
          <p:nvPr>
            <p:ph type="body" idx="1"/>
          </p:nvPr>
        </p:nvSpPr>
        <p:spPr>
          <a:xfrm>
            <a:off x="628650" y="1026914"/>
            <a:ext cx="7886700" cy="2447700"/>
          </a:xfrm>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r>
              <a:rPr lang="en-GB"/>
              <a:t>The changing role of the CEO pages 2-4</a:t>
            </a:r>
            <a:endParaRPr/>
          </a:p>
          <a:p>
            <a:pPr marL="0" lvl="0" indent="0" algn="l" rtl="0">
              <a:spcBef>
                <a:spcPts val="1200"/>
              </a:spcBef>
              <a:spcAft>
                <a:spcPts val="0"/>
              </a:spcAft>
              <a:buNone/>
            </a:pPr>
            <a:endParaRPr/>
          </a:p>
          <a:p>
            <a:pPr marL="0" lvl="0" indent="0" algn="l" rtl="0">
              <a:spcBef>
                <a:spcPts val="1200"/>
              </a:spcBef>
              <a:spcAft>
                <a:spcPts val="0"/>
              </a:spcAft>
              <a:buNone/>
            </a:pPr>
            <a:r>
              <a:rPr lang="en-GB"/>
              <a:t>Thinking Hard Challenge - Reduce the article to no more than 400 words answering the question</a:t>
            </a:r>
            <a:endParaRPr/>
          </a:p>
          <a:p>
            <a:pPr marL="0" lvl="0" indent="0" algn="l" rtl="0">
              <a:spcBef>
                <a:spcPts val="1200"/>
              </a:spcBef>
              <a:spcAft>
                <a:spcPts val="1200"/>
              </a:spcAft>
              <a:buNone/>
            </a:pPr>
            <a:r>
              <a:rPr lang="en-GB"/>
              <a:t>How has the role of CEO changed over time?</a:t>
            </a:r>
            <a:endParaRPr/>
          </a:p>
        </p:txBody>
      </p:sp>
      <p:pic>
        <p:nvPicPr>
          <p:cNvPr id="3" name="Picture 2">
            <a:extLst>
              <a:ext uri="{FF2B5EF4-FFF2-40B4-BE49-F238E27FC236}">
                <a16:creationId xmlns:a16="http://schemas.microsoft.com/office/drawing/2014/main" id="{725C9633-730D-4BA6-9212-71E0FF3434C9}"/>
              </a:ext>
            </a:extLst>
          </p:cNvPr>
          <p:cNvPicPr>
            <a:picLocks noChangeAspect="1"/>
          </p:cNvPicPr>
          <p:nvPr/>
        </p:nvPicPr>
        <p:blipFill>
          <a:blip r:embed="rId3"/>
          <a:stretch>
            <a:fillRect/>
          </a:stretch>
        </p:blipFill>
        <p:spPr>
          <a:xfrm>
            <a:off x="0" y="4639420"/>
            <a:ext cx="9144000" cy="5040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9"/>
          <p:cNvSpPr txBox="1">
            <a:spLocks noGrp="1"/>
          </p:cNvSpPr>
          <p:nvPr>
            <p:ph type="title"/>
          </p:nvPr>
        </p:nvSpPr>
        <p:spPr>
          <a:xfrm>
            <a:off x="311700" y="236944"/>
            <a:ext cx="8520600" cy="623400"/>
          </a:xfrm>
          <a:prstGeom prst="rect">
            <a:avLst/>
          </a:prstGeom>
          <a:noFill/>
          <a:ln>
            <a:noFill/>
          </a:ln>
        </p:spPr>
        <p:txBody>
          <a:bodyPr spcFirstLastPara="1" wrap="square" lIns="91425" tIns="45700" rIns="91425" bIns="45700" anchor="ctr" anchorCtr="0">
            <a:normAutofit fontScale="90000"/>
          </a:bodyPr>
          <a:lstStyle/>
          <a:p>
            <a:pPr marL="0" marR="0" lvl="0" indent="0" algn="ctr" rtl="0">
              <a:spcBef>
                <a:spcPts val="0"/>
              </a:spcBef>
              <a:spcAft>
                <a:spcPts val="0"/>
              </a:spcAft>
              <a:buNone/>
            </a:pPr>
            <a:r>
              <a:rPr lang="en-GB" sz="3600" b="0" i="0" u="none" strike="noStrike" cap="none">
                <a:solidFill>
                  <a:schemeClr val="dk1"/>
                </a:solidFill>
                <a:latin typeface="Calibri"/>
                <a:ea typeface="Calibri"/>
                <a:cs typeface="Calibri"/>
                <a:sym typeface="Calibri"/>
              </a:rPr>
              <a:t>Two Different Leadership Perspectives</a:t>
            </a:r>
            <a:endParaRPr sz="3600" b="0" i="0" u="none" strike="noStrike" cap="none">
              <a:solidFill>
                <a:schemeClr val="dk1"/>
              </a:solidFill>
              <a:latin typeface="Calibri"/>
              <a:ea typeface="Calibri"/>
              <a:cs typeface="Calibri"/>
              <a:sym typeface="Calibri"/>
            </a:endParaRPr>
          </a:p>
        </p:txBody>
      </p:sp>
      <p:grpSp>
        <p:nvGrpSpPr>
          <p:cNvPr id="95" name="Google Shape;95;p19"/>
          <p:cNvGrpSpPr/>
          <p:nvPr/>
        </p:nvGrpSpPr>
        <p:grpSpPr>
          <a:xfrm>
            <a:off x="327756" y="1167594"/>
            <a:ext cx="8440004" cy="3348450"/>
            <a:chOff x="4228" y="0"/>
            <a:chExt cx="8440004" cy="4464600"/>
          </a:xfrm>
        </p:grpSpPr>
        <p:sp>
          <p:nvSpPr>
            <p:cNvPr id="96" name="Google Shape;96;p19"/>
            <p:cNvSpPr/>
            <p:nvPr/>
          </p:nvSpPr>
          <p:spPr>
            <a:xfrm>
              <a:off x="4228" y="0"/>
              <a:ext cx="4067400" cy="4464600"/>
            </a:xfrm>
            <a:prstGeom prst="roundRect">
              <a:avLst>
                <a:gd name="adj" fmla="val 10000"/>
              </a:avLst>
            </a:prstGeom>
            <a:solidFill>
              <a:srgbClr val="E7CFCF"/>
            </a:soli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9"/>
            <p:cNvSpPr txBox="1"/>
            <p:nvPr/>
          </p:nvSpPr>
          <p:spPr>
            <a:xfrm>
              <a:off x="4228" y="0"/>
              <a:ext cx="4067400" cy="1339200"/>
            </a:xfrm>
            <a:prstGeom prst="rect">
              <a:avLst/>
            </a:prstGeom>
            <a:noFill/>
            <a:ln>
              <a:noFill/>
            </a:ln>
          </p:spPr>
          <p:txBody>
            <a:bodyPr spcFirstLastPara="1" wrap="square" lIns="167625" tIns="167625" rIns="167625" bIns="167625" anchor="ctr" anchorCtr="0">
              <a:noAutofit/>
            </a:bodyPr>
            <a:lstStyle/>
            <a:p>
              <a:pPr marL="0" marR="0" lvl="0" indent="0" algn="ctr" rtl="0">
                <a:lnSpc>
                  <a:spcPct val="90000"/>
                </a:lnSpc>
                <a:spcBef>
                  <a:spcPts val="0"/>
                </a:spcBef>
                <a:spcAft>
                  <a:spcPts val="0"/>
                </a:spcAft>
                <a:buNone/>
              </a:pPr>
              <a:r>
                <a:rPr lang="en-GB" sz="4400" b="0" i="0" u="none" strike="noStrike" cap="none">
                  <a:solidFill>
                    <a:schemeClr val="dk1"/>
                  </a:solidFill>
                  <a:latin typeface="Calibri"/>
                  <a:ea typeface="Calibri"/>
                  <a:cs typeface="Calibri"/>
                  <a:sym typeface="Calibri"/>
                </a:rPr>
                <a:t>Traditional View</a:t>
              </a:r>
              <a:endParaRPr sz="4400" b="0" i="0" u="none" strike="noStrike" cap="none">
                <a:solidFill>
                  <a:schemeClr val="dk1"/>
                </a:solidFill>
                <a:latin typeface="Calibri"/>
                <a:ea typeface="Calibri"/>
                <a:cs typeface="Calibri"/>
                <a:sym typeface="Calibri"/>
              </a:endParaRPr>
            </a:p>
          </p:txBody>
        </p:sp>
        <p:sp>
          <p:nvSpPr>
            <p:cNvPr id="98" name="Google Shape;98;p19"/>
            <p:cNvSpPr/>
            <p:nvPr/>
          </p:nvSpPr>
          <p:spPr>
            <a:xfrm>
              <a:off x="410982" y="1340656"/>
              <a:ext cx="3254100" cy="1346100"/>
            </a:xfrm>
            <a:prstGeom prst="roundRect">
              <a:avLst>
                <a:gd name="adj" fmla="val 10000"/>
              </a:avLst>
            </a:prstGeom>
            <a:gradFill>
              <a:gsLst>
                <a:gs pos="0">
                  <a:srgbClr val="982D2B"/>
                </a:gs>
                <a:gs pos="80000">
                  <a:srgbClr val="C83D39"/>
                </a:gs>
                <a:gs pos="100000">
                  <a:srgbClr val="CC3A36"/>
                </a:gs>
              </a:gsLst>
              <a:lin ang="16200038" scaled="0"/>
            </a:gra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9"/>
            <p:cNvSpPr txBox="1"/>
            <p:nvPr/>
          </p:nvSpPr>
          <p:spPr>
            <a:xfrm>
              <a:off x="450408" y="1380082"/>
              <a:ext cx="3175200" cy="1267200"/>
            </a:xfrm>
            <a:prstGeom prst="rect">
              <a:avLst/>
            </a:prstGeom>
            <a:noFill/>
            <a:ln>
              <a:noFill/>
            </a:ln>
          </p:spPr>
          <p:txBody>
            <a:bodyPr spcFirstLastPara="1" wrap="square" lIns="50800" tIns="38100" rIns="50800" bIns="38100" anchor="ctr" anchorCtr="0">
              <a:noAutofit/>
            </a:bodyPr>
            <a:lstStyle/>
            <a:p>
              <a:pPr marL="0" marR="0" lvl="0" indent="0" algn="ctr" rtl="0">
                <a:lnSpc>
                  <a:spcPct val="90000"/>
                </a:lnSpc>
                <a:spcBef>
                  <a:spcPts val="0"/>
                </a:spcBef>
                <a:spcAft>
                  <a:spcPts val="0"/>
                </a:spcAft>
                <a:buNone/>
              </a:pPr>
              <a:r>
                <a:rPr lang="en-GB" sz="2000" b="0" i="0" u="none" strike="noStrike" cap="none">
                  <a:solidFill>
                    <a:schemeClr val="lt1"/>
                  </a:solidFill>
                  <a:latin typeface="Calibri"/>
                  <a:ea typeface="Calibri"/>
                  <a:cs typeface="Calibri"/>
                  <a:sym typeface="Calibri"/>
                </a:rPr>
                <a:t>Command &amp; Control</a:t>
              </a:r>
              <a:endParaRPr sz="2000" b="0" i="0" u="none" strike="noStrike" cap="none">
                <a:solidFill>
                  <a:schemeClr val="lt1"/>
                </a:solidFill>
                <a:latin typeface="Calibri"/>
                <a:ea typeface="Calibri"/>
                <a:cs typeface="Calibri"/>
                <a:sym typeface="Calibri"/>
              </a:endParaRPr>
            </a:p>
          </p:txBody>
        </p:sp>
        <p:sp>
          <p:nvSpPr>
            <p:cNvPr id="100" name="Google Shape;100;p19"/>
            <p:cNvSpPr/>
            <p:nvPr/>
          </p:nvSpPr>
          <p:spPr>
            <a:xfrm>
              <a:off x="410982" y="2893856"/>
              <a:ext cx="3254100" cy="1346100"/>
            </a:xfrm>
            <a:prstGeom prst="roundRect">
              <a:avLst>
                <a:gd name="adj" fmla="val 10000"/>
              </a:avLst>
            </a:prstGeom>
            <a:gradFill>
              <a:gsLst>
                <a:gs pos="0">
                  <a:srgbClr val="974A2D"/>
                </a:gs>
                <a:gs pos="80000">
                  <a:srgbClr val="C5613C"/>
                </a:gs>
                <a:gs pos="100000">
                  <a:srgbClr val="C96039"/>
                </a:gs>
              </a:gsLst>
              <a:lin ang="16200038" scaled="0"/>
            </a:gra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9"/>
            <p:cNvSpPr txBox="1"/>
            <p:nvPr/>
          </p:nvSpPr>
          <p:spPr>
            <a:xfrm>
              <a:off x="450408" y="2933282"/>
              <a:ext cx="3175200" cy="1267200"/>
            </a:xfrm>
            <a:prstGeom prst="rect">
              <a:avLst/>
            </a:prstGeom>
            <a:noFill/>
            <a:ln>
              <a:noFill/>
            </a:ln>
          </p:spPr>
          <p:txBody>
            <a:bodyPr spcFirstLastPara="1" wrap="square" lIns="50800" tIns="38100" rIns="50800" bIns="38100" anchor="ctr" anchorCtr="0">
              <a:noAutofit/>
            </a:bodyPr>
            <a:lstStyle/>
            <a:p>
              <a:pPr marL="0" marR="0" lvl="0" indent="0" algn="ctr" rtl="0">
                <a:lnSpc>
                  <a:spcPct val="90000"/>
                </a:lnSpc>
                <a:spcBef>
                  <a:spcPts val="0"/>
                </a:spcBef>
                <a:spcAft>
                  <a:spcPts val="0"/>
                </a:spcAft>
                <a:buNone/>
              </a:pPr>
              <a:r>
                <a:rPr lang="en-GB" sz="2000" b="0" i="0" u="none" strike="noStrike" cap="none">
                  <a:solidFill>
                    <a:schemeClr val="lt1"/>
                  </a:solidFill>
                  <a:latin typeface="Calibri"/>
                  <a:ea typeface="Calibri"/>
                  <a:cs typeface="Calibri"/>
                  <a:sym typeface="Calibri"/>
                </a:rPr>
                <a:t>Decision-making</a:t>
              </a:r>
              <a:endParaRPr sz="2000" b="0" i="0" u="none" strike="noStrike" cap="none">
                <a:solidFill>
                  <a:schemeClr val="lt1"/>
                </a:solidFill>
                <a:latin typeface="Calibri"/>
                <a:ea typeface="Calibri"/>
                <a:cs typeface="Calibri"/>
                <a:sym typeface="Calibri"/>
              </a:endParaRPr>
            </a:p>
          </p:txBody>
        </p:sp>
        <p:sp>
          <p:nvSpPr>
            <p:cNvPr id="102" name="Google Shape;102;p19"/>
            <p:cNvSpPr/>
            <p:nvPr/>
          </p:nvSpPr>
          <p:spPr>
            <a:xfrm>
              <a:off x="4376832" y="0"/>
              <a:ext cx="4067400" cy="4464600"/>
            </a:xfrm>
            <a:prstGeom prst="roundRect">
              <a:avLst>
                <a:gd name="adj" fmla="val 10000"/>
              </a:avLst>
            </a:prstGeom>
            <a:solidFill>
              <a:srgbClr val="E7CFCF"/>
            </a:soli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9"/>
            <p:cNvSpPr txBox="1"/>
            <p:nvPr/>
          </p:nvSpPr>
          <p:spPr>
            <a:xfrm>
              <a:off x="4376832" y="0"/>
              <a:ext cx="4067400" cy="1339200"/>
            </a:xfrm>
            <a:prstGeom prst="rect">
              <a:avLst/>
            </a:prstGeom>
            <a:noFill/>
            <a:ln>
              <a:noFill/>
            </a:ln>
          </p:spPr>
          <p:txBody>
            <a:bodyPr spcFirstLastPara="1" wrap="square" lIns="167625" tIns="167625" rIns="167625" bIns="167625" anchor="ctr" anchorCtr="0">
              <a:noAutofit/>
            </a:bodyPr>
            <a:lstStyle/>
            <a:p>
              <a:pPr marL="0" marR="0" lvl="0" indent="0" algn="ctr" rtl="0">
                <a:lnSpc>
                  <a:spcPct val="90000"/>
                </a:lnSpc>
                <a:spcBef>
                  <a:spcPts val="0"/>
                </a:spcBef>
                <a:spcAft>
                  <a:spcPts val="0"/>
                </a:spcAft>
                <a:buNone/>
              </a:pPr>
              <a:r>
                <a:rPr lang="en-GB" sz="4400" b="0" i="0" u="none" strike="noStrike" cap="none">
                  <a:solidFill>
                    <a:schemeClr val="dk1"/>
                  </a:solidFill>
                  <a:latin typeface="Calibri"/>
                  <a:ea typeface="Calibri"/>
                  <a:cs typeface="Calibri"/>
                  <a:sym typeface="Calibri"/>
                </a:rPr>
                <a:t>Modern View</a:t>
              </a:r>
              <a:endParaRPr sz="4400" b="0" i="0" u="none" strike="noStrike" cap="none">
                <a:solidFill>
                  <a:schemeClr val="dk1"/>
                </a:solidFill>
                <a:latin typeface="Calibri"/>
                <a:ea typeface="Calibri"/>
                <a:cs typeface="Calibri"/>
                <a:sym typeface="Calibri"/>
              </a:endParaRPr>
            </a:p>
          </p:txBody>
        </p:sp>
        <p:sp>
          <p:nvSpPr>
            <p:cNvPr id="104" name="Google Shape;104;p19"/>
            <p:cNvSpPr/>
            <p:nvPr/>
          </p:nvSpPr>
          <p:spPr>
            <a:xfrm>
              <a:off x="4783586" y="1339457"/>
              <a:ext cx="3254100" cy="650400"/>
            </a:xfrm>
            <a:prstGeom prst="roundRect">
              <a:avLst>
                <a:gd name="adj" fmla="val 10000"/>
              </a:avLst>
            </a:prstGeom>
            <a:gradFill>
              <a:gsLst>
                <a:gs pos="0">
                  <a:srgbClr val="95672F"/>
                </a:gs>
                <a:gs pos="80000">
                  <a:srgbClr val="C4873E"/>
                </a:gs>
                <a:gs pos="100000">
                  <a:srgbClr val="C8883B"/>
                </a:gs>
              </a:gsLst>
              <a:lin ang="16200038" scaled="0"/>
            </a:gra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9"/>
            <p:cNvSpPr txBox="1"/>
            <p:nvPr/>
          </p:nvSpPr>
          <p:spPr>
            <a:xfrm>
              <a:off x="4802635" y="1358506"/>
              <a:ext cx="3216000" cy="612300"/>
            </a:xfrm>
            <a:prstGeom prst="rect">
              <a:avLst/>
            </a:prstGeom>
            <a:noFill/>
            <a:ln>
              <a:noFill/>
            </a:ln>
          </p:spPr>
          <p:txBody>
            <a:bodyPr spcFirstLastPara="1" wrap="square" lIns="50800" tIns="38100" rIns="50800" bIns="38100" anchor="ctr" anchorCtr="0">
              <a:noAutofit/>
            </a:bodyPr>
            <a:lstStyle/>
            <a:p>
              <a:pPr marL="0" marR="0" lvl="0" indent="0" algn="ctr" rtl="0">
                <a:lnSpc>
                  <a:spcPct val="90000"/>
                </a:lnSpc>
                <a:spcBef>
                  <a:spcPts val="0"/>
                </a:spcBef>
                <a:spcAft>
                  <a:spcPts val="0"/>
                </a:spcAft>
                <a:buNone/>
              </a:pPr>
              <a:r>
                <a:rPr lang="en-GB" sz="2000" b="0" i="0" u="none" strike="noStrike" cap="none">
                  <a:solidFill>
                    <a:schemeClr val="lt1"/>
                  </a:solidFill>
                  <a:latin typeface="Calibri"/>
                  <a:ea typeface="Calibri"/>
                  <a:cs typeface="Calibri"/>
                  <a:sym typeface="Calibri"/>
                </a:rPr>
                <a:t>Inspiring employees</a:t>
              </a:r>
              <a:endParaRPr sz="2000" b="0" i="0" u="none" strike="noStrike" cap="none">
                <a:solidFill>
                  <a:schemeClr val="lt1"/>
                </a:solidFill>
                <a:latin typeface="Calibri"/>
                <a:ea typeface="Calibri"/>
                <a:cs typeface="Calibri"/>
                <a:sym typeface="Calibri"/>
              </a:endParaRPr>
            </a:p>
          </p:txBody>
        </p:sp>
        <p:sp>
          <p:nvSpPr>
            <p:cNvPr id="106" name="Google Shape;106;p19"/>
            <p:cNvSpPr/>
            <p:nvPr/>
          </p:nvSpPr>
          <p:spPr>
            <a:xfrm>
              <a:off x="4783586" y="2089898"/>
              <a:ext cx="3254100" cy="650400"/>
            </a:xfrm>
            <a:prstGeom prst="roundRect">
              <a:avLst>
                <a:gd name="adj" fmla="val 10000"/>
              </a:avLst>
            </a:prstGeom>
            <a:gradFill>
              <a:gsLst>
                <a:gs pos="0">
                  <a:srgbClr val="948031"/>
                </a:gs>
                <a:gs pos="80000">
                  <a:srgbClr val="C2AA42"/>
                </a:gs>
                <a:gs pos="100000">
                  <a:srgbClr val="C6AC3F"/>
                </a:gs>
              </a:gsLst>
              <a:lin ang="16200038" scaled="0"/>
            </a:gra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9"/>
            <p:cNvSpPr txBox="1"/>
            <p:nvPr/>
          </p:nvSpPr>
          <p:spPr>
            <a:xfrm>
              <a:off x="4802635" y="2108947"/>
              <a:ext cx="3216000" cy="612300"/>
            </a:xfrm>
            <a:prstGeom prst="rect">
              <a:avLst/>
            </a:prstGeom>
            <a:noFill/>
            <a:ln>
              <a:noFill/>
            </a:ln>
          </p:spPr>
          <p:txBody>
            <a:bodyPr spcFirstLastPara="1" wrap="square" lIns="50800" tIns="38100" rIns="50800" bIns="38100" anchor="ctr" anchorCtr="0">
              <a:noAutofit/>
            </a:bodyPr>
            <a:lstStyle/>
            <a:p>
              <a:pPr marL="0" marR="0" lvl="0" indent="0" algn="ctr" rtl="0">
                <a:lnSpc>
                  <a:spcPct val="90000"/>
                </a:lnSpc>
                <a:spcBef>
                  <a:spcPts val="0"/>
                </a:spcBef>
                <a:spcAft>
                  <a:spcPts val="0"/>
                </a:spcAft>
                <a:buNone/>
              </a:pPr>
              <a:r>
                <a:rPr lang="en-GB" sz="2000" b="0" i="0" u="none" strike="noStrike" cap="none">
                  <a:solidFill>
                    <a:schemeClr val="lt1"/>
                  </a:solidFill>
                  <a:latin typeface="Calibri"/>
                  <a:ea typeface="Calibri"/>
                  <a:cs typeface="Calibri"/>
                  <a:sym typeface="Calibri"/>
                </a:rPr>
                <a:t>Creating a vision</a:t>
              </a:r>
              <a:endParaRPr sz="2000" b="0" i="0" u="none" strike="noStrike" cap="none">
                <a:solidFill>
                  <a:schemeClr val="lt1"/>
                </a:solidFill>
                <a:latin typeface="Calibri"/>
                <a:ea typeface="Calibri"/>
                <a:cs typeface="Calibri"/>
                <a:sym typeface="Calibri"/>
              </a:endParaRPr>
            </a:p>
          </p:txBody>
        </p:sp>
        <p:sp>
          <p:nvSpPr>
            <p:cNvPr id="108" name="Google Shape;108;p19"/>
            <p:cNvSpPr/>
            <p:nvPr/>
          </p:nvSpPr>
          <p:spPr>
            <a:xfrm>
              <a:off x="4783586" y="2840339"/>
              <a:ext cx="3254100" cy="650400"/>
            </a:xfrm>
            <a:prstGeom prst="roundRect">
              <a:avLst>
                <a:gd name="adj" fmla="val 10000"/>
              </a:avLst>
            </a:prstGeom>
            <a:gradFill>
              <a:gsLst>
                <a:gs pos="0">
                  <a:srgbClr val="8D9332"/>
                </a:gs>
                <a:gs pos="80000">
                  <a:srgbClr val="BBC143"/>
                </a:gs>
                <a:gs pos="100000">
                  <a:srgbClr val="BEC540"/>
                </a:gs>
              </a:gsLst>
              <a:lin ang="16200038" scaled="0"/>
            </a:gra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9"/>
            <p:cNvSpPr txBox="1"/>
            <p:nvPr/>
          </p:nvSpPr>
          <p:spPr>
            <a:xfrm>
              <a:off x="4802635" y="2859388"/>
              <a:ext cx="3216000" cy="612300"/>
            </a:xfrm>
            <a:prstGeom prst="rect">
              <a:avLst/>
            </a:prstGeom>
            <a:noFill/>
            <a:ln>
              <a:noFill/>
            </a:ln>
          </p:spPr>
          <p:txBody>
            <a:bodyPr spcFirstLastPara="1" wrap="square" lIns="50800" tIns="38100" rIns="50800" bIns="38100" anchor="ctr" anchorCtr="0">
              <a:noAutofit/>
            </a:bodyPr>
            <a:lstStyle/>
            <a:p>
              <a:pPr marL="0" marR="0" lvl="0" indent="0" algn="ctr" rtl="0">
                <a:lnSpc>
                  <a:spcPct val="90000"/>
                </a:lnSpc>
                <a:spcBef>
                  <a:spcPts val="0"/>
                </a:spcBef>
                <a:spcAft>
                  <a:spcPts val="0"/>
                </a:spcAft>
                <a:buNone/>
              </a:pPr>
              <a:r>
                <a:rPr lang="en-GB" sz="2000" b="0" i="0" u="none" strike="noStrike" cap="none">
                  <a:solidFill>
                    <a:schemeClr val="lt1"/>
                  </a:solidFill>
                  <a:latin typeface="Calibri"/>
                  <a:ea typeface="Calibri"/>
                  <a:cs typeface="Calibri"/>
                  <a:sym typeface="Calibri"/>
                </a:rPr>
                <a:t>Shaping core values &amp; culture</a:t>
              </a:r>
              <a:endParaRPr sz="2000" b="0" i="0" u="none" strike="noStrike" cap="none">
                <a:solidFill>
                  <a:schemeClr val="lt1"/>
                </a:solidFill>
                <a:latin typeface="Calibri"/>
                <a:ea typeface="Calibri"/>
                <a:cs typeface="Calibri"/>
                <a:sym typeface="Calibri"/>
              </a:endParaRPr>
            </a:p>
          </p:txBody>
        </p:sp>
        <p:sp>
          <p:nvSpPr>
            <p:cNvPr id="110" name="Google Shape;110;p19"/>
            <p:cNvSpPr/>
            <p:nvPr/>
          </p:nvSpPr>
          <p:spPr>
            <a:xfrm>
              <a:off x="4783586" y="3590780"/>
              <a:ext cx="3254100" cy="650400"/>
            </a:xfrm>
            <a:prstGeom prst="roundRect">
              <a:avLst>
                <a:gd name="adj" fmla="val 10000"/>
              </a:avLst>
            </a:prstGeom>
            <a:gradFill>
              <a:gsLst>
                <a:gs pos="0">
                  <a:srgbClr val="739235"/>
                </a:gs>
                <a:gs pos="80000">
                  <a:srgbClr val="98BF47"/>
                </a:gs>
                <a:gs pos="100000">
                  <a:srgbClr val="99C344"/>
                </a:gs>
              </a:gsLst>
              <a:lin ang="16200038" scaled="0"/>
            </a:gradFill>
            <a:ln>
              <a:noFill/>
            </a:ln>
            <a:effectLst>
              <a:outerShdw blurRad="40000" dist="23000" dir="5400000" rotWithShape="0">
                <a:srgbClr val="000000">
                  <a:alpha val="3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9"/>
            <p:cNvSpPr txBox="1"/>
            <p:nvPr/>
          </p:nvSpPr>
          <p:spPr>
            <a:xfrm>
              <a:off x="4802635" y="3609829"/>
              <a:ext cx="3216000" cy="612300"/>
            </a:xfrm>
            <a:prstGeom prst="rect">
              <a:avLst/>
            </a:prstGeom>
            <a:noFill/>
            <a:ln>
              <a:noFill/>
            </a:ln>
          </p:spPr>
          <p:txBody>
            <a:bodyPr spcFirstLastPara="1" wrap="square" lIns="50800" tIns="38100" rIns="50800" bIns="38100" anchor="ctr" anchorCtr="0">
              <a:noAutofit/>
            </a:bodyPr>
            <a:lstStyle/>
            <a:p>
              <a:pPr marL="0" marR="0" lvl="0" indent="0" algn="ctr" rtl="0">
                <a:lnSpc>
                  <a:spcPct val="90000"/>
                </a:lnSpc>
                <a:spcBef>
                  <a:spcPts val="0"/>
                </a:spcBef>
                <a:spcAft>
                  <a:spcPts val="0"/>
                </a:spcAft>
                <a:buNone/>
              </a:pPr>
              <a:r>
                <a:rPr lang="en-GB" sz="2000" b="0" i="0" u="none" strike="noStrike" cap="none">
                  <a:solidFill>
                    <a:schemeClr val="lt1"/>
                  </a:solidFill>
                  <a:latin typeface="Calibri"/>
                  <a:ea typeface="Calibri"/>
                  <a:cs typeface="Calibri"/>
                  <a:sym typeface="Calibri"/>
                </a:rPr>
                <a:t>Building effective teams</a:t>
              </a:r>
              <a:endParaRPr sz="2000" b="0" i="0" u="none" strike="noStrike" cap="none">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0"/>
          <p:cNvSpPr txBox="1">
            <a:spLocks noGrp="1"/>
          </p:cNvSpPr>
          <p:nvPr>
            <p:ph type="title"/>
          </p:nvPr>
        </p:nvSpPr>
        <p:spPr>
          <a:xfrm>
            <a:off x="628650" y="205383"/>
            <a:ext cx="7886700" cy="745800"/>
          </a:xfrm>
          <a:prstGeom prst="rect">
            <a:avLst/>
          </a:prstGeom>
          <a:solidFill>
            <a:srgbClr val="FFFF00"/>
          </a:solidFill>
          <a:ln>
            <a:noFill/>
          </a:ln>
        </p:spPr>
        <p:txBody>
          <a:bodyPr spcFirstLastPara="1" wrap="square" lIns="91425" tIns="45700" rIns="91425" bIns="45700" anchor="ctr" anchorCtr="0">
            <a:normAutofit fontScale="90000"/>
          </a:bodyPr>
          <a:lstStyle/>
          <a:p>
            <a:pPr marL="0" marR="0" lvl="0" indent="0" algn="ctr" rtl="0">
              <a:spcBef>
                <a:spcPts val="0"/>
              </a:spcBef>
              <a:spcAft>
                <a:spcPts val="0"/>
              </a:spcAft>
              <a:buNone/>
            </a:pPr>
            <a:r>
              <a:rPr lang="en-GB" sz="3690" b="0" i="0" u="none" strike="noStrike" cap="none">
                <a:solidFill>
                  <a:schemeClr val="dk1"/>
                </a:solidFill>
                <a:latin typeface="Calibri"/>
                <a:ea typeface="Calibri"/>
                <a:cs typeface="Calibri"/>
                <a:sym typeface="Calibri"/>
              </a:rPr>
              <a:t>Why Leadership is Increasingly Important in Business</a:t>
            </a:r>
            <a:endParaRPr/>
          </a:p>
        </p:txBody>
      </p:sp>
      <p:sp>
        <p:nvSpPr>
          <p:cNvPr id="118" name="Google Shape;118;p20"/>
          <p:cNvSpPr txBox="1">
            <a:spLocks noGrp="1"/>
          </p:cNvSpPr>
          <p:nvPr>
            <p:ph type="body" idx="1"/>
          </p:nvPr>
        </p:nvSpPr>
        <p:spPr>
          <a:xfrm>
            <a:off x="628650" y="1026914"/>
            <a:ext cx="7886700" cy="2447700"/>
          </a:xfrm>
          <a:prstGeom prst="rect">
            <a:avLst/>
          </a:prstGeom>
          <a:noFill/>
          <a:ln>
            <a:noFill/>
          </a:ln>
        </p:spPr>
        <p:txBody>
          <a:bodyPr spcFirstLastPara="1" wrap="square" lIns="91425" tIns="45700" rIns="91425" bIns="45700" anchor="t" anchorCtr="0">
            <a:normAutofit fontScale="70000" lnSpcReduction="20000"/>
          </a:bodyPr>
          <a:lstStyle/>
          <a:p>
            <a:pPr marL="342900" marR="0" lvl="0" indent="-272415" algn="l" rtl="0">
              <a:lnSpc>
                <a:spcPct val="90000"/>
              </a:lnSpc>
              <a:spcBef>
                <a:spcPts val="0"/>
              </a:spcBef>
              <a:spcAft>
                <a:spcPts val="0"/>
              </a:spcAft>
              <a:buClr>
                <a:schemeClr val="dk1"/>
              </a:buClr>
              <a:buSzPct val="100000"/>
              <a:buFont typeface="Arial"/>
              <a:buChar char="•"/>
            </a:pPr>
            <a:r>
              <a:rPr lang="en-GB" sz="3700" b="0" i="0" u="none" strike="noStrike" cap="none">
                <a:solidFill>
                  <a:schemeClr val="dk1"/>
                </a:solidFill>
                <a:latin typeface="Calibri"/>
                <a:ea typeface="Calibri"/>
                <a:cs typeface="Calibri"/>
                <a:sym typeface="Calibri"/>
              </a:rPr>
              <a:t>Changing organisational structures</a:t>
            </a:r>
            <a:endParaRPr/>
          </a:p>
          <a:p>
            <a:pPr marL="742950" marR="0" lvl="1" indent="-229362" algn="l" rtl="0">
              <a:lnSpc>
                <a:spcPct val="90000"/>
              </a:lnSpc>
              <a:spcBef>
                <a:spcPts val="592"/>
              </a:spcBef>
              <a:spcAft>
                <a:spcPts val="0"/>
              </a:spcAft>
              <a:buClr>
                <a:schemeClr val="dk1"/>
              </a:buClr>
              <a:buSzPct val="100000"/>
              <a:buFont typeface="Arial"/>
              <a:buChar char="–"/>
            </a:pPr>
            <a:r>
              <a:rPr lang="en-GB" sz="2960" b="0" i="0" u="none" strike="noStrike" cap="none">
                <a:solidFill>
                  <a:schemeClr val="dk1"/>
                </a:solidFill>
                <a:latin typeface="Arial"/>
                <a:ea typeface="Arial"/>
                <a:cs typeface="Arial"/>
                <a:sym typeface="Arial"/>
              </a:rPr>
              <a:t>Flatter + greater delegation</a:t>
            </a:r>
            <a:endParaRPr/>
          </a:p>
          <a:p>
            <a:pPr marL="742950" marR="0" lvl="1" indent="-229362" algn="l" rtl="0">
              <a:lnSpc>
                <a:spcPct val="90000"/>
              </a:lnSpc>
              <a:spcBef>
                <a:spcPts val="592"/>
              </a:spcBef>
              <a:spcAft>
                <a:spcPts val="0"/>
              </a:spcAft>
              <a:buClr>
                <a:schemeClr val="dk1"/>
              </a:buClr>
              <a:buSzPct val="100000"/>
              <a:buFont typeface="Arial"/>
              <a:buChar char="–"/>
            </a:pPr>
            <a:r>
              <a:rPr lang="en-GB" sz="2960" b="0" i="0" u="none" strike="noStrike" cap="none">
                <a:solidFill>
                  <a:schemeClr val="dk1"/>
                </a:solidFill>
                <a:latin typeface="Arial"/>
                <a:ea typeface="Arial"/>
                <a:cs typeface="Arial"/>
                <a:sym typeface="Arial"/>
              </a:rPr>
              <a:t>Teamwork + focus on quality assurance</a:t>
            </a:r>
            <a:endParaRPr/>
          </a:p>
          <a:p>
            <a:pPr marL="742950" marR="0" lvl="1" indent="-229362" algn="l" rtl="0">
              <a:lnSpc>
                <a:spcPct val="90000"/>
              </a:lnSpc>
              <a:spcBef>
                <a:spcPts val="592"/>
              </a:spcBef>
              <a:spcAft>
                <a:spcPts val="0"/>
              </a:spcAft>
              <a:buClr>
                <a:schemeClr val="dk1"/>
              </a:buClr>
              <a:buSzPct val="100000"/>
              <a:buFont typeface="Arial"/>
              <a:buChar char="–"/>
            </a:pPr>
            <a:r>
              <a:rPr lang="en-GB" sz="2960" b="0" i="0" u="none" strike="noStrike" cap="none">
                <a:solidFill>
                  <a:schemeClr val="dk1"/>
                </a:solidFill>
                <a:latin typeface="Arial"/>
                <a:ea typeface="Arial"/>
                <a:cs typeface="Arial"/>
                <a:sym typeface="Arial"/>
              </a:rPr>
              <a:t>Coaching, support &amp; empowerment</a:t>
            </a:r>
            <a:endParaRPr/>
          </a:p>
          <a:p>
            <a:pPr marL="342900" marR="0" lvl="0" indent="-272415" algn="l" rtl="0">
              <a:lnSpc>
                <a:spcPct val="90000"/>
              </a:lnSpc>
              <a:spcBef>
                <a:spcPts val="740"/>
              </a:spcBef>
              <a:spcAft>
                <a:spcPts val="0"/>
              </a:spcAft>
              <a:buClr>
                <a:schemeClr val="dk1"/>
              </a:buClr>
              <a:buSzPct val="100000"/>
              <a:buFont typeface="Arial"/>
              <a:buChar char="•"/>
            </a:pPr>
            <a:r>
              <a:rPr lang="en-GB" sz="3700" b="0" i="0" u="none" strike="noStrike" cap="none">
                <a:solidFill>
                  <a:schemeClr val="dk1"/>
                </a:solidFill>
                <a:latin typeface="Calibri"/>
                <a:ea typeface="Calibri"/>
                <a:cs typeface="Calibri"/>
                <a:sym typeface="Calibri"/>
              </a:rPr>
              <a:t>Rapid Change</a:t>
            </a:r>
            <a:endParaRPr/>
          </a:p>
          <a:p>
            <a:pPr marL="742950" marR="0" lvl="1" indent="-229362" algn="l" rtl="0">
              <a:lnSpc>
                <a:spcPct val="90000"/>
              </a:lnSpc>
              <a:spcBef>
                <a:spcPts val="592"/>
              </a:spcBef>
              <a:spcAft>
                <a:spcPts val="0"/>
              </a:spcAft>
              <a:buClr>
                <a:schemeClr val="dk1"/>
              </a:buClr>
              <a:buSzPct val="100000"/>
              <a:buFont typeface="Arial"/>
              <a:buChar char="–"/>
            </a:pPr>
            <a:r>
              <a:rPr lang="en-GB" sz="2960" b="0" i="0" u="none" strike="noStrike" cap="none">
                <a:solidFill>
                  <a:schemeClr val="dk1"/>
                </a:solidFill>
                <a:latin typeface="Arial"/>
                <a:ea typeface="Arial"/>
                <a:cs typeface="Arial"/>
                <a:sym typeface="Arial"/>
              </a:rPr>
              <a:t>Change is becoming a constant feature of business life</a:t>
            </a:r>
            <a:endParaRPr/>
          </a:p>
          <a:p>
            <a:pPr marL="742950" marR="0" lvl="1" indent="-229362" algn="l" rtl="0">
              <a:lnSpc>
                <a:spcPct val="90000"/>
              </a:lnSpc>
              <a:spcBef>
                <a:spcPts val="592"/>
              </a:spcBef>
              <a:spcAft>
                <a:spcPts val="0"/>
              </a:spcAft>
              <a:buClr>
                <a:schemeClr val="dk1"/>
              </a:buClr>
              <a:buSzPct val="100000"/>
              <a:buFont typeface="Arial"/>
              <a:buChar char="–"/>
            </a:pPr>
            <a:r>
              <a:rPr lang="en-GB" sz="2960" b="0" i="0" u="none" strike="noStrike" cap="none">
                <a:solidFill>
                  <a:schemeClr val="dk1"/>
                </a:solidFill>
                <a:latin typeface="Arial"/>
                <a:ea typeface="Arial"/>
                <a:cs typeface="Arial"/>
                <a:sym typeface="Arial"/>
              </a:rPr>
              <a:t>Soft skills of leadership &amp; management increasingly important</a:t>
            </a:r>
            <a:endParaRPr sz="2960" b="0" i="0" u="none" strike="noStrike" cap="non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1"/>
          <p:cNvSpPr txBox="1">
            <a:spLocks noGrp="1"/>
          </p:cNvSpPr>
          <p:nvPr>
            <p:ph type="title"/>
          </p:nvPr>
        </p:nvSpPr>
        <p:spPr>
          <a:xfrm>
            <a:off x="100013" y="53578"/>
            <a:ext cx="8901000" cy="803700"/>
          </a:xfrm>
          <a:prstGeom prst="rect">
            <a:avLst/>
          </a:prstGeom>
          <a:solidFill>
            <a:srgbClr val="FFFF00"/>
          </a:solidFill>
          <a:ln>
            <a:noFill/>
          </a:ln>
        </p:spPr>
        <p:txBody>
          <a:bodyPr spcFirstLastPara="1" wrap="square" lIns="91425" tIns="45700" rIns="91425" bIns="45700" anchor="ctr" anchorCtr="0">
            <a:normAutofit/>
          </a:bodyPr>
          <a:lstStyle/>
          <a:p>
            <a:pPr marL="0" marR="0" lvl="0" indent="0" algn="ctr" rtl="0">
              <a:spcBef>
                <a:spcPts val="0"/>
              </a:spcBef>
              <a:spcAft>
                <a:spcPts val="0"/>
              </a:spcAft>
              <a:buNone/>
            </a:pPr>
            <a:r>
              <a:rPr lang="en-GB" sz="3600" b="0" i="0" u="none" strike="noStrike" cap="none">
                <a:solidFill>
                  <a:schemeClr val="dk1"/>
                </a:solidFill>
                <a:latin typeface="Calibri"/>
                <a:ea typeface="Calibri"/>
                <a:cs typeface="Calibri"/>
                <a:sym typeface="Calibri"/>
              </a:rPr>
              <a:t>Traditional Classifications of Leadership Style</a:t>
            </a:r>
            <a:endParaRPr sz="3600" b="0" i="0" u="none" strike="noStrike" cap="none">
              <a:solidFill>
                <a:schemeClr val="dk1"/>
              </a:solidFill>
              <a:latin typeface="Calibri"/>
              <a:ea typeface="Calibri"/>
              <a:cs typeface="Calibri"/>
              <a:sym typeface="Calibri"/>
            </a:endParaRPr>
          </a:p>
        </p:txBody>
      </p:sp>
      <p:sp>
        <p:nvSpPr>
          <p:cNvPr id="125" name="Google Shape;125;p21"/>
          <p:cNvSpPr/>
          <p:nvPr/>
        </p:nvSpPr>
        <p:spPr>
          <a:xfrm>
            <a:off x="857250" y="1301279"/>
            <a:ext cx="3643200" cy="1554000"/>
          </a:xfrm>
          <a:prstGeom prst="rect">
            <a:avLst/>
          </a:prstGeom>
          <a:solidFill>
            <a:srgbClr val="FDEADA"/>
          </a:solidFill>
          <a:ln w="25400" cap="flat" cmpd="sng">
            <a:solidFill>
              <a:srgbClr val="385D8A"/>
            </a:solidFill>
            <a:prstDash val="solid"/>
            <a:miter lim="800000"/>
            <a:headEnd type="none" w="sm" len="sm"/>
            <a:tailEnd type="none" w="sm" len="sm"/>
          </a:ln>
          <a:effectLst>
            <a:outerShdw blurRad="50800" dist="38100" dir="5400000" algn="t" rotWithShape="0">
              <a:srgbClr val="000000">
                <a:alpha val="3961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800" b="1" i="0" u="none" strike="noStrike" cap="none">
                <a:solidFill>
                  <a:schemeClr val="dk1"/>
                </a:solidFill>
                <a:latin typeface="Calibri"/>
                <a:ea typeface="Calibri"/>
                <a:cs typeface="Calibri"/>
                <a:sym typeface="Calibri"/>
              </a:rPr>
              <a:t>Authoritarian</a:t>
            </a:r>
            <a:endParaRPr/>
          </a:p>
        </p:txBody>
      </p:sp>
      <p:sp>
        <p:nvSpPr>
          <p:cNvPr id="126" name="Google Shape;126;p21"/>
          <p:cNvSpPr/>
          <p:nvPr/>
        </p:nvSpPr>
        <p:spPr>
          <a:xfrm>
            <a:off x="4643438" y="1301279"/>
            <a:ext cx="3643200" cy="1554000"/>
          </a:xfrm>
          <a:prstGeom prst="rect">
            <a:avLst/>
          </a:prstGeom>
          <a:solidFill>
            <a:srgbClr val="DBEEF4"/>
          </a:solidFill>
          <a:ln w="25400" cap="flat" cmpd="sng">
            <a:solidFill>
              <a:srgbClr val="385D8A"/>
            </a:solidFill>
            <a:prstDash val="solid"/>
            <a:miter lim="800000"/>
            <a:headEnd type="none" w="sm" len="sm"/>
            <a:tailEnd type="none" w="sm" len="sm"/>
          </a:ln>
          <a:effectLst>
            <a:outerShdw blurRad="50800" dist="38100" dir="5400000" algn="t" rotWithShape="0">
              <a:srgbClr val="000000">
                <a:alpha val="3961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800" b="1" i="0" u="none" strike="noStrike" cap="none">
                <a:solidFill>
                  <a:schemeClr val="dk1"/>
                </a:solidFill>
                <a:latin typeface="Calibri"/>
                <a:ea typeface="Calibri"/>
                <a:cs typeface="Calibri"/>
                <a:sym typeface="Calibri"/>
              </a:rPr>
              <a:t>Paternalistic</a:t>
            </a:r>
            <a:endParaRPr/>
          </a:p>
        </p:txBody>
      </p:sp>
      <p:sp>
        <p:nvSpPr>
          <p:cNvPr id="127" name="Google Shape;127;p21"/>
          <p:cNvSpPr/>
          <p:nvPr/>
        </p:nvSpPr>
        <p:spPr>
          <a:xfrm>
            <a:off x="857250" y="2962200"/>
            <a:ext cx="3643200" cy="1554000"/>
          </a:xfrm>
          <a:prstGeom prst="rect">
            <a:avLst/>
          </a:prstGeom>
          <a:solidFill>
            <a:srgbClr val="EBF1DE"/>
          </a:solidFill>
          <a:ln w="25400" cap="flat" cmpd="sng">
            <a:solidFill>
              <a:srgbClr val="385D8A"/>
            </a:solidFill>
            <a:prstDash val="solid"/>
            <a:miter lim="800000"/>
            <a:headEnd type="none" w="sm" len="sm"/>
            <a:tailEnd type="none" w="sm" len="sm"/>
          </a:ln>
          <a:effectLst>
            <a:outerShdw blurRad="50800" dist="38100" dir="5400000" algn="t" rotWithShape="0">
              <a:srgbClr val="000000">
                <a:alpha val="3961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800" b="1" i="0" u="none" strike="noStrike" cap="none">
                <a:solidFill>
                  <a:schemeClr val="dk1"/>
                </a:solidFill>
                <a:latin typeface="Calibri"/>
                <a:ea typeface="Calibri"/>
                <a:cs typeface="Calibri"/>
                <a:sym typeface="Calibri"/>
              </a:rPr>
              <a:t>Democratic</a:t>
            </a:r>
            <a:endParaRPr/>
          </a:p>
        </p:txBody>
      </p:sp>
      <p:sp>
        <p:nvSpPr>
          <p:cNvPr id="128" name="Google Shape;128;p21"/>
          <p:cNvSpPr/>
          <p:nvPr/>
        </p:nvSpPr>
        <p:spPr>
          <a:xfrm>
            <a:off x="4643438" y="2962200"/>
            <a:ext cx="3643200" cy="1554000"/>
          </a:xfrm>
          <a:prstGeom prst="rect">
            <a:avLst/>
          </a:prstGeom>
          <a:solidFill>
            <a:srgbClr val="FFFF99"/>
          </a:solidFill>
          <a:ln w="25400" cap="flat" cmpd="sng">
            <a:solidFill>
              <a:srgbClr val="385D8A"/>
            </a:solidFill>
            <a:prstDash val="solid"/>
            <a:miter lim="800000"/>
            <a:headEnd type="none" w="sm" len="sm"/>
            <a:tailEnd type="none" w="sm" len="sm"/>
          </a:ln>
          <a:effectLst>
            <a:outerShdw blurRad="50800" dist="38100" dir="5400000" algn="t" rotWithShape="0">
              <a:srgbClr val="000000">
                <a:alpha val="3961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4800" b="1" i="0" u="none" strike="noStrike" cap="none">
                <a:solidFill>
                  <a:schemeClr val="dk1"/>
                </a:solidFill>
                <a:latin typeface="Calibri"/>
                <a:ea typeface="Calibri"/>
                <a:cs typeface="Calibri"/>
                <a:sym typeface="Calibri"/>
              </a:rPr>
              <a:t>Laissez-faire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32"/>
        <p:cNvGrpSpPr/>
        <p:nvPr/>
      </p:nvGrpSpPr>
      <p:grpSpPr>
        <a:xfrm>
          <a:off x="0" y="0"/>
          <a:ext cx="0" cy="0"/>
          <a:chOff x="0" y="0"/>
          <a:chExt cx="0" cy="0"/>
        </a:xfrm>
      </p:grpSpPr>
      <p:sp>
        <p:nvSpPr>
          <p:cNvPr id="133" name="Google Shape;133;p22"/>
          <p:cNvSpPr txBox="1">
            <a:spLocks noGrp="1"/>
          </p:cNvSpPr>
          <p:nvPr>
            <p:ph type="subTitle" idx="1"/>
          </p:nvPr>
        </p:nvSpPr>
        <p:spPr>
          <a:xfrm>
            <a:off x="382785" y="933026"/>
            <a:ext cx="6694500" cy="41013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Clr>
                <a:schemeClr val="accent2"/>
              </a:buClr>
              <a:buSzPts val="1000"/>
              <a:buNone/>
            </a:pPr>
            <a:r>
              <a:rPr lang="en-GB" sz="1800" u="sng">
                <a:solidFill>
                  <a:srgbClr val="262626"/>
                </a:solidFill>
                <a:latin typeface="Gill Sans"/>
                <a:ea typeface="Gill Sans"/>
                <a:cs typeface="Gill Sans"/>
                <a:sym typeface="Gill Sans"/>
                <a:hlinkClick r:id="rId3">
                  <a:extLst>
                    <a:ext uri="{A12FA001-AC4F-418D-AE19-62706E023703}">
                      <ahyp:hlinkClr xmlns:ahyp="http://schemas.microsoft.com/office/drawing/2018/hyperlinkcolor" val="tx"/>
                    </a:ext>
                  </a:extLst>
                </a:hlinkClick>
              </a:rPr>
              <a:t>A democratic manager</a:t>
            </a:r>
            <a:r>
              <a:rPr lang="en-GB" sz="1800">
                <a:solidFill>
                  <a:srgbClr val="262626"/>
                </a:solidFill>
                <a:latin typeface="Gill Sans"/>
                <a:ea typeface="Gill Sans"/>
                <a:cs typeface="Gill Sans"/>
                <a:sym typeface="Gill Sans"/>
              </a:rPr>
              <a:t> will strive to involve their employees in the decision making process. </a:t>
            </a:r>
            <a:r>
              <a:rPr lang="en-GB" sz="1800" u="sng">
                <a:solidFill>
                  <a:srgbClr val="262626"/>
                </a:solidFill>
                <a:latin typeface="Gill Sans"/>
                <a:ea typeface="Gill Sans"/>
                <a:cs typeface="Gill Sans"/>
                <a:sym typeface="Gill Sans"/>
                <a:hlinkClick r:id="rId4">
                  <a:extLst>
                    <a:ext uri="{A12FA001-AC4F-418D-AE19-62706E023703}">
                      <ahyp:hlinkClr xmlns:ahyp="http://schemas.microsoft.com/office/drawing/2018/hyperlinkcolor" val="tx"/>
                    </a:ext>
                  </a:extLst>
                </a:hlinkClick>
              </a:rPr>
              <a:t>A democratic manager</a:t>
            </a:r>
            <a:r>
              <a:rPr lang="en-GB" sz="1800">
                <a:solidFill>
                  <a:srgbClr val="262626"/>
                </a:solidFill>
                <a:latin typeface="Gill Sans"/>
                <a:ea typeface="Gill Sans"/>
                <a:cs typeface="Gill Sans"/>
                <a:sym typeface="Gill Sans"/>
              </a:rPr>
              <a:t>;</a:t>
            </a:r>
            <a:endParaRPr/>
          </a:p>
          <a:p>
            <a:pPr marL="0" lvl="0" indent="63500" algn="l" rtl="0">
              <a:lnSpc>
                <a:spcPct val="90000"/>
              </a:lnSpc>
              <a:spcBef>
                <a:spcPts val="1000"/>
              </a:spcBef>
              <a:spcAft>
                <a:spcPts val="0"/>
              </a:spcAft>
              <a:buClr>
                <a:schemeClr val="accent2"/>
              </a:buClr>
              <a:buSzPts val="1000"/>
              <a:buFont typeface="Arial"/>
              <a:buNone/>
            </a:pPr>
            <a:endParaRPr sz="1800">
              <a:solidFill>
                <a:srgbClr val="262626"/>
              </a:solidFill>
              <a:latin typeface="Gill Sans"/>
              <a:ea typeface="Gill Sans"/>
              <a:cs typeface="Gill Sans"/>
              <a:sym typeface="Gill Sans"/>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make employees feel included</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use initiatives such as suggestion boxes</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listen to suggestions and act upon them</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ask for feedback on their decisions</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share the rewards of success with colleagues </a:t>
            </a:r>
            <a:endParaRPr/>
          </a:p>
          <a:p>
            <a:pPr marL="457200" lvl="0" indent="-228600" algn="l" rtl="0">
              <a:lnSpc>
                <a:spcPct val="90000"/>
              </a:lnSpc>
              <a:spcBef>
                <a:spcPts val="1000"/>
              </a:spcBef>
              <a:spcAft>
                <a:spcPts val="0"/>
              </a:spcAft>
              <a:buClr>
                <a:schemeClr val="accent2"/>
              </a:buClr>
              <a:buSzPts val="1700"/>
              <a:buFont typeface="Arial"/>
              <a:buChar char="•"/>
            </a:pPr>
            <a:r>
              <a:rPr lang="en-GB" sz="1800">
                <a:solidFill>
                  <a:srgbClr val="262626"/>
                </a:solidFill>
                <a:latin typeface="Gill Sans"/>
                <a:ea typeface="Gill Sans"/>
                <a:cs typeface="Gill Sans"/>
                <a:sym typeface="Gill Sans"/>
              </a:rPr>
              <a:t>Will delegate tasks to colleagues based on their strengths.</a:t>
            </a:r>
            <a:endParaRPr/>
          </a:p>
          <a:p>
            <a:pPr marL="0" lvl="0" indent="63500" algn="l" rtl="0">
              <a:lnSpc>
                <a:spcPct val="90000"/>
              </a:lnSpc>
              <a:spcBef>
                <a:spcPts val="1000"/>
              </a:spcBef>
              <a:spcAft>
                <a:spcPts val="0"/>
              </a:spcAft>
              <a:buClr>
                <a:schemeClr val="accent2"/>
              </a:buClr>
              <a:buSzPts val="1000"/>
              <a:buFont typeface="Arial"/>
              <a:buNone/>
            </a:pPr>
            <a:endParaRPr sz="1800">
              <a:solidFill>
                <a:srgbClr val="262626"/>
              </a:solidFill>
              <a:latin typeface="Gill Sans"/>
              <a:ea typeface="Gill Sans"/>
              <a:cs typeface="Gill Sans"/>
              <a:sym typeface="Gill Sans"/>
            </a:endParaRPr>
          </a:p>
          <a:p>
            <a:pPr marL="0" lvl="0" indent="0" algn="l" rtl="0">
              <a:lnSpc>
                <a:spcPct val="90000"/>
              </a:lnSpc>
              <a:spcBef>
                <a:spcPts val="1000"/>
              </a:spcBef>
              <a:spcAft>
                <a:spcPts val="0"/>
              </a:spcAft>
              <a:buClr>
                <a:schemeClr val="accent2"/>
              </a:buClr>
              <a:buSzPts val="1000"/>
              <a:buFont typeface="Arial"/>
              <a:buChar char="•"/>
            </a:pPr>
            <a:r>
              <a:rPr lang="en-GB" sz="1800" b="1">
                <a:solidFill>
                  <a:srgbClr val="262626"/>
                </a:solidFill>
                <a:latin typeface="Gill Sans"/>
                <a:ea typeface="Gill Sans"/>
                <a:cs typeface="Gill Sans"/>
                <a:sym typeface="Gill Sans"/>
              </a:rPr>
              <a:t>What are the advantages and disadvantages of this style?</a:t>
            </a:r>
            <a:endParaRPr/>
          </a:p>
        </p:txBody>
      </p:sp>
      <p:sp>
        <p:nvSpPr>
          <p:cNvPr id="134" name="Google Shape;134;p22"/>
          <p:cNvSpPr txBox="1">
            <a:spLocks noGrp="1"/>
          </p:cNvSpPr>
          <p:nvPr>
            <p:ph type="ctrTitle"/>
          </p:nvPr>
        </p:nvSpPr>
        <p:spPr>
          <a:xfrm>
            <a:off x="603504" y="187545"/>
            <a:ext cx="6123000" cy="5340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Autofit/>
          </a:bodyPr>
          <a:lstStyle/>
          <a:p>
            <a:pPr marL="0" lvl="0" indent="0" algn="ctr" rtl="0">
              <a:lnSpc>
                <a:spcPct val="90000"/>
              </a:lnSpc>
              <a:spcBef>
                <a:spcPts val="0"/>
              </a:spcBef>
              <a:spcAft>
                <a:spcPts val="0"/>
              </a:spcAft>
              <a:buSzPts val="2400"/>
              <a:buFont typeface="Gill Sans"/>
              <a:buNone/>
            </a:pPr>
            <a:r>
              <a:rPr lang="en-GB" sz="2000">
                <a:solidFill>
                  <a:srgbClr val="262626"/>
                </a:solidFill>
              </a:rPr>
              <a:t>DEMOCRATIC/PARTICIPATIVE</a:t>
            </a:r>
            <a:endParaRPr/>
          </a:p>
        </p:txBody>
      </p:sp>
      <p:pic>
        <p:nvPicPr>
          <p:cNvPr id="135" name="Google Shape;135;p22"/>
          <p:cNvPicPr preferRelativeResize="0"/>
          <p:nvPr/>
        </p:nvPicPr>
        <p:blipFill rotWithShape="1">
          <a:blip r:embed="rId5">
            <a:alphaModFix/>
          </a:blip>
          <a:srcRect l="38544" r="19011"/>
          <a:stretch/>
        </p:blipFill>
        <p:spPr>
          <a:xfrm>
            <a:off x="7600101" y="109050"/>
            <a:ext cx="1396750" cy="1980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39"/>
        <p:cNvGrpSpPr/>
        <p:nvPr/>
      </p:nvGrpSpPr>
      <p:grpSpPr>
        <a:xfrm>
          <a:off x="0" y="0"/>
          <a:ext cx="0" cy="0"/>
          <a:chOff x="0" y="0"/>
          <a:chExt cx="0" cy="0"/>
        </a:xfrm>
      </p:grpSpPr>
      <p:sp>
        <p:nvSpPr>
          <p:cNvPr id="140" name="Google Shape;140;p23"/>
          <p:cNvSpPr txBox="1">
            <a:spLocks noGrp="1"/>
          </p:cNvSpPr>
          <p:nvPr>
            <p:ph type="subTitle" idx="1"/>
          </p:nvPr>
        </p:nvSpPr>
        <p:spPr>
          <a:xfrm>
            <a:off x="604647" y="812482"/>
            <a:ext cx="6632100" cy="40749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90000"/>
              </a:lnSpc>
              <a:spcBef>
                <a:spcPts val="1000"/>
              </a:spcBef>
              <a:spcAft>
                <a:spcPts val="0"/>
              </a:spcAft>
              <a:buClr>
                <a:schemeClr val="accent2"/>
              </a:buClr>
              <a:buSzPts val="1081"/>
              <a:buNone/>
            </a:pPr>
            <a:r>
              <a:rPr lang="en-GB" sz="1600">
                <a:solidFill>
                  <a:schemeClr val="dk1"/>
                </a:solidFill>
                <a:latin typeface="Gill Sans"/>
                <a:ea typeface="Gill Sans"/>
                <a:cs typeface="Gill Sans"/>
                <a:sym typeface="Gill Sans"/>
              </a:rPr>
              <a:t>An </a:t>
            </a:r>
            <a:r>
              <a:rPr lang="en-GB" sz="1600" u="sng">
                <a:solidFill>
                  <a:schemeClr val="dk1"/>
                </a:solidFill>
                <a:latin typeface="Gill Sans"/>
                <a:ea typeface="Gill Sans"/>
                <a:cs typeface="Gill Sans"/>
                <a:sym typeface="Gill Sans"/>
                <a:hlinkClick r:id="rId3">
                  <a:extLst>
                    <a:ext uri="{A12FA001-AC4F-418D-AE19-62706E023703}">
                      <ahyp:hlinkClr xmlns:ahyp="http://schemas.microsoft.com/office/drawing/2018/hyperlinkcolor" val="tx"/>
                    </a:ext>
                  </a:extLst>
                </a:hlinkClick>
              </a:rPr>
              <a:t>Autocratic</a:t>
            </a:r>
            <a:r>
              <a:rPr lang="en-GB" sz="1600">
                <a:solidFill>
                  <a:schemeClr val="dk1"/>
                </a:solidFill>
                <a:latin typeface="Gill Sans"/>
                <a:ea typeface="Gill Sans"/>
                <a:cs typeface="Gill Sans"/>
                <a:sym typeface="Gill Sans"/>
              </a:rPr>
              <a:t> manager ensures that employees work to their expectations and instructions at all times and will display the following traits;</a:t>
            </a:r>
            <a:endParaRPr/>
          </a:p>
          <a:p>
            <a:pPr marL="0" lvl="0" indent="63500" algn="l" rtl="0">
              <a:lnSpc>
                <a:spcPct val="90000"/>
              </a:lnSpc>
              <a:spcBef>
                <a:spcPts val="1000"/>
              </a:spcBef>
              <a:spcAft>
                <a:spcPts val="0"/>
              </a:spcAft>
              <a:buClr>
                <a:schemeClr val="accent2"/>
              </a:buClr>
              <a:buSzPts val="1081"/>
              <a:buFont typeface="Arial"/>
              <a:buNone/>
            </a:pPr>
            <a:endParaRPr sz="1600">
              <a:solidFill>
                <a:schemeClr val="dk1"/>
              </a:solidFill>
              <a:latin typeface="Gill Sans"/>
              <a:ea typeface="Gill Sans"/>
              <a:cs typeface="Gill Sans"/>
              <a:sym typeface="Gill Sans"/>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Be highly </a:t>
            </a:r>
            <a:r>
              <a:rPr lang="en-GB" sz="1600" u="sng">
                <a:solidFill>
                  <a:schemeClr val="dk1"/>
                </a:solidFill>
                <a:latin typeface="Gill Sans"/>
                <a:ea typeface="Gill Sans"/>
                <a:cs typeface="Gill Sans"/>
                <a:sym typeface="Gill Sans"/>
                <a:hlinkClick r:id="rId4">
                  <a:extLst>
                    <a:ext uri="{A12FA001-AC4F-418D-AE19-62706E023703}">
                      <ahyp:hlinkClr xmlns:ahyp="http://schemas.microsoft.com/office/drawing/2018/hyperlinkcolor" val="tx"/>
                    </a:ext>
                  </a:extLst>
                </a:hlinkClick>
              </a:rPr>
              <a:t>authoritarian</a:t>
            </a:r>
            <a:r>
              <a:rPr lang="en-GB" sz="1600">
                <a:solidFill>
                  <a:schemeClr val="dk1"/>
                </a:solidFill>
                <a:latin typeface="Gill Sans"/>
                <a:ea typeface="Gill Sans"/>
                <a:cs typeface="Gill Sans"/>
                <a:sym typeface="Gill Sans"/>
              </a:rPr>
              <a:t> </a:t>
            </a:r>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Will often micromanage employees to ensure they are following instructions </a:t>
            </a:r>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Will not ask for the opinions of others</a:t>
            </a:r>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Set strict targets </a:t>
            </a:r>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Will use disciplinary procedures </a:t>
            </a:r>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Have a clear vision for the direction of the business </a:t>
            </a:r>
            <a:endParaRPr/>
          </a:p>
          <a:p>
            <a:pPr marL="457200" lvl="0" indent="-236322" algn="l" rtl="0">
              <a:lnSpc>
                <a:spcPct val="90000"/>
              </a:lnSpc>
              <a:spcBef>
                <a:spcPts val="1000"/>
              </a:spcBef>
              <a:spcAft>
                <a:spcPts val="0"/>
              </a:spcAft>
              <a:buClr>
                <a:schemeClr val="accent2"/>
              </a:buClr>
              <a:buSzPts val="1622"/>
              <a:buFont typeface="Arial"/>
              <a:buChar char="•"/>
            </a:pPr>
            <a:r>
              <a:rPr lang="en-GB" sz="1600">
                <a:solidFill>
                  <a:schemeClr val="dk1"/>
                </a:solidFill>
                <a:latin typeface="Gill Sans"/>
                <a:ea typeface="Gill Sans"/>
                <a:cs typeface="Gill Sans"/>
                <a:sym typeface="Gill Sans"/>
              </a:rPr>
              <a:t>Have a ‘my way or the highway’ attitude</a:t>
            </a:r>
            <a:endParaRPr/>
          </a:p>
          <a:p>
            <a:pPr marL="0" lvl="0" indent="63500" algn="l" rtl="0">
              <a:lnSpc>
                <a:spcPct val="90000"/>
              </a:lnSpc>
              <a:spcBef>
                <a:spcPts val="1000"/>
              </a:spcBef>
              <a:spcAft>
                <a:spcPts val="0"/>
              </a:spcAft>
              <a:buClr>
                <a:schemeClr val="accent2"/>
              </a:buClr>
              <a:buSzPts val="1081"/>
              <a:buFont typeface="Arial"/>
              <a:buNone/>
            </a:pPr>
            <a:endParaRPr sz="1600">
              <a:solidFill>
                <a:schemeClr val="dk1"/>
              </a:solidFill>
              <a:latin typeface="Gill Sans"/>
              <a:ea typeface="Gill Sans"/>
              <a:cs typeface="Gill Sans"/>
              <a:sym typeface="Gill Sans"/>
            </a:endParaRPr>
          </a:p>
          <a:p>
            <a:pPr marL="0" lvl="0" indent="-5148" algn="l" rtl="0">
              <a:lnSpc>
                <a:spcPct val="90000"/>
              </a:lnSpc>
              <a:spcBef>
                <a:spcPts val="1000"/>
              </a:spcBef>
              <a:spcAft>
                <a:spcPts val="0"/>
              </a:spcAft>
              <a:buClr>
                <a:schemeClr val="accent2"/>
              </a:buClr>
              <a:buSzPts val="1081"/>
              <a:buFont typeface="Arial"/>
              <a:buChar char="•"/>
            </a:pPr>
            <a:r>
              <a:rPr lang="en-GB" sz="1600" b="1">
                <a:solidFill>
                  <a:schemeClr val="dk1"/>
                </a:solidFill>
                <a:latin typeface="Gill Sans"/>
                <a:ea typeface="Gill Sans"/>
                <a:cs typeface="Gill Sans"/>
                <a:sym typeface="Gill Sans"/>
              </a:rPr>
              <a:t>In what type of businesses would this style be effective and ineffective?</a:t>
            </a:r>
            <a:endParaRPr/>
          </a:p>
        </p:txBody>
      </p:sp>
      <p:sp>
        <p:nvSpPr>
          <p:cNvPr id="141" name="Google Shape;141;p23"/>
          <p:cNvSpPr txBox="1">
            <a:spLocks noGrp="1"/>
          </p:cNvSpPr>
          <p:nvPr>
            <p:ph type="ctrTitle"/>
          </p:nvPr>
        </p:nvSpPr>
        <p:spPr>
          <a:xfrm>
            <a:off x="694288" y="52466"/>
            <a:ext cx="6542400" cy="683400"/>
          </a:xfrm>
          <a:prstGeom prst="rect">
            <a:avLst/>
          </a:prstGeom>
          <a:solidFill>
            <a:srgbClr val="FFFFFF"/>
          </a:solidFill>
          <a:ln w="9525" cap="flat" cmpd="sng">
            <a:solidFill>
              <a:srgbClr val="404040"/>
            </a:solidFill>
            <a:prstDash val="solid"/>
            <a:round/>
            <a:headEnd type="none" w="sm" len="sm"/>
            <a:tailEnd type="none" w="sm" len="sm"/>
          </a:ln>
        </p:spPr>
        <p:txBody>
          <a:bodyPr spcFirstLastPara="1" wrap="square" lIns="182875" tIns="182875" rIns="182875" bIns="182875" anchor="ctr" anchorCtr="0">
            <a:normAutofit fontScale="90000"/>
          </a:bodyPr>
          <a:lstStyle/>
          <a:p>
            <a:pPr marL="0" lvl="0" indent="0" algn="ctr" rtl="0">
              <a:lnSpc>
                <a:spcPct val="90000"/>
              </a:lnSpc>
              <a:spcBef>
                <a:spcPts val="0"/>
              </a:spcBef>
              <a:spcAft>
                <a:spcPts val="0"/>
              </a:spcAft>
              <a:buSzPct val="95238"/>
              <a:buFont typeface="Gill Sans"/>
              <a:buNone/>
            </a:pPr>
            <a:r>
              <a:rPr lang="en-GB" sz="2800">
                <a:solidFill>
                  <a:srgbClr val="262626"/>
                </a:solidFill>
              </a:rPr>
              <a:t>AUTOCRATIC</a:t>
            </a:r>
            <a:endParaRPr/>
          </a:p>
        </p:txBody>
      </p:sp>
      <p:pic>
        <p:nvPicPr>
          <p:cNvPr id="142" name="Google Shape;142;p23"/>
          <p:cNvPicPr preferRelativeResize="0"/>
          <p:nvPr/>
        </p:nvPicPr>
        <p:blipFill rotWithShape="1">
          <a:blip r:embed="rId5">
            <a:alphaModFix/>
          </a:blip>
          <a:srcRect l="16237" r="19860"/>
          <a:stretch/>
        </p:blipFill>
        <p:spPr>
          <a:xfrm>
            <a:off x="7707571" y="52475"/>
            <a:ext cx="1341825" cy="2045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4"/>
          <p:cNvSpPr txBox="1">
            <a:spLocks noGrp="1"/>
          </p:cNvSpPr>
          <p:nvPr>
            <p:ph type="title"/>
          </p:nvPr>
        </p:nvSpPr>
        <p:spPr>
          <a:xfrm>
            <a:off x="628650" y="205383"/>
            <a:ext cx="7886700" cy="745800"/>
          </a:xfrm>
          <a:prstGeom prst="rect">
            <a:avLst/>
          </a:prstGeom>
        </p:spPr>
        <p:txBody>
          <a:bodyPr spcFirstLastPara="1" wrap="square" lIns="68575" tIns="34275" rIns="68575" bIns="34275" anchor="ctr" anchorCtr="0">
            <a:normAutofit fontScale="90000"/>
          </a:bodyPr>
          <a:lstStyle/>
          <a:p>
            <a:pPr marL="0" lvl="0" indent="0" algn="l" rtl="0">
              <a:spcBef>
                <a:spcPts val="0"/>
              </a:spcBef>
              <a:spcAft>
                <a:spcPts val="0"/>
              </a:spcAft>
              <a:buNone/>
            </a:pPr>
            <a:r>
              <a:rPr lang="en-GB" sz="3300"/>
              <a:t>Autocratic leadership-Ferdinand Piech, Porsche patriarch and VW saviour, dies at 82</a:t>
            </a:r>
            <a:endParaRPr sz="3300"/>
          </a:p>
        </p:txBody>
      </p:sp>
      <p:sp>
        <p:nvSpPr>
          <p:cNvPr id="149" name="Google Shape;149;p24"/>
          <p:cNvSpPr txBox="1">
            <a:spLocks noGrp="1"/>
          </p:cNvSpPr>
          <p:nvPr>
            <p:ph type="body" idx="1"/>
          </p:nvPr>
        </p:nvSpPr>
        <p:spPr>
          <a:xfrm>
            <a:off x="457200" y="1125131"/>
            <a:ext cx="8229600" cy="4018200"/>
          </a:xfrm>
          <a:prstGeom prst="rect">
            <a:avLst/>
          </a:prstGeom>
        </p:spPr>
        <p:txBody>
          <a:bodyPr spcFirstLastPara="1" wrap="square" lIns="68575" tIns="34275" rIns="68575" bIns="34275" anchor="t" anchorCtr="0">
            <a:normAutofit fontScale="92500" lnSpcReduction="20000"/>
          </a:bodyPr>
          <a:lstStyle/>
          <a:p>
            <a:pPr marL="0" lvl="0" indent="0" algn="l" rtl="0">
              <a:spcBef>
                <a:spcPts val="800"/>
              </a:spcBef>
              <a:spcAft>
                <a:spcPts val="0"/>
              </a:spcAft>
              <a:buNone/>
            </a:pPr>
            <a:r>
              <a:rPr lang="en-GB" sz="1700"/>
              <a:t>During his nine-year tenure Piech turned a loss equivalent of €1bn ($1.11bn) into a €2.6bn profit while spearheading VW’s expansion into a 12-marque empire that includes the Seat, Skoda, Bentley, Audi, Porsche, Bentley and Ducati brands in addition to MAN and Scania trucks.</a:t>
            </a:r>
            <a:endParaRPr sz="1700"/>
          </a:p>
          <a:p>
            <a:pPr marL="0" lvl="0" indent="0" algn="l" rtl="0">
              <a:spcBef>
                <a:spcPts val="1200"/>
              </a:spcBef>
              <a:spcAft>
                <a:spcPts val="0"/>
              </a:spcAft>
              <a:buNone/>
            </a:pPr>
            <a:r>
              <a:rPr lang="en-GB" sz="1700"/>
              <a:t>While working as a 31-year old development chief at Porsche in 1968, he invested two-thirds of Porsche’s annual racing budget to build 25 Porsche 917 race cars with an untested radical 600 horsepower air-cooled 12-cylinder engine design.</a:t>
            </a:r>
            <a:endParaRPr sz="1700"/>
          </a:p>
          <a:p>
            <a:pPr marL="0" lvl="0" indent="0" algn="l" rtl="0">
              <a:spcBef>
                <a:spcPts val="1200"/>
              </a:spcBef>
              <a:spcAft>
                <a:spcPts val="0"/>
              </a:spcAft>
              <a:buNone/>
            </a:pPr>
            <a:r>
              <a:rPr lang="en-GB" sz="1700"/>
              <a:t>Family members accused Piech of being irresponsible by risking the company’s budget but the Porsche 917 went on to become one of the most successful race cars in history.</a:t>
            </a:r>
            <a:endParaRPr sz="1700"/>
          </a:p>
          <a:p>
            <a:pPr marL="0" lvl="0" indent="0" algn="l" rtl="0">
              <a:spcBef>
                <a:spcPts val="1200"/>
              </a:spcBef>
              <a:spcAft>
                <a:spcPts val="0"/>
              </a:spcAft>
              <a:buNone/>
            </a:pPr>
            <a:r>
              <a:rPr lang="en-GB" sz="1700"/>
              <a:t>“It is not possible to take a company to the top by focusing on the highest level of harmony,” said Piech, who has 12 children with four different women.</a:t>
            </a:r>
            <a:endParaRPr sz="1700"/>
          </a:p>
          <a:p>
            <a:pPr marL="0" lvl="0" indent="0" algn="l" rtl="0">
              <a:spcBef>
                <a:spcPts val="1200"/>
              </a:spcBef>
              <a:spcAft>
                <a:spcPts val="0"/>
              </a:spcAft>
              <a:buNone/>
            </a:pPr>
            <a:r>
              <a:rPr lang="en-GB" sz="1700"/>
              <a:t>While working as development chief at Audi, Piech decided to keep</a:t>
            </a:r>
            <a:endParaRPr sz="1700"/>
          </a:p>
          <a:p>
            <a:pPr marL="0" lvl="0" indent="0" algn="l" rtl="0">
              <a:spcBef>
                <a:spcPts val="1200"/>
              </a:spcBef>
              <a:spcAft>
                <a:spcPts val="0"/>
              </a:spcAft>
              <a:buNone/>
            </a:pPr>
            <a:r>
              <a:rPr lang="en-GB" sz="1700"/>
              <a:t> his top engineers in the dark about the aerodynamic qualities of the</a:t>
            </a:r>
            <a:endParaRPr sz="1700"/>
          </a:p>
          <a:p>
            <a:pPr marL="0" lvl="0" indent="0" algn="l" rtl="0">
              <a:spcBef>
                <a:spcPts val="1200"/>
              </a:spcBef>
              <a:spcAft>
                <a:spcPts val="0"/>
              </a:spcAft>
              <a:buNone/>
            </a:pPr>
            <a:r>
              <a:rPr lang="en-GB" sz="1700"/>
              <a:t> Audi 100 by using wind tunnels in Hamburg, Stuttgart, Wolfsburg and Turin to develop the vehicle. That way no single engineer could defect to a rival with cru</a:t>
            </a:r>
            <a:r>
              <a:rPr lang="en-GB" sz="1800"/>
              <a:t>cial know-how.</a:t>
            </a:r>
            <a:endParaRPr sz="1800"/>
          </a:p>
          <a:p>
            <a:pPr marL="0" lvl="0" indent="0" algn="l" rtl="0">
              <a:spcBef>
                <a:spcPts val="1200"/>
              </a:spcBef>
              <a:spcAft>
                <a:spcPts val="1200"/>
              </a:spcAft>
              <a:buNone/>
            </a:pPr>
            <a:r>
              <a:rPr lang="en-GB" sz="1800" u="sng">
                <a:solidFill>
                  <a:schemeClr val="hlink"/>
                </a:solidFill>
                <a:hlinkClick r:id="rId3"/>
              </a:rPr>
              <a:t>https://www.tutor2u.net/business/blog/former-vw-boss-ferdinand-piech-dies</a:t>
            </a:r>
            <a:r>
              <a:rPr lang="en-GB" sz="1800"/>
              <a:t> </a:t>
            </a:r>
            <a:endParaRPr sz="1800"/>
          </a:p>
        </p:txBody>
      </p:sp>
      <p:pic>
        <p:nvPicPr>
          <p:cNvPr id="150" name="Google Shape;150;p24"/>
          <p:cNvPicPr preferRelativeResize="0"/>
          <p:nvPr/>
        </p:nvPicPr>
        <p:blipFill>
          <a:blip r:embed="rId4">
            <a:alphaModFix/>
          </a:blip>
          <a:stretch>
            <a:fillRect/>
          </a:stretch>
        </p:blipFill>
        <p:spPr>
          <a:xfrm>
            <a:off x="7281800" y="3437944"/>
            <a:ext cx="1396649" cy="83799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154"/>
        <p:cNvGrpSpPr/>
        <p:nvPr/>
      </p:nvGrpSpPr>
      <p:grpSpPr>
        <a:xfrm>
          <a:off x="0" y="0"/>
          <a:ext cx="0" cy="0"/>
          <a:chOff x="0" y="0"/>
          <a:chExt cx="0" cy="0"/>
        </a:xfrm>
      </p:grpSpPr>
      <p:sp>
        <p:nvSpPr>
          <p:cNvPr id="155" name="Google Shape;155;p25"/>
          <p:cNvSpPr txBox="1">
            <a:spLocks noGrp="1"/>
          </p:cNvSpPr>
          <p:nvPr>
            <p:ph type="subTitle" idx="1"/>
          </p:nvPr>
        </p:nvSpPr>
        <p:spPr>
          <a:xfrm>
            <a:off x="603503" y="1001379"/>
            <a:ext cx="6839400" cy="40230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1000"/>
              </a:spcBef>
              <a:spcAft>
                <a:spcPts val="0"/>
              </a:spcAft>
              <a:buClr>
                <a:schemeClr val="accent2"/>
              </a:buClr>
              <a:buSzPts val="1000"/>
              <a:buNone/>
            </a:pPr>
            <a:r>
              <a:rPr lang="en-GB" sz="1600" u="sng">
                <a:solidFill>
                  <a:srgbClr val="262626"/>
                </a:solidFill>
                <a:latin typeface="Gill Sans"/>
                <a:ea typeface="Gill Sans"/>
                <a:cs typeface="Gill Sans"/>
                <a:sym typeface="Gill Sans"/>
                <a:hlinkClick r:id="rId3">
                  <a:extLst>
                    <a:ext uri="{A12FA001-AC4F-418D-AE19-62706E023703}">
                      <ahyp:hlinkClr xmlns:ahyp="http://schemas.microsoft.com/office/drawing/2018/hyperlinkcolor" val="tx"/>
                    </a:ext>
                  </a:extLst>
                </a:hlinkClick>
              </a:rPr>
              <a:t>A Paternalistic manager</a:t>
            </a:r>
            <a:r>
              <a:rPr lang="en-GB" sz="1600">
                <a:solidFill>
                  <a:srgbClr val="262626"/>
                </a:solidFill>
                <a:latin typeface="Gill Sans"/>
                <a:ea typeface="Gill Sans"/>
                <a:cs typeface="Gill Sans"/>
                <a:sym typeface="Gill Sans"/>
              </a:rPr>
              <a:t> creates a ‘family’</a:t>
            </a:r>
            <a:r>
              <a:rPr lang="en-GB" sz="1600" u="sng">
                <a:solidFill>
                  <a:srgbClr val="262626"/>
                </a:solidFill>
                <a:latin typeface="Gill Sans"/>
                <a:ea typeface="Gill Sans"/>
                <a:cs typeface="Gill Sans"/>
                <a:sym typeface="Gill Sans"/>
                <a:hlinkClick r:id="rId4">
                  <a:extLst>
                    <a:ext uri="{A12FA001-AC4F-418D-AE19-62706E023703}">
                      <ahyp:hlinkClr xmlns:ahyp="http://schemas.microsoft.com/office/drawing/2018/hyperlinkcolor" val="tx"/>
                    </a:ext>
                  </a:extLst>
                </a:hlinkClick>
              </a:rPr>
              <a:t> culture</a:t>
            </a:r>
            <a:r>
              <a:rPr lang="en-GB" sz="1600">
                <a:solidFill>
                  <a:srgbClr val="262626"/>
                </a:solidFill>
                <a:latin typeface="Gill Sans"/>
                <a:ea typeface="Gill Sans"/>
                <a:cs typeface="Gill Sans"/>
                <a:sym typeface="Gill Sans"/>
              </a:rPr>
              <a:t> within the organisation. The  manager acts as a matriarch/patriarch of the team and promotes;</a:t>
            </a:r>
            <a:endParaRPr/>
          </a:p>
          <a:p>
            <a:pPr marL="0" lvl="0" indent="63500" algn="l" rtl="0">
              <a:lnSpc>
                <a:spcPct val="90000"/>
              </a:lnSpc>
              <a:spcBef>
                <a:spcPts val="1000"/>
              </a:spcBef>
              <a:spcAft>
                <a:spcPts val="0"/>
              </a:spcAft>
              <a:buClr>
                <a:schemeClr val="accent2"/>
              </a:buClr>
              <a:buSzPts val="1000"/>
              <a:buFont typeface="Arial"/>
              <a:buNone/>
            </a:pPr>
            <a:endParaRPr sz="1600">
              <a:solidFill>
                <a:srgbClr val="262626"/>
              </a:solidFill>
              <a:latin typeface="Gill Sans"/>
              <a:ea typeface="Gill Sans"/>
              <a:cs typeface="Gill Sans"/>
              <a:sym typeface="Gill Sans"/>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Loyalty and trust</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Obedience </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Honesty</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Having employee’s best interests at heart </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Contribution to decision making (although the manager still has the final vote)</a:t>
            </a:r>
            <a:endParaRPr/>
          </a:p>
          <a:p>
            <a:pPr marL="457200" lvl="0" indent="-228600" algn="l" rtl="0">
              <a:lnSpc>
                <a:spcPct val="90000"/>
              </a:lnSpc>
              <a:spcBef>
                <a:spcPts val="1000"/>
              </a:spcBef>
              <a:spcAft>
                <a:spcPts val="0"/>
              </a:spcAft>
              <a:buClr>
                <a:schemeClr val="accent2"/>
              </a:buClr>
              <a:buSzPts val="1600"/>
              <a:buFont typeface="Arial"/>
              <a:buChar char="•"/>
            </a:pPr>
            <a:r>
              <a:rPr lang="en-GB" sz="1600">
                <a:solidFill>
                  <a:srgbClr val="262626"/>
                </a:solidFill>
                <a:latin typeface="Gill Sans"/>
                <a:ea typeface="Gill Sans"/>
                <a:cs typeface="Gill Sans"/>
                <a:sym typeface="Gill Sans"/>
              </a:rPr>
              <a:t>Hard work is rewarded</a:t>
            </a:r>
            <a:endParaRPr/>
          </a:p>
          <a:p>
            <a:pPr marL="0" lvl="0" indent="63500" algn="l" rtl="0">
              <a:lnSpc>
                <a:spcPct val="90000"/>
              </a:lnSpc>
              <a:spcBef>
                <a:spcPts val="1000"/>
              </a:spcBef>
              <a:spcAft>
                <a:spcPts val="0"/>
              </a:spcAft>
              <a:buClr>
                <a:schemeClr val="accent2"/>
              </a:buClr>
              <a:buSzPts val="1000"/>
              <a:buFont typeface="Arial"/>
              <a:buNone/>
            </a:pPr>
            <a:endParaRPr sz="1600">
              <a:solidFill>
                <a:srgbClr val="262626"/>
              </a:solidFill>
              <a:latin typeface="Gill Sans"/>
              <a:ea typeface="Gill Sans"/>
              <a:cs typeface="Gill Sans"/>
              <a:sym typeface="Gill Sans"/>
            </a:endParaRPr>
          </a:p>
          <a:p>
            <a:pPr marL="0" lvl="0" indent="0" algn="l" rtl="0">
              <a:lnSpc>
                <a:spcPct val="90000"/>
              </a:lnSpc>
              <a:spcBef>
                <a:spcPts val="1000"/>
              </a:spcBef>
              <a:spcAft>
                <a:spcPts val="0"/>
              </a:spcAft>
              <a:buClr>
                <a:schemeClr val="accent2"/>
              </a:buClr>
              <a:buSzPts val="1000"/>
              <a:buFont typeface="Arial"/>
              <a:buChar char="•"/>
            </a:pPr>
            <a:r>
              <a:rPr lang="en-GB" sz="1600" b="1">
                <a:solidFill>
                  <a:srgbClr val="262626"/>
                </a:solidFill>
                <a:latin typeface="Gill Sans"/>
                <a:ea typeface="Gill Sans"/>
                <a:cs typeface="Gill Sans"/>
                <a:sym typeface="Gill Sans"/>
              </a:rPr>
              <a:t>What kind of businesses would suit this management style?</a:t>
            </a:r>
            <a:endParaRPr/>
          </a:p>
        </p:txBody>
      </p:sp>
      <p:sp>
        <p:nvSpPr>
          <p:cNvPr id="156" name="Google Shape;156;p25"/>
          <p:cNvSpPr txBox="1">
            <a:spLocks noGrp="1"/>
          </p:cNvSpPr>
          <p:nvPr>
            <p:ph type="ctrTitle"/>
          </p:nvPr>
        </p:nvSpPr>
        <p:spPr>
          <a:xfrm>
            <a:off x="603504" y="193625"/>
            <a:ext cx="6633000" cy="534300"/>
          </a:xfrm>
          <a:prstGeom prst="rect">
            <a:avLst/>
          </a:prstGeom>
          <a:solidFill>
            <a:srgbClr val="FFFFFF"/>
          </a:solidFill>
          <a:ln w="31750" cap="sq" cmpd="sng">
            <a:solidFill>
              <a:srgbClr val="404040"/>
            </a:solidFill>
            <a:prstDash val="solid"/>
            <a:miter lim="800000"/>
            <a:headEnd type="none" w="sm" len="sm"/>
            <a:tailEnd type="none" w="sm" len="sm"/>
          </a:ln>
        </p:spPr>
        <p:txBody>
          <a:bodyPr spcFirstLastPara="1" wrap="square" lIns="182875" tIns="182875" rIns="182875" bIns="182875" anchor="ctr" anchorCtr="0">
            <a:noAutofit/>
          </a:bodyPr>
          <a:lstStyle/>
          <a:p>
            <a:pPr marL="0" lvl="0" indent="0" algn="ctr" rtl="0">
              <a:lnSpc>
                <a:spcPct val="90000"/>
              </a:lnSpc>
              <a:spcBef>
                <a:spcPts val="0"/>
              </a:spcBef>
              <a:spcAft>
                <a:spcPts val="0"/>
              </a:spcAft>
              <a:buSzPts val="2400"/>
              <a:buFont typeface="Gill Sans"/>
              <a:buNone/>
            </a:pPr>
            <a:r>
              <a:rPr lang="en-GB" sz="2400">
                <a:solidFill>
                  <a:srgbClr val="262626"/>
                </a:solidFill>
              </a:rPr>
              <a:t>PATERNALISTIC</a:t>
            </a:r>
            <a:endParaRPr/>
          </a:p>
        </p:txBody>
      </p:sp>
      <p:pic>
        <p:nvPicPr>
          <p:cNvPr id="157" name="Google Shape;157;p25"/>
          <p:cNvPicPr preferRelativeResize="0"/>
          <p:nvPr/>
        </p:nvPicPr>
        <p:blipFill rotWithShape="1">
          <a:blip r:embed="rId5">
            <a:alphaModFix/>
          </a:blip>
          <a:srcRect l="25448" r="15298"/>
          <a:stretch/>
        </p:blipFill>
        <p:spPr>
          <a:xfrm>
            <a:off x="7521677" y="193625"/>
            <a:ext cx="1484672" cy="1615510"/>
          </a:xfrm>
          <a:prstGeom prst="rect">
            <a:avLst/>
          </a:prstGeom>
          <a:noFill/>
          <a:ln>
            <a:noFill/>
          </a:ln>
        </p:spPr>
      </p:pic>
    </p:spTree>
  </p:cSld>
  <p:clrMapOvr>
    <a:masterClrMapping/>
  </p:clrMapOvr>
</p:sld>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57BB8A"/>
      </a:accent3>
      <a:accent4>
        <a:srgbClr val="78909C"/>
      </a:accent4>
      <a:accent5>
        <a:srgbClr val="607D8B"/>
      </a:accent5>
      <a:accent6>
        <a:srgbClr val="DCE755"/>
      </a:accent6>
      <a:hlink>
        <a:srgbClr val="607D8B"/>
      </a:hlink>
      <a:folHlink>
        <a:srgbClr val="607D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F96833553D61D47A0B0C7BF6C4A3B62" ma:contentTypeVersion="6" ma:contentTypeDescription="Create a new document." ma:contentTypeScope="" ma:versionID="e8ffba4867b4ab4347e48289f949afb0">
  <xsd:schema xmlns:xsd="http://www.w3.org/2001/XMLSchema" xmlns:xs="http://www.w3.org/2001/XMLSchema" xmlns:p="http://schemas.microsoft.com/office/2006/metadata/properties" xmlns:ns2="a1aa7ad8-9322-408f-97a9-0523b7ef0a27" xmlns:ns3="eaef70af-0cea-4ef7-b95d-a6497ac30db7" targetNamespace="http://schemas.microsoft.com/office/2006/metadata/properties" ma:root="true" ma:fieldsID="b8712aa4a4dc73f425d35b0f55d7cf4e" ns2:_="" ns3:_="">
    <xsd:import namespace="a1aa7ad8-9322-408f-97a9-0523b7ef0a27"/>
    <xsd:import namespace="eaef70af-0cea-4ef7-b95d-a6497ac30db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aa7ad8-9322-408f-97a9-0523b7ef0a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ef70af-0cea-4ef7-b95d-a6497ac30db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DDB850-CF32-4184-8802-800F2DA1EE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aa7ad8-9322-408f-97a9-0523b7ef0a27"/>
    <ds:schemaRef ds:uri="eaef70af-0cea-4ef7-b95d-a6497ac30d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6F20A46-DFCC-458E-922A-2587058F4BD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2149B3C-045E-44CC-B867-B8630A5765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TotalTime>
  <Words>1258</Words>
  <Application>Microsoft Office PowerPoint</Application>
  <PresentationFormat>On-screen Show (16:9)</PresentationFormat>
  <Paragraphs>140</Paragraphs>
  <Slides>20</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Gill Sans</vt:lpstr>
      <vt:lpstr>Economica</vt:lpstr>
      <vt:lpstr>Fira Sans Condensed ExtraLight</vt:lpstr>
      <vt:lpstr>Josefin Sans</vt:lpstr>
      <vt:lpstr>Open Sans</vt:lpstr>
      <vt:lpstr>Calibri</vt:lpstr>
      <vt:lpstr>Dosis ExtraLight</vt:lpstr>
      <vt:lpstr>Arial</vt:lpstr>
      <vt:lpstr>Abel</vt:lpstr>
      <vt:lpstr>Luxe</vt:lpstr>
      <vt:lpstr>T Level Technical Qualification in Management and Administration </vt:lpstr>
      <vt:lpstr>Learning objectives</vt:lpstr>
      <vt:lpstr>Two Different Leadership Perspectives</vt:lpstr>
      <vt:lpstr>Why Leadership is Increasingly Important in Business</vt:lpstr>
      <vt:lpstr>Traditional Classifications of Leadership Style</vt:lpstr>
      <vt:lpstr>DEMOCRATIC/PARTICIPATIVE</vt:lpstr>
      <vt:lpstr>AUTOCRATIC</vt:lpstr>
      <vt:lpstr>Autocratic leadership-Ferdinand Piech, Porsche patriarch and VW saviour, dies at 82</vt:lpstr>
      <vt:lpstr>PATERNALISTIC</vt:lpstr>
      <vt:lpstr>LAISSEZ-FAIRE</vt:lpstr>
      <vt:lpstr>TRANSACTIONAL</vt:lpstr>
      <vt:lpstr>TRANSFORMATIONAL</vt:lpstr>
      <vt:lpstr>PowerPoint Presentation</vt:lpstr>
      <vt:lpstr>CHARISMATIC</vt:lpstr>
      <vt:lpstr>TASK</vt:lpstr>
      <vt:lpstr>CASE STUDY 1</vt:lpstr>
      <vt:lpstr>CASE STUDY 2</vt:lpstr>
      <vt:lpstr>CASE STUDY 3</vt:lpstr>
      <vt:lpstr>CASE STUDY 4</vt:lpstr>
      <vt:lpstr>Business Review September 2020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Technical Qualification in Management and Administration </dc:title>
  <dc:creator>Ms S Snowden</dc:creator>
  <cp:lastModifiedBy>Ben Barton</cp:lastModifiedBy>
  <cp:revision>1</cp:revision>
  <dcterms:modified xsi:type="dcterms:W3CDTF">2022-03-09T07:41:24Z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0x0101007F96833553D61D47A0B0C7BF6C4A3B62</vt:lpwstr>
  </property>
</Properties>
</file>