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Economica" panose="020B0604020202020204" charset="0"/>
      <p:regular r:id="rId28"/>
      <p:bold r:id="rId29"/>
      <p:italic r:id="rId30"/>
      <p:boldItalic r:id="rId31"/>
    </p:embeddedFont>
    <p:embeddedFont>
      <p:font typeface="Open Sans" panose="020B0606030504020204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54DDA7D-C2BE-4657-9491-F271E5CAA1EB}">
  <a:tblStyle styleId="{254DDA7D-C2BE-4657-9491-F271E5CAA1E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880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rton" userId="3f7d3b33-5a6c-40f9-a885-ba0c81d40e73" providerId="ADAL" clId="{77E300B7-054B-4F62-9E9F-C7C73C635437}"/>
    <pc:docChg chg="custSel modSld">
      <pc:chgData name="Ben Barton" userId="3f7d3b33-5a6c-40f9-a885-ba0c81d40e73" providerId="ADAL" clId="{77E300B7-054B-4F62-9E9F-C7C73C635437}" dt="2022-03-09T07:35:02.470" v="108" actId="2711"/>
      <pc:docMkLst>
        <pc:docMk/>
      </pc:docMkLst>
      <pc:sldChg chg="addSp delSp modSp mod">
        <pc:chgData name="Ben Barton" userId="3f7d3b33-5a6c-40f9-a885-ba0c81d40e73" providerId="ADAL" clId="{77E300B7-054B-4F62-9E9F-C7C73C635437}" dt="2022-03-07T10:40:46.239" v="10" actId="1035"/>
        <pc:sldMkLst>
          <pc:docMk/>
          <pc:sldMk cId="0" sldId="256"/>
        </pc:sldMkLst>
        <pc:picChg chg="add mod">
          <ac:chgData name="Ben Barton" userId="3f7d3b33-5a6c-40f9-a885-ba0c81d40e73" providerId="ADAL" clId="{77E300B7-054B-4F62-9E9F-C7C73C635437}" dt="2022-03-07T10:40:46.239" v="10" actId="1035"/>
          <ac:picMkLst>
            <pc:docMk/>
            <pc:sldMk cId="0" sldId="256"/>
            <ac:picMk id="3" creationId="{B1A487A2-C075-4D95-BD03-409958D64FAB}"/>
          </ac:picMkLst>
        </pc:picChg>
        <pc:picChg chg="del">
          <ac:chgData name="Ben Barton" userId="3f7d3b33-5a6c-40f9-a885-ba0c81d40e73" providerId="ADAL" clId="{77E300B7-054B-4F62-9E9F-C7C73C635437}" dt="2022-03-07T10:40:39.755" v="0" actId="478"/>
          <ac:picMkLst>
            <pc:docMk/>
            <pc:sldMk cId="0" sldId="256"/>
            <ac:picMk id="75" creationId="{00000000-0000-0000-0000-000000000000}"/>
          </ac:picMkLst>
        </pc:picChg>
      </pc:sldChg>
      <pc:sldChg chg="addSp modSp mod">
        <pc:chgData name="Ben Barton" userId="3f7d3b33-5a6c-40f9-a885-ba0c81d40e73" providerId="ADAL" clId="{77E300B7-054B-4F62-9E9F-C7C73C635437}" dt="2022-03-07T10:41:03.091" v="12" actId="1076"/>
        <pc:sldMkLst>
          <pc:docMk/>
          <pc:sldMk cId="0" sldId="258"/>
        </pc:sldMkLst>
        <pc:picChg chg="add mod">
          <ac:chgData name="Ben Barton" userId="3f7d3b33-5a6c-40f9-a885-ba0c81d40e73" providerId="ADAL" clId="{77E300B7-054B-4F62-9E9F-C7C73C635437}" dt="2022-03-07T10:41:03.091" v="12" actId="1076"/>
          <ac:picMkLst>
            <pc:docMk/>
            <pc:sldMk cId="0" sldId="258"/>
            <ac:picMk id="3" creationId="{E9937B87-B517-4214-8613-697693D8A2F2}"/>
          </ac:picMkLst>
        </pc:picChg>
      </pc:sldChg>
      <pc:sldChg chg="modSp mod">
        <pc:chgData name="Ben Barton" userId="3f7d3b33-5a6c-40f9-a885-ba0c81d40e73" providerId="ADAL" clId="{77E300B7-054B-4F62-9E9F-C7C73C635437}" dt="2022-03-09T07:35:02.470" v="108" actId="2711"/>
        <pc:sldMkLst>
          <pc:docMk/>
          <pc:sldMk cId="0" sldId="271"/>
        </pc:sldMkLst>
        <pc:spChg chg="mod">
          <ac:chgData name="Ben Barton" userId="3f7d3b33-5a6c-40f9-a885-ba0c81d40e73" providerId="ADAL" clId="{77E300B7-054B-4F62-9E9F-C7C73C635437}" dt="2022-03-09T07:35:02.470" v="108" actId="2711"/>
          <ac:spMkLst>
            <pc:docMk/>
            <pc:sldMk cId="0" sldId="271"/>
            <ac:spMk id="311" creationId="{00000000-0000-0000-0000-000000000000}"/>
          </ac:spMkLst>
        </pc:spChg>
        <pc:spChg chg="mod">
          <ac:chgData name="Ben Barton" userId="3f7d3b33-5a6c-40f9-a885-ba0c81d40e73" providerId="ADAL" clId="{77E300B7-054B-4F62-9E9F-C7C73C635437}" dt="2022-03-09T07:35:02.470" v="108" actId="2711"/>
          <ac:spMkLst>
            <pc:docMk/>
            <pc:sldMk cId="0" sldId="271"/>
            <ac:spMk id="312" creationId="{00000000-0000-0000-0000-000000000000}"/>
          </ac:spMkLst>
        </pc:spChg>
      </pc:sldChg>
      <pc:sldChg chg="addSp modSp mod">
        <pc:chgData name="Ben Barton" userId="3f7d3b33-5a6c-40f9-a885-ba0c81d40e73" providerId="ADAL" clId="{77E300B7-054B-4F62-9E9F-C7C73C635437}" dt="2022-03-07T10:41:31.106" v="107" actId="1036"/>
        <pc:sldMkLst>
          <pc:docMk/>
          <pc:sldMk cId="0" sldId="273"/>
        </pc:sldMkLst>
        <pc:spChg chg="mod">
          <ac:chgData name="Ben Barton" userId="3f7d3b33-5a6c-40f9-a885-ba0c81d40e73" providerId="ADAL" clId="{77E300B7-054B-4F62-9E9F-C7C73C635437}" dt="2022-03-07T10:41:19.151" v="32" actId="1035"/>
          <ac:spMkLst>
            <pc:docMk/>
            <pc:sldMk cId="0" sldId="273"/>
            <ac:spMk id="330" creationId="{00000000-0000-0000-0000-000000000000}"/>
          </ac:spMkLst>
        </pc:spChg>
        <pc:picChg chg="add mod">
          <ac:chgData name="Ben Barton" userId="3f7d3b33-5a6c-40f9-a885-ba0c81d40e73" providerId="ADAL" clId="{77E300B7-054B-4F62-9E9F-C7C73C635437}" dt="2022-03-07T10:41:31.106" v="107" actId="1036"/>
          <ac:picMkLst>
            <pc:docMk/>
            <pc:sldMk cId="0" sldId="273"/>
            <ac:picMk id="3" creationId="{91EB4921-8970-4671-936A-49EB0CF7B1E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luminpdf.com/viewer/60dae54596f9e3001148ec73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.luminpdf.com/viewer/60dae55a96f9e3001148ec75" TargetMode="Externa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e26f19abc9_0_5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e26f19abc9_0_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26f19abc9_1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e26f19abc9_12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e26f19abc9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62" name="Google Shape;262;ge26f19abc9_0_90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ge26f19abc9_0_90:notes"/>
          <p:cNvSpPr txBox="1">
            <a:spLocks noGrp="1"/>
          </p:cNvSpPr>
          <p:nvPr>
            <p:ph type="sldNum" idx="12"/>
          </p:nvPr>
        </p:nvSpPr>
        <p:spPr>
          <a:xfrm>
            <a:off x="3883851" y="8685330"/>
            <a:ext cx="29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e26f19abc9_1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e26f19abc9_12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e26f19abc9_1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e26f19abc9_12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(15mins)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https://app.luminpdf.com/viewer/60dae54596f9e3001148ec73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https://app.luminpdf.com/viewer/60dae55a96f9e3001148ec75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e26f19abc9_12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e26f19abc9_12_102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ge26f19abc9_12_102:notes"/>
          <p:cNvSpPr txBox="1">
            <a:spLocks noGrp="1"/>
          </p:cNvSpPr>
          <p:nvPr>
            <p:ph type="sldNum" idx="12"/>
          </p:nvPr>
        </p:nvSpPr>
        <p:spPr>
          <a:xfrm>
            <a:off x="3883851" y="8685330"/>
            <a:ext cx="29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e26f19abc9_12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e26f19abc9_12_183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Read the article and complete the worksheet to identify the key leadership and management characteristics shown by Indra Nooyi.</a:t>
            </a:r>
            <a:endParaRPr/>
          </a:p>
        </p:txBody>
      </p:sp>
      <p:sp>
        <p:nvSpPr>
          <p:cNvPr id="301" name="Google Shape;301;ge26f19abc9_12_183:notes"/>
          <p:cNvSpPr txBox="1">
            <a:spLocks noGrp="1"/>
          </p:cNvSpPr>
          <p:nvPr>
            <p:ph type="sldNum" idx="12"/>
          </p:nvPr>
        </p:nvSpPr>
        <p:spPr>
          <a:xfrm>
            <a:off x="3883851" y="8685330"/>
            <a:ext cx="29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e26f19abc9_12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e26f19abc9_12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e28450598c_102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e28450598c_102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e26f19abc9_12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e26f19abc9_12_143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ge26f19abc9_12_143:notes"/>
          <p:cNvSpPr txBox="1">
            <a:spLocks noGrp="1"/>
          </p:cNvSpPr>
          <p:nvPr>
            <p:ph type="sldNum" idx="12"/>
          </p:nvPr>
        </p:nvSpPr>
        <p:spPr>
          <a:xfrm>
            <a:off x="3883851" y="8685330"/>
            <a:ext cx="29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e26f19abc9_0_44:notes"/>
          <p:cNvSpPr txBox="1">
            <a:spLocks noGrp="1"/>
          </p:cNvSpPr>
          <p:nvPr>
            <p:ph type="body" idx="1"/>
          </p:nvPr>
        </p:nvSpPr>
        <p:spPr>
          <a:xfrm>
            <a:off x="685480" y="4344135"/>
            <a:ext cx="54870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DO Now (5mins)</a:t>
            </a:r>
            <a:endParaRPr/>
          </a:p>
        </p:txBody>
      </p:sp>
      <p:sp>
        <p:nvSpPr>
          <p:cNvPr id="85" name="Google Shape;85;ge26f19abc9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26f19abc9_8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ge26f19abc9_8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e26f19abc9_8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ge26f19abc9_8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e26f19abc9_8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ge26f19abc9_8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e26f19abc9_8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e26f19abc9_8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e26f19abc9_8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ge26f19abc9_8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e26f19abc9_8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ge26f19abc9_8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457200" y="141480"/>
            <a:ext cx="8229600" cy="69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00" cy="5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2"/>
          </p:nvPr>
        </p:nvSpPr>
        <p:spPr>
          <a:xfrm>
            <a:off x="457200" y="1761659"/>
            <a:ext cx="4040100" cy="28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  <a:defRPr sz="1600"/>
            </a:lvl6pPr>
            <a:lvl7pPr marL="3200400" lvl="6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7pPr>
            <a:lvl8pPr marL="3657600" lvl="7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 sz="1600"/>
            </a:lvl8pPr>
            <a:lvl9pPr marL="4114800" lvl="8" indent="-3302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900" cy="5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4"/>
          </p:nvPr>
        </p:nvSpPr>
        <p:spPr>
          <a:xfrm>
            <a:off x="4645025" y="1761659"/>
            <a:ext cx="4041900" cy="28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  <a:defRPr sz="1600"/>
            </a:lvl6pPr>
            <a:lvl7pPr marL="3200400" lvl="6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7pPr>
            <a:lvl8pPr marL="3657600" lvl="7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 sz="1600"/>
            </a:lvl8pPr>
            <a:lvl9pPr marL="4114800" lvl="8" indent="-3302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7" name="Google Shape;17;p3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9zDMoj7D3b8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s3-eu-west-1.amazonaws.com/tutor2u-media/subjects/business/downloads/Indra-Nooyi-PepsiCo-Article-LinkedIn.pdf?mtime=20170803080217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g"/><Relationship Id="rId15" Type="http://schemas.openxmlformats.org/officeDocument/2006/relationships/image" Target="../media/image1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Relationship Id="rId1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.jp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jp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4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0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jpg"/><Relationship Id="rId11" Type="http://schemas.openxmlformats.org/officeDocument/2006/relationships/image" Target="../media/image5.jpg"/><Relationship Id="rId5" Type="http://schemas.openxmlformats.org/officeDocument/2006/relationships/image" Target="../media/image9.jpg"/><Relationship Id="rId1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openxmlformats.org/officeDocument/2006/relationships/image" Target="../media/image23.png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4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12.jp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 descr="A picture containing sitting, monitor, ma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52" y="0"/>
            <a:ext cx="914510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176275" y="222626"/>
            <a:ext cx="4913400" cy="13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70"/>
              <a:buFont typeface="Open Sans"/>
              <a:buNone/>
            </a:pPr>
            <a:r>
              <a:rPr lang="en-GB" sz="3480"/>
              <a:t>T Level Technical Qualification in Management and Administration </a:t>
            </a:r>
            <a:endParaRPr sz="348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A487A2-C075-4D95-BD03-409958D64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52" y="1405312"/>
            <a:ext cx="9144000" cy="5040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5500"/>
          </a:xfrm>
          <a:prstGeom prst="rect">
            <a:avLst/>
          </a:prstGeom>
          <a:solidFill>
            <a:srgbClr val="FFCCFF"/>
          </a:solidFill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555"/>
              <a:buFont typeface="Arial"/>
              <a:buNone/>
            </a:pPr>
            <a:r>
              <a:rPr lang="en-GB" sz="3600">
                <a:latin typeface="Calibri"/>
                <a:ea typeface="Calibri"/>
                <a:cs typeface="Calibri"/>
                <a:sym typeface="Calibri"/>
              </a:rPr>
              <a:t>A General Interpretation of Leadership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relationship through which one person influences the behaviour or actions of other people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Mullins (The Nature of Leadership)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5"/>
          <p:cNvSpPr txBox="1">
            <a:spLocks noGrp="1"/>
          </p:cNvSpPr>
          <p:nvPr>
            <p:ph type="title"/>
          </p:nvPr>
        </p:nvSpPr>
        <p:spPr>
          <a:xfrm>
            <a:off x="457200" y="40175"/>
            <a:ext cx="8229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Leadership or Management?</a:t>
            </a:r>
            <a:endParaRPr/>
          </a:p>
        </p:txBody>
      </p:sp>
      <p:sp>
        <p:nvSpPr>
          <p:cNvPr id="266" name="Google Shape;266;p25"/>
          <p:cNvSpPr/>
          <p:nvPr/>
        </p:nvSpPr>
        <p:spPr>
          <a:xfrm>
            <a:off x="357188" y="1723057"/>
            <a:ext cx="4000500" cy="1928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rgbClr val="385D8A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3961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 on long term strategy and vision</a:t>
            </a:r>
            <a:endParaRPr sz="9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Inspire people</a:t>
            </a:r>
            <a:endParaRPr sz="9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 relationships</a:t>
            </a:r>
            <a:endParaRPr sz="9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Take risks</a:t>
            </a:r>
            <a:endParaRPr sz="9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followers</a:t>
            </a:r>
            <a:endParaRPr sz="900"/>
          </a:p>
        </p:txBody>
      </p:sp>
      <p:sp>
        <p:nvSpPr>
          <p:cNvPr id="267" name="Google Shape;267;p25"/>
          <p:cNvSpPr/>
          <p:nvPr/>
        </p:nvSpPr>
        <p:spPr>
          <a:xfrm>
            <a:off x="714350" y="1038460"/>
            <a:ext cx="3286200" cy="535800"/>
          </a:xfrm>
          <a:prstGeom prst="roundRect">
            <a:avLst>
              <a:gd name="adj" fmla="val 16667"/>
            </a:avLst>
          </a:prstGeom>
          <a:solidFill>
            <a:srgbClr val="F030EB"/>
          </a:solidFill>
          <a:ln w="25400" cap="flat" cmpd="sng">
            <a:solidFill>
              <a:srgbClr val="385D8A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3961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Leaders</a:t>
            </a:r>
            <a:endParaRPr/>
          </a:p>
        </p:txBody>
      </p:sp>
      <p:sp>
        <p:nvSpPr>
          <p:cNvPr id="268" name="Google Shape;268;p25"/>
          <p:cNvSpPr/>
          <p:nvPr/>
        </p:nvSpPr>
        <p:spPr>
          <a:xfrm>
            <a:off x="4629300" y="1723057"/>
            <a:ext cx="4000500" cy="1928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rgbClr val="385D8A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3961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 on short term plans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Enact the plan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their authority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 risks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subordinates</a:t>
            </a:r>
            <a:endParaRPr sz="1100"/>
          </a:p>
        </p:txBody>
      </p:sp>
      <p:sp>
        <p:nvSpPr>
          <p:cNvPr id="269" name="Google Shape;269;p25"/>
          <p:cNvSpPr/>
          <p:nvPr/>
        </p:nvSpPr>
        <p:spPr>
          <a:xfrm>
            <a:off x="4986438" y="1038460"/>
            <a:ext cx="3286200" cy="535800"/>
          </a:xfrm>
          <a:prstGeom prst="roundRect">
            <a:avLst>
              <a:gd name="adj" fmla="val 16667"/>
            </a:avLst>
          </a:prstGeom>
          <a:solidFill>
            <a:srgbClr val="8CB3E3"/>
          </a:solidFill>
          <a:ln w="25400" cap="flat" cmpd="sng">
            <a:solidFill>
              <a:srgbClr val="385D8A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3961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Managers</a:t>
            </a:r>
            <a:endParaRPr/>
          </a:p>
        </p:txBody>
      </p:sp>
      <p:sp>
        <p:nvSpPr>
          <p:cNvPr id="270" name="Google Shape;270;p25"/>
          <p:cNvSpPr/>
          <p:nvPr/>
        </p:nvSpPr>
        <p:spPr>
          <a:xfrm>
            <a:off x="467550" y="3800550"/>
            <a:ext cx="7805100" cy="1020600"/>
          </a:xfrm>
          <a:prstGeom prst="leftRightArrow">
            <a:avLst>
              <a:gd name="adj1" fmla="val 50000"/>
              <a:gd name="adj2" fmla="val 49992"/>
            </a:avLst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srgbClr val="000000">
                <a:alpha val="39610"/>
              </a:srgbClr>
            </a:outerShdw>
          </a:effectLst>
        </p:spPr>
        <p:txBody>
          <a:bodyPr spcFirstLastPara="1" wrap="square" lIns="36000" tIns="0" rIns="3600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reality, both are closely linked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6"/>
          <p:cNvSpPr txBox="1">
            <a:spLocks noGrp="1"/>
          </p:cNvSpPr>
          <p:nvPr>
            <p:ph type="title"/>
          </p:nvPr>
        </p:nvSpPr>
        <p:spPr>
          <a:xfrm>
            <a:off x="457200" y="141480"/>
            <a:ext cx="8229600" cy="691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/>
              <a:t>T</a:t>
            </a:r>
            <a:r>
              <a:rPr lang="en-GB">
                <a:latin typeface="Calibri"/>
                <a:ea typeface="Calibri"/>
                <a:cs typeface="Calibri"/>
                <a:sym typeface="Calibri"/>
              </a:rPr>
              <a:t>wo Different Leadership Perspectives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6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00" cy="556500"/>
          </a:xfrm>
          <a:prstGeom prst="rect">
            <a:avLst/>
          </a:prstGeom>
          <a:solidFill>
            <a:srgbClr val="E06666"/>
          </a:solidFill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2400" b="0">
                <a:latin typeface="Calibri"/>
                <a:ea typeface="Calibri"/>
                <a:cs typeface="Calibri"/>
                <a:sym typeface="Calibri"/>
              </a:rPr>
              <a:t>Traditional View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26"/>
          <p:cNvSpPr txBox="1">
            <a:spLocks noGrp="1"/>
          </p:cNvSpPr>
          <p:nvPr>
            <p:ph type="body" idx="2"/>
          </p:nvPr>
        </p:nvSpPr>
        <p:spPr>
          <a:xfrm>
            <a:off x="457200" y="1761659"/>
            <a:ext cx="4040100" cy="2832900"/>
          </a:xfrm>
          <a:prstGeom prst="rect">
            <a:avLst/>
          </a:prstGeom>
          <a:solidFill>
            <a:srgbClr val="F4CCCC"/>
          </a:solidFill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Calibri"/>
                <a:ea typeface="Calibri"/>
                <a:cs typeface="Calibri"/>
                <a:sym typeface="Calibri"/>
              </a:rPr>
              <a:t>Command &amp; Control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7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None/>
            </a:pPr>
            <a:r>
              <a:rPr lang="en-GB" sz="2700">
                <a:latin typeface="Calibri"/>
                <a:ea typeface="Calibri"/>
                <a:cs typeface="Calibri"/>
                <a:sym typeface="Calibri"/>
              </a:rPr>
              <a:t>Command and Control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 sz="27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None/>
            </a:pPr>
            <a:r>
              <a:rPr lang="en-GB" sz="2700">
                <a:latin typeface="Calibri"/>
                <a:ea typeface="Calibri"/>
                <a:cs typeface="Calibri"/>
                <a:sym typeface="Calibri"/>
              </a:rPr>
              <a:t>Decision-Making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None/>
            </a:pPr>
            <a:endParaRPr sz="2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26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900" cy="556500"/>
          </a:xfrm>
          <a:prstGeom prst="rect">
            <a:avLst/>
          </a:prstGeom>
          <a:solidFill>
            <a:srgbClr val="6D9EEB"/>
          </a:solidFill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440"/>
              </a:spcBef>
              <a:spcAft>
                <a:spcPts val="0"/>
              </a:spcAft>
              <a:buNone/>
            </a:pPr>
            <a:r>
              <a:rPr lang="en-GB" sz="2400" b="0">
                <a:latin typeface="Calibri"/>
                <a:ea typeface="Calibri"/>
                <a:cs typeface="Calibri"/>
                <a:sym typeface="Calibri"/>
              </a:rPr>
              <a:t>Modern View</a:t>
            </a:r>
            <a:endParaRPr sz="2400" b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6"/>
          <p:cNvSpPr txBox="1">
            <a:spLocks noGrp="1"/>
          </p:cNvSpPr>
          <p:nvPr>
            <p:ph type="body" idx="4"/>
          </p:nvPr>
        </p:nvSpPr>
        <p:spPr>
          <a:xfrm>
            <a:off x="4645025" y="1761659"/>
            <a:ext cx="4041900" cy="28329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Inspiring employees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Creating a vision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Shaping core values &amp; culture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Building effective teams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7"/>
          <p:cNvSpPr txBox="1">
            <a:spLocks noGrp="1"/>
          </p:cNvSpPr>
          <p:nvPr>
            <p:ph type="title"/>
          </p:nvPr>
        </p:nvSpPr>
        <p:spPr>
          <a:xfrm>
            <a:off x="311700" y="87625"/>
            <a:ext cx="8520600" cy="6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Activity - Characteristics of Leadership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27"/>
          <p:cNvSpPr txBox="1">
            <a:spLocks noGrp="1"/>
          </p:cNvSpPr>
          <p:nvPr>
            <p:ph type="body" idx="1"/>
          </p:nvPr>
        </p:nvSpPr>
        <p:spPr>
          <a:xfrm>
            <a:off x="343925" y="851775"/>
            <a:ext cx="8520600" cy="1458600"/>
          </a:xfrm>
          <a:prstGeom prst="rect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lang="en-GB" sz="1765">
                <a:latin typeface="Calibri"/>
                <a:ea typeface="Calibri"/>
                <a:cs typeface="Calibri"/>
                <a:sym typeface="Calibri"/>
              </a:rPr>
              <a:t>A group activity whereby students are provided with a set of cards,  each with a characteristic/ skills/ quality of a manager/ leader. Students need to rank the cards in order; most important to least important.  An additional activity can also be carried out using the cards</a:t>
            </a:r>
            <a:endParaRPr sz="1765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endParaRPr sz="1665"/>
          </a:p>
        </p:txBody>
      </p:sp>
      <p:sp>
        <p:nvSpPr>
          <p:cNvPr id="286" name="Google Shape;286;p27"/>
          <p:cNvSpPr txBox="1"/>
          <p:nvPr/>
        </p:nvSpPr>
        <p:spPr>
          <a:xfrm>
            <a:off x="376025" y="2806775"/>
            <a:ext cx="8456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7" name="Google Shape;287;p27"/>
          <p:cNvPicPr preferRelativeResize="0"/>
          <p:nvPr/>
        </p:nvPicPr>
        <p:blipFill rotWithShape="1">
          <a:blip r:embed="rId3">
            <a:alphaModFix/>
          </a:blip>
          <a:srcRect l="15583" t="35247" r="16007" b="5482"/>
          <a:stretch/>
        </p:blipFill>
        <p:spPr>
          <a:xfrm>
            <a:off x="3782900" y="2571750"/>
            <a:ext cx="5210650" cy="2269599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27"/>
          <p:cNvSpPr txBox="1"/>
          <p:nvPr/>
        </p:nvSpPr>
        <p:spPr>
          <a:xfrm>
            <a:off x="935800" y="2410025"/>
            <a:ext cx="3133500" cy="10158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Open Sans"/>
                <a:ea typeface="Open Sans"/>
                <a:cs typeface="Open Sans"/>
                <a:sym typeface="Open Sans"/>
              </a:rPr>
              <a:t>Use Management and Leadership Skills Cards for this activity:</a:t>
            </a:r>
            <a:endParaRPr sz="1800" b="1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8"/>
          <p:cNvSpPr txBox="1">
            <a:spLocks noGrp="1"/>
          </p:cNvSpPr>
          <p:nvPr>
            <p:ph type="title"/>
          </p:nvPr>
        </p:nvSpPr>
        <p:spPr>
          <a:xfrm>
            <a:off x="228000" y="131900"/>
            <a:ext cx="8671800" cy="813300"/>
          </a:xfrm>
          <a:prstGeom prst="rect">
            <a:avLst/>
          </a:prstGeom>
          <a:solidFill>
            <a:srgbClr val="FFFF00"/>
          </a:solidFill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Transformational Leadership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28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96" name="Google Shape;296;p28" descr="Oprah Winfrey- A Transformational Leader. Project for our Positive Leadership Class. &#10; &#10;Footage and audio from YouTube. No copyright infringement intended." title="Oprah Winfrey- A Transformational Leade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950" y="1026922"/>
            <a:ext cx="5255419" cy="3941569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28"/>
          <p:cNvSpPr txBox="1">
            <a:spLocks noGrp="1"/>
          </p:cNvSpPr>
          <p:nvPr>
            <p:ph type="body" idx="2"/>
          </p:nvPr>
        </p:nvSpPr>
        <p:spPr>
          <a:xfrm>
            <a:off x="5577700" y="1225225"/>
            <a:ext cx="3413700" cy="374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Watch the clip. 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Identify the key characteristics of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leadership that Oprah Winfrey identifies.  Why is leadership important?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9"/>
          <p:cNvSpPr txBox="1">
            <a:spLocks noGrp="1"/>
          </p:cNvSpPr>
          <p:nvPr>
            <p:ph type="title"/>
          </p:nvPr>
        </p:nvSpPr>
        <p:spPr>
          <a:xfrm>
            <a:off x="628650" y="205383"/>
            <a:ext cx="7886700" cy="7458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9"/>
          <p:cNvSpPr txBox="1">
            <a:spLocks noGrp="1"/>
          </p:cNvSpPr>
          <p:nvPr>
            <p:ph type="body" idx="1"/>
          </p:nvPr>
        </p:nvSpPr>
        <p:spPr>
          <a:xfrm>
            <a:off x="628650" y="1026914"/>
            <a:ext cx="7886700" cy="2447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05" name="Google Shape;305;p29"/>
          <p:cNvPicPr preferRelativeResize="0"/>
          <p:nvPr/>
        </p:nvPicPr>
        <p:blipFill rotWithShape="1">
          <a:blip r:embed="rId3">
            <a:alphaModFix/>
          </a:blip>
          <a:srcRect l="31918" t="29020" r="29699" b="19559"/>
          <a:stretch/>
        </p:blipFill>
        <p:spPr>
          <a:xfrm>
            <a:off x="628649" y="0"/>
            <a:ext cx="80925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29"/>
          <p:cNvSpPr txBox="1"/>
          <p:nvPr/>
        </p:nvSpPr>
        <p:spPr>
          <a:xfrm>
            <a:off x="6144000" y="-13687"/>
            <a:ext cx="30000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https://s3-eu-west-1.amazonaws.com/tutor2u-media/subjects/business/downloads/Indra-Nooyi-PepsiCo-Article-LinkedIn.pdf?mtime=20170803080217</a:t>
            </a:r>
            <a:r>
              <a:rPr lang="en-GB"/>
              <a:t> 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0"/>
          <p:cNvSpPr txBox="1">
            <a:spLocks noGrp="1"/>
          </p:cNvSpPr>
          <p:nvPr>
            <p:ph type="title"/>
          </p:nvPr>
        </p:nvSpPr>
        <p:spPr>
          <a:xfrm>
            <a:off x="255050" y="152975"/>
            <a:ext cx="8662200" cy="456300"/>
          </a:xfrm>
          <a:prstGeom prst="rect">
            <a:avLst/>
          </a:prstGeom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+mj-lt"/>
                <a:ea typeface="Calibri"/>
                <a:cs typeface="Calibri"/>
                <a:sym typeface="Calibri"/>
              </a:rPr>
              <a:t>Leadership Activity 1: </a:t>
            </a:r>
            <a:r>
              <a:rPr lang="en-GB" sz="3544">
                <a:latin typeface="+mj-lt"/>
                <a:ea typeface="Calibri"/>
                <a:cs typeface="Calibri"/>
                <a:sym typeface="Calibri"/>
              </a:rPr>
              <a:t>Indra Nooyi.</a:t>
            </a:r>
            <a:endParaRPr sz="6644"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30"/>
          <p:cNvSpPr txBox="1">
            <a:spLocks noGrp="1"/>
          </p:cNvSpPr>
          <p:nvPr>
            <p:ph type="body" idx="1"/>
          </p:nvPr>
        </p:nvSpPr>
        <p:spPr>
          <a:xfrm>
            <a:off x="255150" y="885750"/>
            <a:ext cx="8662200" cy="900300"/>
          </a:xfrm>
          <a:prstGeom prst="rect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rmAutofit fontScale="250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GB" sz="8781">
                <a:latin typeface="+mj-lt"/>
                <a:ea typeface="Calibri"/>
                <a:cs typeface="Calibri"/>
                <a:sym typeface="Calibri"/>
              </a:rPr>
              <a:t>Identify the key leadership and management characteristics shown by Indra Nooyi in the table below.</a:t>
            </a:r>
            <a:endParaRPr sz="8781">
              <a:latin typeface="+mj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endParaRPr sz="1600">
              <a:latin typeface="+mj-lt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endParaRPr sz="1600">
              <a:latin typeface="+mj-lt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r>
              <a:rPr lang="en-GB">
                <a:latin typeface="+mj-lt"/>
              </a:rPr>
              <a:t> </a:t>
            </a:r>
            <a:endParaRPr>
              <a:latin typeface="+mj-lt"/>
            </a:endParaRPr>
          </a:p>
        </p:txBody>
      </p:sp>
      <p:graphicFrame>
        <p:nvGraphicFramePr>
          <p:cNvPr id="313" name="Google Shape;313;p30"/>
          <p:cNvGraphicFramePr/>
          <p:nvPr/>
        </p:nvGraphicFramePr>
        <p:xfrm>
          <a:off x="1046500" y="2062425"/>
          <a:ext cx="7098000" cy="2873250"/>
        </p:xfrm>
        <a:graphic>
          <a:graphicData uri="http://schemas.openxmlformats.org/drawingml/2006/table">
            <a:tbl>
              <a:tblPr>
                <a:noFill/>
                <a:tableStyleId>{254DDA7D-C2BE-4657-9491-F271E5CAA1EB}</a:tableStyleId>
              </a:tblPr>
              <a:tblGrid>
                <a:gridCol w="3368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9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17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/>
                        <a:t>Personal characteristics and qualities</a:t>
                      </a:r>
                      <a:endParaRPr sz="1800" b="1"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/>
                        <a:t>Example of how she showed this characteristic or quality</a:t>
                      </a:r>
                      <a:endParaRPr sz="1800" b="1"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2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2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1"/>
          <p:cNvSpPr txBox="1">
            <a:spLocks noGrp="1"/>
          </p:cNvSpPr>
          <p:nvPr>
            <p:ph type="title"/>
          </p:nvPr>
        </p:nvSpPr>
        <p:spPr>
          <a:xfrm>
            <a:off x="147725" y="58975"/>
            <a:ext cx="8729100" cy="360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480">
                <a:latin typeface="Calibri"/>
                <a:ea typeface="Calibri"/>
                <a:cs typeface="Calibri"/>
                <a:sym typeface="Calibri"/>
              </a:rPr>
              <a:t>Plenary</a:t>
            </a:r>
            <a:endParaRPr sz="348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31"/>
          <p:cNvSpPr txBox="1">
            <a:spLocks noGrp="1"/>
          </p:cNvSpPr>
          <p:nvPr>
            <p:ph type="body" idx="1"/>
          </p:nvPr>
        </p:nvSpPr>
        <p:spPr>
          <a:xfrm>
            <a:off x="207450" y="483400"/>
            <a:ext cx="8729100" cy="360600"/>
          </a:xfrm>
          <a:prstGeom prst="rect">
            <a:avLst/>
          </a:prstGeom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r>
              <a:rPr lang="en-GB" sz="2200" b="1"/>
              <a:t>Complete the exit ticket below: </a:t>
            </a:r>
            <a:endParaRPr sz="2200" b="1"/>
          </a:p>
        </p:txBody>
      </p:sp>
      <p:sp>
        <p:nvSpPr>
          <p:cNvPr id="320" name="Google Shape;320;p31"/>
          <p:cNvSpPr/>
          <p:nvPr/>
        </p:nvSpPr>
        <p:spPr>
          <a:xfrm>
            <a:off x="207450" y="1111225"/>
            <a:ext cx="8729100" cy="36966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DE9D8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/>
              <a:t>Exit Ticket</a:t>
            </a:r>
            <a:endParaRPr sz="19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Name: 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Three things I have learned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Two  Questions I Have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One Opinion I  now have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321" name="Google Shape;321;p31"/>
          <p:cNvGraphicFramePr/>
          <p:nvPr/>
        </p:nvGraphicFramePr>
        <p:xfrm>
          <a:off x="379100" y="2451950"/>
          <a:ext cx="8266350" cy="396210"/>
        </p:xfrm>
        <a:graphic>
          <a:graphicData uri="http://schemas.openxmlformats.org/drawingml/2006/table">
            <a:tbl>
              <a:tblPr>
                <a:noFill/>
                <a:tableStyleId>{254DDA7D-C2BE-4657-9491-F271E5CAA1EB}</a:tableStyleId>
              </a:tblPr>
              <a:tblGrid>
                <a:gridCol w="2755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5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1.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3.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1155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2" name="Google Shape;322;p31"/>
          <p:cNvGraphicFramePr/>
          <p:nvPr/>
        </p:nvGraphicFramePr>
        <p:xfrm>
          <a:off x="293750" y="3428775"/>
          <a:ext cx="8266350" cy="396210"/>
        </p:xfrm>
        <a:graphic>
          <a:graphicData uri="http://schemas.openxmlformats.org/drawingml/2006/table">
            <a:tbl>
              <a:tblPr>
                <a:noFill/>
                <a:tableStyleId>{254DDA7D-C2BE-4657-9491-F271E5CAA1EB}</a:tableStyleId>
              </a:tblPr>
              <a:tblGrid>
                <a:gridCol w="4133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3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1.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2.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3" name="Google Shape;323;p31"/>
          <p:cNvGraphicFramePr/>
          <p:nvPr/>
        </p:nvGraphicFramePr>
        <p:xfrm>
          <a:off x="724200" y="4252700"/>
          <a:ext cx="7239000" cy="396210"/>
        </p:xfrm>
        <a:graphic>
          <a:graphicData uri="http://schemas.openxmlformats.org/drawingml/2006/table">
            <a:tbl>
              <a:tblPr>
                <a:noFill/>
                <a:tableStyleId>{254DDA7D-C2BE-4657-9491-F271E5CAA1EB}</a:tableStyleId>
              </a:tblPr>
              <a:tblGrid>
                <a:gridCol w="723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1.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2"/>
          <p:cNvSpPr txBox="1">
            <a:spLocks noGrp="1"/>
          </p:cNvSpPr>
          <p:nvPr>
            <p:ph type="title"/>
          </p:nvPr>
        </p:nvSpPr>
        <p:spPr>
          <a:xfrm>
            <a:off x="147800" y="205375"/>
            <a:ext cx="8797800" cy="600300"/>
          </a:xfrm>
          <a:prstGeom prst="rect">
            <a:avLst/>
          </a:prstGeom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180">
                <a:solidFill>
                  <a:srgbClr val="F030EB"/>
                </a:solidFill>
                <a:latin typeface="Calibri"/>
                <a:ea typeface="Calibri"/>
                <a:cs typeface="Calibri"/>
                <a:sym typeface="Calibri"/>
              </a:rPr>
              <a:t>Homework Task - Business Review September 2020</a:t>
            </a:r>
            <a:endParaRPr sz="3180">
              <a:solidFill>
                <a:srgbClr val="F030E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32"/>
          <p:cNvSpPr txBox="1">
            <a:spLocks noGrp="1"/>
          </p:cNvSpPr>
          <p:nvPr>
            <p:ph type="body" idx="1"/>
          </p:nvPr>
        </p:nvSpPr>
        <p:spPr>
          <a:xfrm>
            <a:off x="628650" y="1091819"/>
            <a:ext cx="7886700" cy="3320700"/>
          </a:xfrm>
          <a:prstGeom prst="rect">
            <a:avLst/>
          </a:prstGeom>
          <a:ln w="38100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-3937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SzPts val="2600"/>
              <a:buFont typeface="Calibri"/>
              <a:buChar char="●"/>
            </a:pPr>
            <a:r>
              <a:rPr lang="en-GB" sz="2600">
                <a:latin typeface="Calibri"/>
                <a:ea typeface="Calibri"/>
                <a:cs typeface="Calibri"/>
                <a:sym typeface="Calibri"/>
              </a:rPr>
              <a:t>The changing role of the CEO pages 2-4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600"/>
              <a:buFont typeface="Calibri"/>
              <a:buChar char="●"/>
            </a:pPr>
            <a:r>
              <a:rPr lang="en-GB" sz="2600">
                <a:latin typeface="Calibri"/>
                <a:ea typeface="Calibri"/>
                <a:cs typeface="Calibri"/>
                <a:sym typeface="Calibri"/>
              </a:rPr>
              <a:t>Thinking Hard exercise - Read the case study and summarise in no more than 300 words the main points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600"/>
              <a:buFont typeface="Calibri"/>
              <a:buChar char="●"/>
            </a:pPr>
            <a:r>
              <a:rPr lang="en-GB" sz="2600">
                <a:latin typeface="Calibri"/>
                <a:ea typeface="Calibri"/>
                <a:cs typeface="Calibri"/>
                <a:sym typeface="Calibri"/>
              </a:rPr>
              <a:t>How has the role of CEO changed over time?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EB4921-8970-4671-936A-49EB0CF7B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41485"/>
            <a:ext cx="9144000" cy="5040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subTitle" idx="1"/>
          </p:nvPr>
        </p:nvSpPr>
        <p:spPr>
          <a:xfrm>
            <a:off x="1020700" y="577500"/>
            <a:ext cx="7493700" cy="1678800"/>
          </a:xfrm>
          <a:prstGeom prst="rect">
            <a:avLst/>
          </a:prstGeom>
          <a:solidFill>
            <a:schemeClr val="dk2"/>
          </a:solidFill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3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Lead, manage and develop individuals and teams to deliver outcomes (Outcome 1)  </a:t>
            </a: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0550" y="2383749"/>
            <a:ext cx="4525700" cy="226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186500" y="53575"/>
            <a:ext cx="8856000" cy="591000"/>
          </a:xfrm>
          <a:prstGeom prst="rect">
            <a:avLst/>
          </a:prstGeom>
          <a:noFill/>
          <a:ln w="38100" cap="flat" cmpd="sng">
            <a:solidFill>
              <a:srgbClr val="EF33A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latin typeface="Calibri"/>
                <a:ea typeface="Calibri"/>
                <a:cs typeface="Calibri"/>
                <a:sym typeface="Calibri"/>
              </a:rPr>
              <a:t>Learning objectives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7"/>
          <p:cNvSpPr/>
          <p:nvPr/>
        </p:nvSpPr>
        <p:spPr>
          <a:xfrm>
            <a:off x="186500" y="3619925"/>
            <a:ext cx="8856000" cy="919800"/>
          </a:xfrm>
          <a:prstGeom prst="rect">
            <a:avLst/>
          </a:prstGeom>
          <a:solidFill>
            <a:srgbClr val="DAEEF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latin typeface="Calibri"/>
                <a:ea typeface="Calibri"/>
                <a:cs typeface="Calibri"/>
                <a:sym typeface="Calibri"/>
              </a:rPr>
              <a:t>Do Now:</a:t>
            </a:r>
            <a:endParaRPr sz="2800" b="1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latin typeface="Calibri"/>
                <a:ea typeface="Calibri"/>
                <a:cs typeface="Calibri"/>
                <a:sym typeface="Calibri"/>
              </a:rPr>
              <a:t>Guess Who…...</a:t>
            </a:r>
            <a:endParaRPr sz="2800" b="1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7"/>
          <p:cNvSpPr/>
          <p:nvPr/>
        </p:nvSpPr>
        <p:spPr>
          <a:xfrm>
            <a:off x="186500" y="786006"/>
            <a:ext cx="8856000" cy="2692500"/>
          </a:xfrm>
          <a:prstGeom prst="rect">
            <a:avLst/>
          </a:prstGeom>
          <a:solidFill>
            <a:srgbClr val="FDE9D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1.1 </a:t>
            </a:r>
            <a:r>
              <a:rPr lang="en-GB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difference between leadership and management.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definition of </a:t>
            </a:r>
            <a:r>
              <a:rPr lang="en-GB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leadership</a:t>
            </a:r>
            <a:r>
              <a:rPr lang="en-GB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e.g., visionary, motivational.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definition of</a:t>
            </a:r>
            <a:r>
              <a:rPr lang="en-GB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management</a:t>
            </a:r>
            <a:r>
              <a:rPr lang="en-GB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e.g., organising, meeting goals.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key characteristics of both</a:t>
            </a:r>
            <a:r>
              <a:rPr lang="en-GB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leadership and management.   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937B87-B517-4214-8613-697693D8A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39420"/>
            <a:ext cx="9144000" cy="5040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33A3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 rotWithShape="1">
          <a:blip r:embed="rId3">
            <a:alphaModFix/>
          </a:blip>
          <a:srcRect l="5802" t="10841"/>
          <a:stretch/>
        </p:blipFill>
        <p:spPr>
          <a:xfrm>
            <a:off x="0" y="0"/>
            <a:ext cx="3188878" cy="2452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 descr="Image result for Emma Walmsley - GS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217055">
            <a:off x="7106484" y="2928488"/>
            <a:ext cx="1432134" cy="1665899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6" name="Google Shape;96;p18" descr="Image result for Richard Branso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441721">
            <a:off x="952403" y="3235800"/>
            <a:ext cx="1447885" cy="166590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7" name="Google Shape;97;p18" descr="Image result for Willie Walsh - International Airlines Group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313237">
            <a:off x="305500" y="2093380"/>
            <a:ext cx="1758881" cy="1671246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8" name="Google Shape;98;p18" descr="Image result for Indra Nooyi - Pepsi (2018 stepped down)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350900">
            <a:off x="1889990" y="1886552"/>
            <a:ext cx="1447885" cy="166590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9" name="Google Shape;99;p18" descr="Related imag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-478169">
            <a:off x="4911121" y="218594"/>
            <a:ext cx="1430830" cy="166590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0" name="Google Shape;100;p18" descr="Related imag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421813">
            <a:off x="3078412" y="200668"/>
            <a:ext cx="1432134" cy="166590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1" name="Google Shape;101;p18" descr="Related image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-283736">
            <a:off x="3495856" y="1526003"/>
            <a:ext cx="1759550" cy="1670294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2" name="Google Shape;102;p18" descr="Image result for Jeff Bezos - Amazon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413586" y="1652326"/>
            <a:ext cx="1762625" cy="166590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3" name="Google Shape;103;p18" descr="Image result for Tim Cook - Appl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 rot="470111">
            <a:off x="6748037" y="285402"/>
            <a:ext cx="1754256" cy="1677814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4" name="Google Shape;104;p18" descr="Image result for Dave Lewis - Tesco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 rot="304289">
            <a:off x="6826822" y="1744514"/>
            <a:ext cx="1447885" cy="166590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5" name="Google Shape;105;p18" descr="Image result for Liv Garfield - Severn Trent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 rot="-556914">
            <a:off x="2576378" y="3272737"/>
            <a:ext cx="1750942" cy="1682492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6" name="Google Shape;106;p18" descr="Image result for Elon Musk - Tesla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 rot="136310">
            <a:off x="3957484" y="3219548"/>
            <a:ext cx="1761913" cy="166692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7" name="Google Shape;107;p18" descr="Image result for Paul Polman - Unilever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 rot="455433">
            <a:off x="5500587" y="2986089"/>
            <a:ext cx="1432134" cy="1665901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8" name="Google Shape;108;p18"/>
          <p:cNvSpPr/>
          <p:nvPr/>
        </p:nvSpPr>
        <p:spPr>
          <a:xfrm>
            <a:off x="4572000" y="1362075"/>
            <a:ext cx="3297900" cy="2724000"/>
          </a:xfrm>
          <a:prstGeom prst="rect">
            <a:avLst/>
          </a:prstGeom>
          <a:solidFill>
            <a:schemeClr val="lt1">
              <a:alpha val="80000"/>
            </a:scheme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Match the CEO to the  business</a:t>
            </a:r>
            <a:endParaRPr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33A3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19"/>
          <p:cNvGrpSpPr/>
          <p:nvPr/>
        </p:nvGrpSpPr>
        <p:grpSpPr>
          <a:xfrm>
            <a:off x="0" y="0"/>
            <a:ext cx="8991937" cy="5167675"/>
            <a:chOff x="0" y="0"/>
            <a:chExt cx="8991937" cy="5167675"/>
          </a:xfrm>
        </p:grpSpPr>
        <p:pic>
          <p:nvPicPr>
            <p:cNvPr id="114" name="Google Shape;114;p19"/>
            <p:cNvPicPr preferRelativeResize="0"/>
            <p:nvPr/>
          </p:nvPicPr>
          <p:blipFill rotWithShape="1">
            <a:blip r:embed="rId3">
              <a:alphaModFix/>
            </a:blip>
            <a:srcRect l="5802" t="10841"/>
            <a:stretch/>
          </p:blipFill>
          <p:spPr>
            <a:xfrm>
              <a:off x="0" y="0"/>
              <a:ext cx="3563818" cy="27406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15" name="Google Shape;115;p19"/>
            <p:cNvGrpSpPr/>
            <p:nvPr/>
          </p:nvGrpSpPr>
          <p:grpSpPr>
            <a:xfrm>
              <a:off x="3881268" y="346775"/>
              <a:ext cx="1762670" cy="1665900"/>
              <a:chOff x="4204602" y="462366"/>
              <a:chExt cx="1909512" cy="2221200"/>
            </a:xfrm>
          </p:grpSpPr>
          <p:pic>
            <p:nvPicPr>
              <p:cNvPr id="116" name="Google Shape;116;p19" descr="Image result for Emma Walmsley - GSK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4204602" y="462366"/>
                <a:ext cx="1909512" cy="2221200"/>
              </a:xfrm>
              <a:prstGeom prst="rect">
                <a:avLst/>
              </a:prstGeom>
              <a:solidFill>
                <a:srgbClr val="ECECEC"/>
              </a:solidFill>
              <a:ln w="88900" cap="sq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17" name="Google Shape;117;p19"/>
              <p:cNvSpPr/>
              <p:nvPr/>
            </p:nvSpPr>
            <p:spPr>
              <a:xfrm>
                <a:off x="4204602" y="482600"/>
                <a:ext cx="304800" cy="3048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i="0" u="none" strike="noStrike" cap="non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</a:t>
                </a:r>
                <a:endParaRPr sz="1200"/>
              </a:p>
            </p:txBody>
          </p:sp>
        </p:grpSp>
        <p:grpSp>
          <p:nvGrpSpPr>
            <p:cNvPr id="118" name="Google Shape;118;p19"/>
            <p:cNvGrpSpPr/>
            <p:nvPr/>
          </p:nvGrpSpPr>
          <p:grpSpPr>
            <a:xfrm>
              <a:off x="552826" y="2777489"/>
              <a:ext cx="1782056" cy="1665900"/>
              <a:chOff x="598880" y="3703319"/>
              <a:chExt cx="1930513" cy="2221200"/>
            </a:xfrm>
          </p:grpSpPr>
          <p:pic>
            <p:nvPicPr>
              <p:cNvPr id="119" name="Google Shape;119;p19" descr="Image result for Richard Branson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598880" y="3703319"/>
                <a:ext cx="1930513" cy="2221200"/>
              </a:xfrm>
              <a:prstGeom prst="rect">
                <a:avLst/>
              </a:prstGeom>
              <a:solidFill>
                <a:srgbClr val="ECECEC"/>
              </a:solidFill>
              <a:ln w="88900" cap="sq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20" name="Google Shape;120;p19"/>
              <p:cNvSpPr/>
              <p:nvPr/>
            </p:nvSpPr>
            <p:spPr>
              <a:xfrm>
                <a:off x="598880" y="3733800"/>
                <a:ext cx="304800" cy="3048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i="0" u="none" strike="noStrike" cap="non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</a:t>
                </a:r>
                <a:endParaRPr sz="1200"/>
              </a:p>
            </p:txBody>
          </p:sp>
        </p:grpSp>
        <p:grpSp>
          <p:nvGrpSpPr>
            <p:cNvPr id="121" name="Google Shape;121;p19"/>
            <p:cNvGrpSpPr/>
            <p:nvPr/>
          </p:nvGrpSpPr>
          <p:grpSpPr>
            <a:xfrm>
              <a:off x="4898437" y="2777489"/>
              <a:ext cx="1782056" cy="1665900"/>
              <a:chOff x="5306508" y="3703319"/>
              <a:chExt cx="1930513" cy="2221200"/>
            </a:xfrm>
          </p:grpSpPr>
          <p:pic>
            <p:nvPicPr>
              <p:cNvPr id="122" name="Google Shape;122;p19" descr="Image result for Dave Lewis - Tesco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5306508" y="3703319"/>
                <a:ext cx="1930513" cy="2221200"/>
              </a:xfrm>
              <a:prstGeom prst="rect">
                <a:avLst/>
              </a:prstGeom>
              <a:solidFill>
                <a:srgbClr val="ECECEC"/>
              </a:solidFill>
              <a:ln w="88900" cap="sq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23" name="Google Shape;123;p19"/>
              <p:cNvSpPr/>
              <p:nvPr/>
            </p:nvSpPr>
            <p:spPr>
              <a:xfrm>
                <a:off x="5306508" y="3733800"/>
                <a:ext cx="304800" cy="3048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i="0" u="none" strike="noStrike" cap="non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3</a:t>
                </a:r>
                <a:endParaRPr sz="1200"/>
              </a:p>
            </p:txBody>
          </p:sp>
        </p:grpSp>
        <p:sp>
          <p:nvSpPr>
            <p:cNvPr id="124" name="Google Shape;124;p19"/>
            <p:cNvSpPr/>
            <p:nvPr/>
          </p:nvSpPr>
          <p:spPr>
            <a:xfrm>
              <a:off x="5883157" y="346775"/>
              <a:ext cx="2182500" cy="567600"/>
            </a:xfrm>
            <a:prstGeom prst="rect">
              <a:avLst/>
            </a:prstGeom>
            <a:solidFill>
              <a:srgbClr val="FFCCFF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Emma Walmsley </a:t>
              </a:r>
              <a:endParaRPr sz="1200"/>
            </a:p>
          </p:txBody>
        </p:sp>
        <p:sp>
          <p:nvSpPr>
            <p:cNvPr id="125" name="Google Shape;125;p19"/>
            <p:cNvSpPr/>
            <p:nvPr/>
          </p:nvSpPr>
          <p:spPr>
            <a:xfrm>
              <a:off x="2516704" y="2777489"/>
              <a:ext cx="2182500" cy="567600"/>
            </a:xfrm>
            <a:prstGeom prst="rect">
              <a:avLst/>
            </a:prstGeom>
            <a:solidFill>
              <a:srgbClr val="FFCCFF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Richard Branson</a:t>
              </a:r>
              <a:endParaRPr sz="1200"/>
            </a:p>
          </p:txBody>
        </p:sp>
        <p:sp>
          <p:nvSpPr>
            <p:cNvPr id="126" name="Google Shape;126;p19"/>
            <p:cNvSpPr/>
            <p:nvPr/>
          </p:nvSpPr>
          <p:spPr>
            <a:xfrm>
              <a:off x="6809178" y="2800350"/>
              <a:ext cx="2182500" cy="567600"/>
            </a:xfrm>
            <a:prstGeom prst="rect">
              <a:avLst/>
            </a:prstGeom>
            <a:solidFill>
              <a:srgbClr val="FFCCFF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Dave Lewis</a:t>
              </a:r>
              <a:endParaRPr sz="1200"/>
            </a:p>
          </p:txBody>
        </p:sp>
        <p:grpSp>
          <p:nvGrpSpPr>
            <p:cNvPr id="127" name="Google Shape;127;p19"/>
            <p:cNvGrpSpPr/>
            <p:nvPr/>
          </p:nvGrpSpPr>
          <p:grpSpPr>
            <a:xfrm>
              <a:off x="5883408" y="959784"/>
              <a:ext cx="2182485" cy="1053000"/>
              <a:chOff x="6373533" y="1279712"/>
              <a:chExt cx="2364300" cy="1404000"/>
            </a:xfrm>
          </p:grpSpPr>
          <p:sp>
            <p:nvSpPr>
              <p:cNvPr id="128" name="Google Shape;128;p19"/>
              <p:cNvSpPr/>
              <p:nvPr/>
            </p:nvSpPr>
            <p:spPr>
              <a:xfrm>
                <a:off x="6373533" y="1279712"/>
                <a:ext cx="2364300" cy="1404000"/>
              </a:xfrm>
              <a:prstGeom prst="rect">
                <a:avLst/>
              </a:prstGeom>
              <a:solidFill>
                <a:schemeClr val="lt1"/>
              </a:solidFill>
              <a:ln w="1270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29" name="Google Shape;129;p19" descr="Image result for gsk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6891222" y="1423507"/>
                <a:ext cx="1328574" cy="11458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30" name="Google Shape;130;p19"/>
            <p:cNvGrpSpPr/>
            <p:nvPr/>
          </p:nvGrpSpPr>
          <p:grpSpPr>
            <a:xfrm>
              <a:off x="2516871" y="3390499"/>
              <a:ext cx="2182485" cy="1053000"/>
              <a:chOff x="2726542" y="4520665"/>
              <a:chExt cx="2364300" cy="1404000"/>
            </a:xfrm>
          </p:grpSpPr>
          <p:sp>
            <p:nvSpPr>
              <p:cNvPr id="131" name="Google Shape;131;p19"/>
              <p:cNvSpPr/>
              <p:nvPr/>
            </p:nvSpPr>
            <p:spPr>
              <a:xfrm>
                <a:off x="2726542" y="4520665"/>
                <a:ext cx="2364300" cy="1404000"/>
              </a:xfrm>
              <a:prstGeom prst="rect">
                <a:avLst/>
              </a:prstGeom>
              <a:solidFill>
                <a:schemeClr val="lt1"/>
              </a:solidFill>
              <a:ln w="1270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32" name="Google Shape;132;p19" descr="Image result for virgin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3284375" y="4673924"/>
                <a:ext cx="1248513" cy="109369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33" name="Google Shape;133;p19"/>
            <p:cNvGrpSpPr/>
            <p:nvPr/>
          </p:nvGrpSpPr>
          <p:grpSpPr>
            <a:xfrm>
              <a:off x="6809452" y="3413360"/>
              <a:ext cx="2182485" cy="1053000"/>
              <a:chOff x="7376722" y="4551146"/>
              <a:chExt cx="2364300" cy="1404000"/>
            </a:xfrm>
          </p:grpSpPr>
          <p:sp>
            <p:nvSpPr>
              <p:cNvPr id="134" name="Google Shape;134;p19"/>
              <p:cNvSpPr/>
              <p:nvPr/>
            </p:nvSpPr>
            <p:spPr>
              <a:xfrm>
                <a:off x="7376722" y="4551146"/>
                <a:ext cx="2364300" cy="1404000"/>
              </a:xfrm>
              <a:prstGeom prst="rect">
                <a:avLst/>
              </a:prstGeom>
              <a:solidFill>
                <a:schemeClr val="lt1"/>
              </a:solidFill>
              <a:ln w="1270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35" name="Google Shape;135;p19" descr="Image result for tesco"/>
              <p:cNvPicPr preferRelativeResize="0"/>
              <p:nvPr/>
            </p:nvPicPr>
            <p:blipFill rotWithShape="1">
              <a:blip r:embed="rId9">
                <a:alphaModFix/>
              </a:blip>
              <a:srcRect t="23013" b="29905"/>
              <a:stretch/>
            </p:blipFill>
            <p:spPr>
              <a:xfrm>
                <a:off x="7448756" y="4730443"/>
                <a:ext cx="2220110" cy="104525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6" name="Google Shape;136;p19"/>
            <p:cNvSpPr txBox="1"/>
            <p:nvPr/>
          </p:nvSpPr>
          <p:spPr>
            <a:xfrm>
              <a:off x="7689650" y="4767475"/>
              <a:ext cx="1152600" cy="400200"/>
            </a:xfrm>
            <a:prstGeom prst="rect">
              <a:avLst/>
            </a:prstGeom>
            <a:solidFill>
              <a:srgbClr val="EF33A3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33A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0"/>
          <p:cNvPicPr preferRelativeResize="0"/>
          <p:nvPr/>
        </p:nvPicPr>
        <p:blipFill rotWithShape="1">
          <a:blip r:embed="rId3">
            <a:alphaModFix/>
          </a:blip>
          <a:srcRect l="5802" t="10841"/>
          <a:stretch/>
        </p:blipFill>
        <p:spPr>
          <a:xfrm>
            <a:off x="0" y="0"/>
            <a:ext cx="3563818" cy="2740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84494" y="4726643"/>
            <a:ext cx="1132061" cy="3451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3" name="Google Shape;143;p20"/>
          <p:cNvGrpSpPr/>
          <p:nvPr/>
        </p:nvGrpSpPr>
        <p:grpSpPr>
          <a:xfrm>
            <a:off x="3881268" y="346775"/>
            <a:ext cx="1761065" cy="1665900"/>
            <a:chOff x="4204602" y="462366"/>
            <a:chExt cx="1907773" cy="2221200"/>
          </a:xfrm>
        </p:grpSpPr>
        <p:pic>
          <p:nvPicPr>
            <p:cNvPr id="144" name="Google Shape;144;p20" descr="Related image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204602" y="462366"/>
              <a:ext cx="1907773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45" name="Google Shape;145;p20"/>
            <p:cNvSpPr/>
            <p:nvPr/>
          </p:nvSpPr>
          <p:spPr>
            <a:xfrm>
              <a:off x="4204602" y="4826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  <a:endParaRPr sz="1200"/>
            </a:p>
          </p:txBody>
        </p:sp>
      </p:grpSp>
      <p:grpSp>
        <p:nvGrpSpPr>
          <p:cNvPr id="146" name="Google Shape;146;p20"/>
          <p:cNvGrpSpPr/>
          <p:nvPr/>
        </p:nvGrpSpPr>
        <p:grpSpPr>
          <a:xfrm>
            <a:off x="552826" y="2777489"/>
            <a:ext cx="1782057" cy="1665900"/>
            <a:chOff x="598880" y="3703319"/>
            <a:chExt cx="1930513" cy="2221200"/>
          </a:xfrm>
        </p:grpSpPr>
        <p:pic>
          <p:nvPicPr>
            <p:cNvPr id="147" name="Google Shape;147;p20" descr="Image result for Willie Walsh - International Airlines Group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9881" y="3703319"/>
              <a:ext cx="1909512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48" name="Google Shape;148;p20"/>
            <p:cNvSpPr/>
            <p:nvPr/>
          </p:nvSpPr>
          <p:spPr>
            <a:xfrm>
              <a:off x="598880" y="37338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</a:t>
              </a:r>
              <a:endParaRPr sz="1200"/>
            </a:p>
          </p:txBody>
        </p:sp>
      </p:grpSp>
      <p:grpSp>
        <p:nvGrpSpPr>
          <p:cNvPr id="149" name="Google Shape;149;p20"/>
          <p:cNvGrpSpPr/>
          <p:nvPr/>
        </p:nvGrpSpPr>
        <p:grpSpPr>
          <a:xfrm>
            <a:off x="4898437" y="2777489"/>
            <a:ext cx="1782056" cy="1665900"/>
            <a:chOff x="5306508" y="3703319"/>
            <a:chExt cx="1930513" cy="2221200"/>
          </a:xfrm>
        </p:grpSpPr>
        <p:pic>
          <p:nvPicPr>
            <p:cNvPr id="150" name="Google Shape;150;p20" descr="Image result for Indra Nooyi - Pepsi (2018 stepped down)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5306508" y="3703319"/>
              <a:ext cx="1930513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51" name="Google Shape;151;p20"/>
            <p:cNvSpPr/>
            <p:nvPr/>
          </p:nvSpPr>
          <p:spPr>
            <a:xfrm>
              <a:off x="5306508" y="37338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6</a:t>
              </a:r>
              <a:endParaRPr sz="1200"/>
            </a:p>
          </p:txBody>
        </p:sp>
      </p:grpSp>
      <p:sp>
        <p:nvSpPr>
          <p:cNvPr id="152" name="Google Shape;152;p20"/>
          <p:cNvSpPr/>
          <p:nvPr/>
        </p:nvSpPr>
        <p:spPr>
          <a:xfrm>
            <a:off x="5883157" y="346775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Steve Rowe</a:t>
            </a:r>
            <a:endParaRPr sz="1200"/>
          </a:p>
        </p:txBody>
      </p:sp>
      <p:sp>
        <p:nvSpPr>
          <p:cNvPr id="153" name="Google Shape;153;p20"/>
          <p:cNvSpPr/>
          <p:nvPr/>
        </p:nvSpPr>
        <p:spPr>
          <a:xfrm>
            <a:off x="2516704" y="2777489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Willie Walsh</a:t>
            </a:r>
            <a:endParaRPr sz="2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0"/>
          <p:cNvSpPr/>
          <p:nvPr/>
        </p:nvSpPr>
        <p:spPr>
          <a:xfrm>
            <a:off x="6809178" y="2800350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Indra Nooyi</a:t>
            </a: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5" name="Google Shape;155;p20"/>
          <p:cNvGrpSpPr/>
          <p:nvPr/>
        </p:nvGrpSpPr>
        <p:grpSpPr>
          <a:xfrm>
            <a:off x="5757411" y="863456"/>
            <a:ext cx="2434156" cy="1257561"/>
            <a:chOff x="6237040" y="1151274"/>
            <a:chExt cx="2636936" cy="1676747"/>
          </a:xfrm>
        </p:grpSpPr>
        <p:sp>
          <p:nvSpPr>
            <p:cNvPr id="156" name="Google Shape;156;p20"/>
            <p:cNvSpPr/>
            <p:nvPr/>
          </p:nvSpPr>
          <p:spPr>
            <a:xfrm>
              <a:off x="6373533" y="1279712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7" name="Google Shape;157;p20" descr="Image result for m&amp;s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237040" y="1151274"/>
              <a:ext cx="2636936" cy="167674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8" name="Google Shape;158;p20"/>
          <p:cNvGrpSpPr/>
          <p:nvPr/>
        </p:nvGrpSpPr>
        <p:grpSpPr>
          <a:xfrm>
            <a:off x="2516871" y="3358167"/>
            <a:ext cx="2182485" cy="1117552"/>
            <a:chOff x="2726542" y="4477556"/>
            <a:chExt cx="2364300" cy="1490070"/>
          </a:xfrm>
        </p:grpSpPr>
        <p:sp>
          <p:nvSpPr>
            <p:cNvPr id="159" name="Google Shape;159;p20"/>
            <p:cNvSpPr/>
            <p:nvPr/>
          </p:nvSpPr>
          <p:spPr>
            <a:xfrm>
              <a:off x="2726542" y="4520665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60" name="Google Shape;160;p20" descr="Image result for international airlines group logo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3163596" y="4477556"/>
              <a:ext cx="1490070" cy="149007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1" name="Google Shape;161;p20"/>
          <p:cNvGrpSpPr/>
          <p:nvPr/>
        </p:nvGrpSpPr>
        <p:grpSpPr>
          <a:xfrm>
            <a:off x="6809452" y="3413360"/>
            <a:ext cx="2182485" cy="1053000"/>
            <a:chOff x="7376722" y="4551146"/>
            <a:chExt cx="2364300" cy="1404000"/>
          </a:xfrm>
        </p:grpSpPr>
        <p:sp>
          <p:nvSpPr>
            <p:cNvPr id="162" name="Google Shape;162;p20"/>
            <p:cNvSpPr/>
            <p:nvPr/>
          </p:nvSpPr>
          <p:spPr>
            <a:xfrm>
              <a:off x="7376722" y="4551146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63" name="Google Shape;163;p20" descr="Image result for pepsi logo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8119792" y="4649071"/>
              <a:ext cx="878040" cy="120800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4" name="Google Shape;164;p20"/>
          <p:cNvGrpSpPr/>
          <p:nvPr/>
        </p:nvGrpSpPr>
        <p:grpSpPr>
          <a:xfrm>
            <a:off x="0" y="0"/>
            <a:ext cx="8991937" cy="5167675"/>
            <a:chOff x="0" y="0"/>
            <a:chExt cx="8991937" cy="5167675"/>
          </a:xfrm>
        </p:grpSpPr>
        <p:pic>
          <p:nvPicPr>
            <p:cNvPr id="165" name="Google Shape;165;p20"/>
            <p:cNvPicPr preferRelativeResize="0"/>
            <p:nvPr/>
          </p:nvPicPr>
          <p:blipFill rotWithShape="1">
            <a:blip r:embed="rId3">
              <a:alphaModFix/>
            </a:blip>
            <a:srcRect l="5802" t="10841"/>
            <a:stretch/>
          </p:blipFill>
          <p:spPr>
            <a:xfrm>
              <a:off x="0" y="0"/>
              <a:ext cx="3563818" cy="27406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66" name="Google Shape;166;p20"/>
            <p:cNvGrpSpPr/>
            <p:nvPr/>
          </p:nvGrpSpPr>
          <p:grpSpPr>
            <a:xfrm>
              <a:off x="3881268" y="346775"/>
              <a:ext cx="1762670" cy="1665900"/>
              <a:chOff x="4204602" y="462366"/>
              <a:chExt cx="1909512" cy="2221200"/>
            </a:xfrm>
          </p:grpSpPr>
          <p:pic>
            <p:nvPicPr>
              <p:cNvPr id="167" name="Google Shape;167;p20" descr="Image result for Emma Walmsley - GSK"/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4204602" y="462366"/>
                <a:ext cx="1909512" cy="2221200"/>
              </a:xfrm>
              <a:prstGeom prst="rect">
                <a:avLst/>
              </a:prstGeom>
              <a:solidFill>
                <a:srgbClr val="ECECEC"/>
              </a:solidFill>
              <a:ln w="88900" cap="sq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68" name="Google Shape;168;p20"/>
              <p:cNvSpPr/>
              <p:nvPr/>
            </p:nvSpPr>
            <p:spPr>
              <a:xfrm>
                <a:off x="4204602" y="482600"/>
                <a:ext cx="304800" cy="3048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i="0" u="none" strike="noStrike" cap="non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</a:t>
                </a:r>
                <a:endParaRPr sz="1200"/>
              </a:p>
            </p:txBody>
          </p:sp>
        </p:grpSp>
        <p:grpSp>
          <p:nvGrpSpPr>
            <p:cNvPr id="169" name="Google Shape;169;p20"/>
            <p:cNvGrpSpPr/>
            <p:nvPr/>
          </p:nvGrpSpPr>
          <p:grpSpPr>
            <a:xfrm>
              <a:off x="552826" y="2777489"/>
              <a:ext cx="1782056" cy="1665900"/>
              <a:chOff x="598880" y="3703319"/>
              <a:chExt cx="1930513" cy="2221200"/>
            </a:xfrm>
          </p:grpSpPr>
          <p:pic>
            <p:nvPicPr>
              <p:cNvPr id="170" name="Google Shape;170;p20" descr="Image result for Richard Branson"/>
              <p:cNvPicPr preferRelativeResize="0"/>
              <p:nvPr/>
            </p:nvPicPr>
            <p:blipFill rotWithShape="1">
              <a:blip r:embed="rId12">
                <a:alphaModFix/>
              </a:blip>
              <a:srcRect/>
              <a:stretch/>
            </p:blipFill>
            <p:spPr>
              <a:xfrm>
                <a:off x="598880" y="3703319"/>
                <a:ext cx="1930513" cy="2221200"/>
              </a:xfrm>
              <a:prstGeom prst="rect">
                <a:avLst/>
              </a:prstGeom>
              <a:solidFill>
                <a:srgbClr val="ECECEC"/>
              </a:solidFill>
              <a:ln w="88900" cap="sq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71" name="Google Shape;171;p20"/>
              <p:cNvSpPr/>
              <p:nvPr/>
            </p:nvSpPr>
            <p:spPr>
              <a:xfrm>
                <a:off x="598880" y="3733800"/>
                <a:ext cx="304800" cy="3048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i="0" u="none" strike="noStrike" cap="non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</a:t>
                </a:r>
                <a:endParaRPr sz="1200"/>
              </a:p>
            </p:txBody>
          </p:sp>
        </p:grpSp>
        <p:grpSp>
          <p:nvGrpSpPr>
            <p:cNvPr id="172" name="Google Shape;172;p20"/>
            <p:cNvGrpSpPr/>
            <p:nvPr/>
          </p:nvGrpSpPr>
          <p:grpSpPr>
            <a:xfrm>
              <a:off x="4898437" y="2777489"/>
              <a:ext cx="1782056" cy="1665900"/>
              <a:chOff x="5306508" y="3703319"/>
              <a:chExt cx="1930513" cy="2221200"/>
            </a:xfrm>
          </p:grpSpPr>
          <p:pic>
            <p:nvPicPr>
              <p:cNvPr id="173" name="Google Shape;173;p20" descr="Image result for Dave Lewis - Tesco"/>
              <p:cNvPicPr preferRelativeResize="0"/>
              <p:nvPr/>
            </p:nvPicPr>
            <p:blipFill rotWithShape="1">
              <a:blip r:embed="rId13">
                <a:alphaModFix/>
              </a:blip>
              <a:srcRect/>
              <a:stretch/>
            </p:blipFill>
            <p:spPr>
              <a:xfrm>
                <a:off x="5306508" y="3703319"/>
                <a:ext cx="1930513" cy="2221200"/>
              </a:xfrm>
              <a:prstGeom prst="rect">
                <a:avLst/>
              </a:prstGeom>
              <a:solidFill>
                <a:srgbClr val="ECECEC"/>
              </a:solidFill>
              <a:ln w="88900" cap="sq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74" name="Google Shape;174;p20"/>
              <p:cNvSpPr/>
              <p:nvPr/>
            </p:nvSpPr>
            <p:spPr>
              <a:xfrm>
                <a:off x="5306508" y="3733800"/>
                <a:ext cx="304800" cy="3048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i="0" u="none" strike="noStrike" cap="non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3</a:t>
                </a:r>
                <a:endParaRPr sz="1200"/>
              </a:p>
            </p:txBody>
          </p:sp>
        </p:grpSp>
        <p:sp>
          <p:nvSpPr>
            <p:cNvPr id="175" name="Google Shape;175;p20"/>
            <p:cNvSpPr/>
            <p:nvPr/>
          </p:nvSpPr>
          <p:spPr>
            <a:xfrm>
              <a:off x="5883157" y="346775"/>
              <a:ext cx="2182500" cy="567600"/>
            </a:xfrm>
            <a:prstGeom prst="rect">
              <a:avLst/>
            </a:prstGeom>
            <a:solidFill>
              <a:srgbClr val="FFCCFF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Emma Walmsley </a:t>
              </a:r>
              <a:endParaRPr sz="1200"/>
            </a:p>
          </p:txBody>
        </p:sp>
        <p:sp>
          <p:nvSpPr>
            <p:cNvPr id="176" name="Google Shape;176;p20"/>
            <p:cNvSpPr/>
            <p:nvPr/>
          </p:nvSpPr>
          <p:spPr>
            <a:xfrm>
              <a:off x="2516704" y="2777489"/>
              <a:ext cx="2182500" cy="567600"/>
            </a:xfrm>
            <a:prstGeom prst="rect">
              <a:avLst/>
            </a:prstGeom>
            <a:solidFill>
              <a:srgbClr val="FFCCFF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Richard Branson</a:t>
              </a:r>
              <a:endParaRPr sz="1200"/>
            </a:p>
          </p:txBody>
        </p:sp>
        <p:sp>
          <p:nvSpPr>
            <p:cNvPr id="177" name="Google Shape;177;p20"/>
            <p:cNvSpPr/>
            <p:nvPr/>
          </p:nvSpPr>
          <p:spPr>
            <a:xfrm>
              <a:off x="6809178" y="2800350"/>
              <a:ext cx="2182500" cy="567600"/>
            </a:xfrm>
            <a:prstGeom prst="rect">
              <a:avLst/>
            </a:prstGeom>
            <a:solidFill>
              <a:srgbClr val="FFCCFF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Dave Lewis</a:t>
              </a:r>
              <a:endParaRPr sz="1200"/>
            </a:p>
          </p:txBody>
        </p:sp>
        <p:grpSp>
          <p:nvGrpSpPr>
            <p:cNvPr id="178" name="Google Shape;178;p20"/>
            <p:cNvGrpSpPr/>
            <p:nvPr/>
          </p:nvGrpSpPr>
          <p:grpSpPr>
            <a:xfrm>
              <a:off x="5883408" y="959784"/>
              <a:ext cx="2182485" cy="1053000"/>
              <a:chOff x="6373533" y="1279712"/>
              <a:chExt cx="2364300" cy="1404000"/>
            </a:xfrm>
          </p:grpSpPr>
          <p:sp>
            <p:nvSpPr>
              <p:cNvPr id="179" name="Google Shape;179;p20"/>
              <p:cNvSpPr/>
              <p:nvPr/>
            </p:nvSpPr>
            <p:spPr>
              <a:xfrm>
                <a:off x="6373533" y="1279712"/>
                <a:ext cx="2364300" cy="1404000"/>
              </a:xfrm>
              <a:prstGeom prst="rect">
                <a:avLst/>
              </a:prstGeom>
              <a:solidFill>
                <a:schemeClr val="lt1"/>
              </a:solidFill>
              <a:ln w="1270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80" name="Google Shape;180;p20" descr="Image result for gsk"/>
              <p:cNvPicPr preferRelativeResize="0"/>
              <p:nvPr/>
            </p:nvPicPr>
            <p:blipFill rotWithShape="1">
              <a:blip r:embed="rId14">
                <a:alphaModFix/>
              </a:blip>
              <a:srcRect/>
              <a:stretch/>
            </p:blipFill>
            <p:spPr>
              <a:xfrm>
                <a:off x="6891222" y="1423507"/>
                <a:ext cx="1328574" cy="11458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81" name="Google Shape;181;p20"/>
            <p:cNvGrpSpPr/>
            <p:nvPr/>
          </p:nvGrpSpPr>
          <p:grpSpPr>
            <a:xfrm>
              <a:off x="2516871" y="3390499"/>
              <a:ext cx="2182485" cy="1053000"/>
              <a:chOff x="2726542" y="4520665"/>
              <a:chExt cx="2364300" cy="1404000"/>
            </a:xfrm>
          </p:grpSpPr>
          <p:sp>
            <p:nvSpPr>
              <p:cNvPr id="182" name="Google Shape;182;p20"/>
              <p:cNvSpPr/>
              <p:nvPr/>
            </p:nvSpPr>
            <p:spPr>
              <a:xfrm>
                <a:off x="2726542" y="4520665"/>
                <a:ext cx="2364300" cy="1404000"/>
              </a:xfrm>
              <a:prstGeom prst="rect">
                <a:avLst/>
              </a:prstGeom>
              <a:solidFill>
                <a:schemeClr val="lt1"/>
              </a:solidFill>
              <a:ln w="1270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83" name="Google Shape;183;p20" descr="Image result for virgin"/>
              <p:cNvPicPr preferRelativeResize="0"/>
              <p:nvPr/>
            </p:nvPicPr>
            <p:blipFill rotWithShape="1">
              <a:blip r:embed="rId15">
                <a:alphaModFix/>
              </a:blip>
              <a:srcRect/>
              <a:stretch/>
            </p:blipFill>
            <p:spPr>
              <a:xfrm>
                <a:off x="3284375" y="4673924"/>
                <a:ext cx="1248513" cy="109369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84" name="Google Shape;184;p20"/>
            <p:cNvGrpSpPr/>
            <p:nvPr/>
          </p:nvGrpSpPr>
          <p:grpSpPr>
            <a:xfrm>
              <a:off x="6809452" y="3413360"/>
              <a:ext cx="2182485" cy="1053000"/>
              <a:chOff x="7376722" y="4551146"/>
              <a:chExt cx="2364300" cy="1404000"/>
            </a:xfrm>
          </p:grpSpPr>
          <p:sp>
            <p:nvSpPr>
              <p:cNvPr id="185" name="Google Shape;185;p20"/>
              <p:cNvSpPr/>
              <p:nvPr/>
            </p:nvSpPr>
            <p:spPr>
              <a:xfrm>
                <a:off x="7376722" y="4551146"/>
                <a:ext cx="2364300" cy="1404000"/>
              </a:xfrm>
              <a:prstGeom prst="rect">
                <a:avLst/>
              </a:prstGeom>
              <a:solidFill>
                <a:schemeClr val="lt1"/>
              </a:solidFill>
              <a:ln w="1270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  <p:txBody>
              <a:bodyPr spcFirstLastPara="1" wrap="square" lIns="79125" tIns="39550" rIns="79125" bIns="395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3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86" name="Google Shape;186;p20" descr="Image result for tesco"/>
              <p:cNvPicPr preferRelativeResize="0"/>
              <p:nvPr/>
            </p:nvPicPr>
            <p:blipFill rotWithShape="1">
              <a:blip r:embed="rId16">
                <a:alphaModFix/>
              </a:blip>
              <a:srcRect t="23013" b="29905"/>
              <a:stretch/>
            </p:blipFill>
            <p:spPr>
              <a:xfrm>
                <a:off x="7448756" y="4730443"/>
                <a:ext cx="2220110" cy="104525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7" name="Google Shape;187;p20"/>
            <p:cNvSpPr txBox="1"/>
            <p:nvPr/>
          </p:nvSpPr>
          <p:spPr>
            <a:xfrm>
              <a:off x="7689650" y="4767475"/>
              <a:ext cx="1152600" cy="400200"/>
            </a:xfrm>
            <a:prstGeom prst="rect">
              <a:avLst/>
            </a:prstGeom>
            <a:solidFill>
              <a:srgbClr val="EF33A3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33A3"/>
        </a:solid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1"/>
          <p:cNvPicPr preferRelativeResize="0"/>
          <p:nvPr/>
        </p:nvPicPr>
        <p:blipFill rotWithShape="1">
          <a:blip r:embed="rId3">
            <a:alphaModFix/>
          </a:blip>
          <a:srcRect l="5802" t="10841"/>
          <a:stretch/>
        </p:blipFill>
        <p:spPr>
          <a:xfrm>
            <a:off x="0" y="0"/>
            <a:ext cx="3563818" cy="27406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3" name="Google Shape;193;p21"/>
          <p:cNvGrpSpPr/>
          <p:nvPr/>
        </p:nvGrpSpPr>
        <p:grpSpPr>
          <a:xfrm>
            <a:off x="3879663" y="346775"/>
            <a:ext cx="1762671" cy="1665900"/>
            <a:chOff x="4202863" y="462366"/>
            <a:chExt cx="1909512" cy="2221200"/>
          </a:xfrm>
        </p:grpSpPr>
        <p:pic>
          <p:nvPicPr>
            <p:cNvPr id="194" name="Google Shape;194;p21" descr="Related image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02863" y="462366"/>
              <a:ext cx="1909512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95" name="Google Shape;195;p21"/>
            <p:cNvSpPr/>
            <p:nvPr/>
          </p:nvSpPr>
          <p:spPr>
            <a:xfrm>
              <a:off x="4204602" y="4826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7</a:t>
              </a:r>
              <a:endParaRPr sz="1200"/>
            </a:p>
          </p:txBody>
        </p:sp>
      </p:grpSp>
      <p:grpSp>
        <p:nvGrpSpPr>
          <p:cNvPr id="196" name="Google Shape;196;p21"/>
          <p:cNvGrpSpPr/>
          <p:nvPr/>
        </p:nvGrpSpPr>
        <p:grpSpPr>
          <a:xfrm>
            <a:off x="552826" y="2777489"/>
            <a:ext cx="1782057" cy="1665900"/>
            <a:chOff x="598880" y="3703319"/>
            <a:chExt cx="1930513" cy="2221200"/>
          </a:xfrm>
        </p:grpSpPr>
        <p:pic>
          <p:nvPicPr>
            <p:cNvPr id="197" name="Google Shape;197;p21" descr="Related image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19881" y="3703319"/>
              <a:ext cx="1909512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98" name="Google Shape;198;p21"/>
            <p:cNvSpPr/>
            <p:nvPr/>
          </p:nvSpPr>
          <p:spPr>
            <a:xfrm>
              <a:off x="598880" y="37338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8</a:t>
              </a:r>
              <a:endParaRPr sz="1200"/>
            </a:p>
          </p:txBody>
        </p:sp>
      </p:grpSp>
      <p:grpSp>
        <p:nvGrpSpPr>
          <p:cNvPr id="199" name="Google Shape;199;p21"/>
          <p:cNvGrpSpPr/>
          <p:nvPr/>
        </p:nvGrpSpPr>
        <p:grpSpPr>
          <a:xfrm>
            <a:off x="4898437" y="2777489"/>
            <a:ext cx="1762671" cy="1665900"/>
            <a:chOff x="5306508" y="3703319"/>
            <a:chExt cx="1909512" cy="2221200"/>
          </a:xfrm>
        </p:grpSpPr>
        <p:pic>
          <p:nvPicPr>
            <p:cNvPr id="200" name="Google Shape;200;p21" descr="Image result for Paul Polman - Unilever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306508" y="3703319"/>
              <a:ext cx="1909512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201" name="Google Shape;201;p21"/>
            <p:cNvSpPr/>
            <p:nvPr/>
          </p:nvSpPr>
          <p:spPr>
            <a:xfrm>
              <a:off x="5306508" y="37338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9</a:t>
              </a:r>
              <a:endParaRPr sz="1200"/>
            </a:p>
          </p:txBody>
        </p:sp>
      </p:grpSp>
      <p:sp>
        <p:nvSpPr>
          <p:cNvPr id="202" name="Google Shape;202;p21"/>
          <p:cNvSpPr/>
          <p:nvPr/>
        </p:nvSpPr>
        <p:spPr>
          <a:xfrm>
            <a:off x="5883157" y="346775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Karen Brady</a:t>
            </a:r>
            <a:endParaRPr sz="1200"/>
          </a:p>
        </p:txBody>
      </p:sp>
      <p:sp>
        <p:nvSpPr>
          <p:cNvPr id="203" name="Google Shape;203;p21"/>
          <p:cNvSpPr/>
          <p:nvPr/>
        </p:nvSpPr>
        <p:spPr>
          <a:xfrm>
            <a:off x="2516704" y="2777489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Mark Zuckerberg</a:t>
            </a:r>
            <a:endParaRPr sz="1200"/>
          </a:p>
        </p:txBody>
      </p:sp>
      <p:sp>
        <p:nvSpPr>
          <p:cNvPr id="204" name="Google Shape;204;p21"/>
          <p:cNvSpPr/>
          <p:nvPr/>
        </p:nvSpPr>
        <p:spPr>
          <a:xfrm>
            <a:off x="6809178" y="2800350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Paul Polman</a:t>
            </a: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5" name="Google Shape;205;p21"/>
          <p:cNvGrpSpPr/>
          <p:nvPr/>
        </p:nvGrpSpPr>
        <p:grpSpPr>
          <a:xfrm>
            <a:off x="5883408" y="959784"/>
            <a:ext cx="2182485" cy="1053000"/>
            <a:chOff x="6373533" y="1279712"/>
            <a:chExt cx="2364300" cy="1404000"/>
          </a:xfrm>
        </p:grpSpPr>
        <p:sp>
          <p:nvSpPr>
            <p:cNvPr id="206" name="Google Shape;206;p21"/>
            <p:cNvSpPr/>
            <p:nvPr/>
          </p:nvSpPr>
          <p:spPr>
            <a:xfrm>
              <a:off x="6373533" y="1279712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07" name="Google Shape;207;p21" descr="Image result for west ham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990206" y="1352589"/>
              <a:ext cx="1130832" cy="125809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8" name="Google Shape;208;p21"/>
          <p:cNvGrpSpPr/>
          <p:nvPr/>
        </p:nvGrpSpPr>
        <p:grpSpPr>
          <a:xfrm>
            <a:off x="2516871" y="3390499"/>
            <a:ext cx="2182485" cy="1053000"/>
            <a:chOff x="2726542" y="4520665"/>
            <a:chExt cx="2364300" cy="1404000"/>
          </a:xfrm>
        </p:grpSpPr>
        <p:sp>
          <p:nvSpPr>
            <p:cNvPr id="209" name="Google Shape;209;p21"/>
            <p:cNvSpPr/>
            <p:nvPr/>
          </p:nvSpPr>
          <p:spPr>
            <a:xfrm>
              <a:off x="2726542" y="4520665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10" name="Google Shape;210;p21" descr="Image result for facebook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849513" y="4727922"/>
              <a:ext cx="2169036" cy="98933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11" name="Google Shape;211;p21"/>
          <p:cNvGrpSpPr/>
          <p:nvPr/>
        </p:nvGrpSpPr>
        <p:grpSpPr>
          <a:xfrm>
            <a:off x="6809348" y="3408711"/>
            <a:ext cx="2182485" cy="1053000"/>
            <a:chOff x="7376609" y="4544948"/>
            <a:chExt cx="2364300" cy="1404000"/>
          </a:xfrm>
        </p:grpSpPr>
        <p:sp>
          <p:nvSpPr>
            <p:cNvPr id="212" name="Google Shape;212;p21"/>
            <p:cNvSpPr/>
            <p:nvPr/>
          </p:nvSpPr>
          <p:spPr>
            <a:xfrm>
              <a:off x="7376609" y="4544948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13" name="Google Shape;213;p21" descr="Image result for unilever"/>
            <p:cNvPicPr preferRelativeResize="0"/>
            <p:nvPr/>
          </p:nvPicPr>
          <p:blipFill rotWithShape="1">
            <a:blip r:embed="rId9">
              <a:alphaModFix/>
            </a:blip>
            <a:srcRect l="17630" r="19740"/>
            <a:stretch/>
          </p:blipFill>
          <p:spPr>
            <a:xfrm>
              <a:off x="7826022" y="4602328"/>
              <a:ext cx="1465351" cy="128909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33A3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22"/>
          <p:cNvPicPr preferRelativeResize="0"/>
          <p:nvPr/>
        </p:nvPicPr>
        <p:blipFill rotWithShape="1">
          <a:blip r:embed="rId3">
            <a:alphaModFix/>
          </a:blip>
          <a:srcRect l="5802" t="10841"/>
          <a:stretch/>
        </p:blipFill>
        <p:spPr>
          <a:xfrm>
            <a:off x="0" y="0"/>
            <a:ext cx="3563818" cy="27406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9" name="Google Shape;219;p22"/>
          <p:cNvGrpSpPr/>
          <p:nvPr/>
        </p:nvGrpSpPr>
        <p:grpSpPr>
          <a:xfrm>
            <a:off x="552826" y="2777489"/>
            <a:ext cx="1782056" cy="1665900"/>
            <a:chOff x="598880" y="3703319"/>
            <a:chExt cx="1930513" cy="2221200"/>
          </a:xfrm>
        </p:grpSpPr>
        <p:pic>
          <p:nvPicPr>
            <p:cNvPr id="220" name="Google Shape;220;p22" descr="Image result for Tim Cook - Apple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19881" y="3703319"/>
              <a:ext cx="1909512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221" name="Google Shape;221;p22"/>
            <p:cNvSpPr/>
            <p:nvPr/>
          </p:nvSpPr>
          <p:spPr>
            <a:xfrm>
              <a:off x="598880" y="37338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39550" rIns="0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10</a:t>
              </a:r>
              <a:endParaRPr sz="1200"/>
            </a:p>
          </p:txBody>
        </p:sp>
      </p:grpSp>
      <p:grpSp>
        <p:nvGrpSpPr>
          <p:cNvPr id="222" name="Google Shape;222;p22"/>
          <p:cNvGrpSpPr/>
          <p:nvPr/>
        </p:nvGrpSpPr>
        <p:grpSpPr>
          <a:xfrm>
            <a:off x="4898437" y="2777489"/>
            <a:ext cx="1762670" cy="1665900"/>
            <a:chOff x="5306508" y="3703319"/>
            <a:chExt cx="1909511" cy="2221200"/>
          </a:xfrm>
        </p:grpSpPr>
        <p:pic>
          <p:nvPicPr>
            <p:cNvPr id="223" name="Google Shape;223;p22" descr="Image result for Jeff Bezos - Amazon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306508" y="3703319"/>
              <a:ext cx="1909511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224" name="Google Shape;224;p22"/>
            <p:cNvSpPr/>
            <p:nvPr/>
          </p:nvSpPr>
          <p:spPr>
            <a:xfrm>
              <a:off x="5306508" y="37338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39550" rIns="0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11</a:t>
              </a:r>
              <a:endParaRPr sz="1200"/>
            </a:p>
          </p:txBody>
        </p:sp>
      </p:grpSp>
      <p:sp>
        <p:nvSpPr>
          <p:cNvPr id="225" name="Google Shape;225;p22"/>
          <p:cNvSpPr/>
          <p:nvPr/>
        </p:nvSpPr>
        <p:spPr>
          <a:xfrm>
            <a:off x="2516704" y="2777489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 Cook</a:t>
            </a:r>
            <a:endParaRPr sz="1200"/>
          </a:p>
        </p:txBody>
      </p:sp>
      <p:sp>
        <p:nvSpPr>
          <p:cNvPr id="226" name="Google Shape;226;p22"/>
          <p:cNvSpPr/>
          <p:nvPr/>
        </p:nvSpPr>
        <p:spPr>
          <a:xfrm>
            <a:off x="6809178" y="2800350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Jeff Bezos</a:t>
            </a:r>
            <a:endParaRPr sz="1200"/>
          </a:p>
        </p:txBody>
      </p:sp>
      <p:sp>
        <p:nvSpPr>
          <p:cNvPr id="227" name="Google Shape;227;p22"/>
          <p:cNvSpPr/>
          <p:nvPr/>
        </p:nvSpPr>
        <p:spPr>
          <a:xfrm>
            <a:off x="3931230" y="405955"/>
            <a:ext cx="4509300" cy="1823100"/>
          </a:xfrm>
          <a:prstGeom prst="rect">
            <a:avLst/>
          </a:prstGeom>
          <a:solidFill>
            <a:schemeClr val="lt1">
              <a:alpha val="80000"/>
            </a:scheme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Match the CEO to the business</a:t>
            </a:r>
            <a:endParaRPr sz="1200"/>
          </a:p>
        </p:txBody>
      </p:sp>
      <p:grpSp>
        <p:nvGrpSpPr>
          <p:cNvPr id="228" name="Google Shape;228;p22"/>
          <p:cNvGrpSpPr/>
          <p:nvPr/>
        </p:nvGrpSpPr>
        <p:grpSpPr>
          <a:xfrm>
            <a:off x="2516871" y="3390499"/>
            <a:ext cx="2182485" cy="1053000"/>
            <a:chOff x="2726542" y="4520665"/>
            <a:chExt cx="2364300" cy="1404000"/>
          </a:xfrm>
        </p:grpSpPr>
        <p:sp>
          <p:nvSpPr>
            <p:cNvPr id="229" name="Google Shape;229;p22"/>
            <p:cNvSpPr/>
            <p:nvPr/>
          </p:nvSpPr>
          <p:spPr>
            <a:xfrm>
              <a:off x="2726542" y="4520665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30" name="Google Shape;230;p22" descr="Image result for apple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276283" y="4590243"/>
              <a:ext cx="1264697" cy="126469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1" name="Google Shape;231;p22"/>
          <p:cNvGrpSpPr/>
          <p:nvPr/>
        </p:nvGrpSpPr>
        <p:grpSpPr>
          <a:xfrm>
            <a:off x="6809452" y="3413360"/>
            <a:ext cx="2182485" cy="1053000"/>
            <a:chOff x="7376722" y="4551146"/>
            <a:chExt cx="2364300" cy="1404000"/>
          </a:xfrm>
        </p:grpSpPr>
        <p:sp>
          <p:nvSpPr>
            <p:cNvPr id="232" name="Google Shape;232;p22"/>
            <p:cNvSpPr/>
            <p:nvPr/>
          </p:nvSpPr>
          <p:spPr>
            <a:xfrm>
              <a:off x="7376722" y="4551146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33" name="Google Shape;233;p22" descr="Image result for amazon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463339" y="4844507"/>
              <a:ext cx="2190718" cy="81713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33A3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3"/>
          <p:cNvPicPr preferRelativeResize="0"/>
          <p:nvPr/>
        </p:nvPicPr>
        <p:blipFill rotWithShape="1">
          <a:blip r:embed="rId3">
            <a:alphaModFix/>
          </a:blip>
          <a:srcRect l="5802" t="10841"/>
          <a:stretch/>
        </p:blipFill>
        <p:spPr>
          <a:xfrm>
            <a:off x="0" y="0"/>
            <a:ext cx="3563818" cy="27406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9" name="Google Shape;239;p23"/>
          <p:cNvGrpSpPr/>
          <p:nvPr/>
        </p:nvGrpSpPr>
        <p:grpSpPr>
          <a:xfrm>
            <a:off x="552826" y="2777489"/>
            <a:ext cx="1782057" cy="1665900"/>
            <a:chOff x="598880" y="3703319"/>
            <a:chExt cx="1930514" cy="2221200"/>
          </a:xfrm>
        </p:grpSpPr>
        <p:pic>
          <p:nvPicPr>
            <p:cNvPr id="240" name="Google Shape;240;p23" descr="Image result for Liv Garfield - Severn Trent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19881" y="3703319"/>
              <a:ext cx="1909513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241" name="Google Shape;241;p23"/>
            <p:cNvSpPr/>
            <p:nvPr/>
          </p:nvSpPr>
          <p:spPr>
            <a:xfrm>
              <a:off x="598880" y="37338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39550" rIns="0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12</a:t>
              </a:r>
              <a:endParaRPr sz="1200"/>
            </a:p>
          </p:txBody>
        </p:sp>
      </p:grpSp>
      <p:grpSp>
        <p:nvGrpSpPr>
          <p:cNvPr id="242" name="Google Shape;242;p23"/>
          <p:cNvGrpSpPr/>
          <p:nvPr/>
        </p:nvGrpSpPr>
        <p:grpSpPr>
          <a:xfrm>
            <a:off x="4898437" y="2777489"/>
            <a:ext cx="1762670" cy="1665900"/>
            <a:chOff x="5306508" y="3703319"/>
            <a:chExt cx="1909512" cy="2221200"/>
          </a:xfrm>
        </p:grpSpPr>
        <p:pic>
          <p:nvPicPr>
            <p:cNvPr id="243" name="Google Shape;243;p23" descr="Image result for Elon Musk - Tesla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306508" y="3703319"/>
              <a:ext cx="1909512" cy="222120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244" name="Google Shape;244;p23"/>
            <p:cNvSpPr/>
            <p:nvPr/>
          </p:nvSpPr>
          <p:spPr>
            <a:xfrm>
              <a:off x="5306508" y="3733800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39550" rIns="0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13</a:t>
              </a:r>
              <a:endParaRPr sz="1200"/>
            </a:p>
          </p:txBody>
        </p:sp>
      </p:grpSp>
      <p:sp>
        <p:nvSpPr>
          <p:cNvPr id="245" name="Google Shape;245;p23"/>
          <p:cNvSpPr/>
          <p:nvPr/>
        </p:nvSpPr>
        <p:spPr>
          <a:xfrm>
            <a:off x="2516704" y="2777489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Liv Garfield</a:t>
            </a:r>
            <a:endParaRPr sz="1200"/>
          </a:p>
        </p:txBody>
      </p:sp>
      <p:sp>
        <p:nvSpPr>
          <p:cNvPr id="246" name="Google Shape;246;p23"/>
          <p:cNvSpPr/>
          <p:nvPr/>
        </p:nvSpPr>
        <p:spPr>
          <a:xfrm>
            <a:off x="6809178" y="2800350"/>
            <a:ext cx="2182500" cy="567600"/>
          </a:xfrm>
          <a:prstGeom prst="rect">
            <a:avLst/>
          </a:prstGeom>
          <a:solidFill>
            <a:srgbClr val="FFCCF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Elon Musk</a:t>
            </a:r>
            <a:endParaRPr sz="1200"/>
          </a:p>
        </p:txBody>
      </p:sp>
      <p:sp>
        <p:nvSpPr>
          <p:cNvPr id="247" name="Google Shape;247;p23"/>
          <p:cNvSpPr/>
          <p:nvPr/>
        </p:nvSpPr>
        <p:spPr>
          <a:xfrm>
            <a:off x="3931230" y="405955"/>
            <a:ext cx="4509300" cy="1823100"/>
          </a:xfrm>
          <a:prstGeom prst="rect">
            <a:avLst/>
          </a:prstGeom>
          <a:solidFill>
            <a:schemeClr val="lt1">
              <a:alpha val="80000"/>
            </a:scheme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Match the CEO to the business</a:t>
            </a:r>
            <a:endParaRPr sz="1200"/>
          </a:p>
        </p:txBody>
      </p:sp>
      <p:grpSp>
        <p:nvGrpSpPr>
          <p:cNvPr id="248" name="Google Shape;248;p23"/>
          <p:cNvGrpSpPr/>
          <p:nvPr/>
        </p:nvGrpSpPr>
        <p:grpSpPr>
          <a:xfrm>
            <a:off x="2516871" y="3390499"/>
            <a:ext cx="2182485" cy="1053000"/>
            <a:chOff x="2726542" y="4520665"/>
            <a:chExt cx="2364300" cy="1404000"/>
          </a:xfrm>
        </p:grpSpPr>
        <p:sp>
          <p:nvSpPr>
            <p:cNvPr id="249" name="Google Shape;249;p23"/>
            <p:cNvSpPr/>
            <p:nvPr/>
          </p:nvSpPr>
          <p:spPr>
            <a:xfrm>
              <a:off x="2726542" y="4520665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50" name="Google Shape;250;p23" descr="Image result for severn trent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895806" y="4601911"/>
              <a:ext cx="2025650" cy="12413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51" name="Google Shape;251;p23"/>
          <p:cNvGrpSpPr/>
          <p:nvPr/>
        </p:nvGrpSpPr>
        <p:grpSpPr>
          <a:xfrm>
            <a:off x="6802250" y="3263105"/>
            <a:ext cx="2189687" cy="1319770"/>
            <a:chOff x="7368920" y="4350807"/>
            <a:chExt cx="2372102" cy="1759694"/>
          </a:xfrm>
        </p:grpSpPr>
        <p:sp>
          <p:nvSpPr>
            <p:cNvPr id="252" name="Google Shape;252;p23"/>
            <p:cNvSpPr/>
            <p:nvPr/>
          </p:nvSpPr>
          <p:spPr>
            <a:xfrm>
              <a:off x="7376722" y="4551146"/>
              <a:ext cx="2364300" cy="140400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79125" tIns="39550" rIns="79125" bIns="395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53" name="Google Shape;253;p23" descr="Image result for tesla logo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368920" y="4350807"/>
              <a:ext cx="2364180" cy="175969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96833553D61D47A0B0C7BF6C4A3B62" ma:contentTypeVersion="6" ma:contentTypeDescription="Create a new document." ma:contentTypeScope="" ma:versionID="e8ffba4867b4ab4347e48289f949afb0">
  <xsd:schema xmlns:xsd="http://www.w3.org/2001/XMLSchema" xmlns:xs="http://www.w3.org/2001/XMLSchema" xmlns:p="http://schemas.microsoft.com/office/2006/metadata/properties" xmlns:ns2="a1aa7ad8-9322-408f-97a9-0523b7ef0a27" xmlns:ns3="eaef70af-0cea-4ef7-b95d-a6497ac30db7" targetNamespace="http://schemas.microsoft.com/office/2006/metadata/properties" ma:root="true" ma:fieldsID="b8712aa4a4dc73f425d35b0f55d7cf4e" ns2:_="" ns3:_="">
    <xsd:import namespace="a1aa7ad8-9322-408f-97a9-0523b7ef0a27"/>
    <xsd:import namespace="eaef70af-0cea-4ef7-b95d-a6497ac30d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aa7ad8-9322-408f-97a9-0523b7ef0a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f70af-0cea-4ef7-b95d-a6497ac30db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3DEC60-A906-40E1-A447-947223E0CE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aa7ad8-9322-408f-97a9-0523b7ef0a27"/>
    <ds:schemaRef ds:uri="eaef70af-0cea-4ef7-b95d-a6497ac30d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5606E64-8783-4930-96D2-D81E5CBAC3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1923B1-5AAA-4061-9EEF-6B11E250B27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523</Words>
  <Application>Microsoft Office PowerPoint</Application>
  <PresentationFormat>On-screen Show (16:9)</PresentationFormat>
  <Paragraphs>147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Economica</vt:lpstr>
      <vt:lpstr>Calibri</vt:lpstr>
      <vt:lpstr>Open Sans</vt:lpstr>
      <vt:lpstr>Arial</vt:lpstr>
      <vt:lpstr>Luxe</vt:lpstr>
      <vt:lpstr>T Level Technical Qualification in Management and Administration </vt:lpstr>
      <vt:lpstr>PowerPoint Presentation</vt:lpstr>
      <vt:lpstr>Learning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A General Interpretation of Leadership </vt:lpstr>
      <vt:lpstr>Leadership or Management?</vt:lpstr>
      <vt:lpstr> Two Different Leadership Perspectives </vt:lpstr>
      <vt:lpstr>Activity - Characteristics of Leadership</vt:lpstr>
      <vt:lpstr>Transformational Leadership</vt:lpstr>
      <vt:lpstr>PowerPoint Presentation</vt:lpstr>
      <vt:lpstr>Leadership Activity 1: Indra Nooyi.</vt:lpstr>
      <vt:lpstr>Plenary</vt:lpstr>
      <vt:lpstr>Homework Task - Business Review September 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 Level Technical Qualification in Management and Administration </dc:title>
  <dc:creator>Ms S Snowden</dc:creator>
  <cp:lastModifiedBy>Ben Barton</cp:lastModifiedBy>
  <cp:revision>1</cp:revision>
  <dcterms:modified xsi:type="dcterms:W3CDTF">2022-03-09T07:35:12Z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0x0101007F96833553D61D47A0B0C7BF6C4A3B62</vt:lpwstr>
  </property>
</Properties>
</file>