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4"/>
  </p:sldMasterIdLst>
  <p:notesMasterIdLst>
    <p:notesMasterId r:id="rId2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Economica" panose="020B0604020202020204" charset="0"/>
      <p:regular r:id="rId29"/>
      <p:bold r:id="rId30"/>
      <p:italic r:id="rId31"/>
      <p:boldItalic r:id="rId32"/>
    </p:embeddedFont>
    <p:embeddedFont>
      <p:font typeface="Open Sans" panose="020B0606030504020204" pitchFamily="34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3CA779C-02DD-499B-AA0B-30E2A623FA66}">
  <a:tblStyle styleId="{63CA779C-02DD-499B-AA0B-30E2A623FA6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DEEE8"/>
          </a:solidFill>
        </a:fill>
      </a:tcStyle>
    </a:wholeTbl>
    <a:band1H>
      <a:tcTxStyle/>
      <a:tcStyle>
        <a:tcBdr/>
        <a:fill>
          <a:solidFill>
            <a:srgbClr val="FCDCCE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CDCCE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6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6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3E8EBCA-06AE-4A69-9E28-7159C94BB563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880" y="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font" Target="fonts/font10.fntdata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5.fntdata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rton" userId="3f7d3b33-5a6c-40f9-a885-ba0c81d40e73" providerId="ADAL" clId="{446AD1B5-B889-492D-A387-76CCE2685903}"/>
    <pc:docChg chg="custSel modSld">
      <pc:chgData name="Ben Barton" userId="3f7d3b33-5a6c-40f9-a885-ba0c81d40e73" providerId="ADAL" clId="{446AD1B5-B889-492D-A387-76CCE2685903}" dt="2022-03-09T07:37:19.447" v="136" actId="2711"/>
      <pc:docMkLst>
        <pc:docMk/>
      </pc:docMkLst>
      <pc:sldChg chg="addSp delSp modSp mod">
        <pc:chgData name="Ben Barton" userId="3f7d3b33-5a6c-40f9-a885-ba0c81d40e73" providerId="ADAL" clId="{446AD1B5-B889-492D-A387-76CCE2685903}" dt="2022-03-07T10:39:22.960" v="51" actId="1036"/>
        <pc:sldMkLst>
          <pc:docMk/>
          <pc:sldMk cId="0" sldId="256"/>
        </pc:sldMkLst>
        <pc:picChg chg="add mod">
          <ac:chgData name="Ben Barton" userId="3f7d3b33-5a6c-40f9-a885-ba0c81d40e73" providerId="ADAL" clId="{446AD1B5-B889-492D-A387-76CCE2685903}" dt="2022-03-07T10:39:22.960" v="51" actId="1036"/>
          <ac:picMkLst>
            <pc:docMk/>
            <pc:sldMk cId="0" sldId="256"/>
            <ac:picMk id="3" creationId="{98277145-98BF-4642-BE3C-0C7F821F67C1}"/>
          </ac:picMkLst>
        </pc:picChg>
        <pc:picChg chg="del">
          <ac:chgData name="Ben Barton" userId="3f7d3b33-5a6c-40f9-a885-ba0c81d40e73" providerId="ADAL" clId="{446AD1B5-B889-492D-A387-76CCE2685903}" dt="2022-03-07T10:39:12.872" v="0" actId="478"/>
          <ac:picMkLst>
            <pc:docMk/>
            <pc:sldMk cId="0" sldId="256"/>
            <ac:picMk id="75" creationId="{00000000-0000-0000-0000-000000000000}"/>
          </ac:picMkLst>
        </pc:picChg>
      </pc:sldChg>
      <pc:sldChg chg="addSp modSp mod">
        <pc:chgData name="Ben Barton" userId="3f7d3b33-5a6c-40f9-a885-ba0c81d40e73" providerId="ADAL" clId="{446AD1B5-B889-492D-A387-76CCE2685903}" dt="2022-03-07T10:39:36.817" v="135" actId="1036"/>
        <pc:sldMkLst>
          <pc:docMk/>
          <pc:sldMk cId="0" sldId="258"/>
        </pc:sldMkLst>
        <pc:picChg chg="add mod">
          <ac:chgData name="Ben Barton" userId="3f7d3b33-5a6c-40f9-a885-ba0c81d40e73" providerId="ADAL" clId="{446AD1B5-B889-492D-A387-76CCE2685903}" dt="2022-03-07T10:39:36.817" v="135" actId="1036"/>
          <ac:picMkLst>
            <pc:docMk/>
            <pc:sldMk cId="0" sldId="258"/>
            <ac:picMk id="3" creationId="{53924761-0357-4795-909C-88E55903E5A2}"/>
          </ac:picMkLst>
        </pc:picChg>
      </pc:sldChg>
      <pc:sldChg chg="modSp mod">
        <pc:chgData name="Ben Barton" userId="3f7d3b33-5a6c-40f9-a885-ba0c81d40e73" providerId="ADAL" clId="{446AD1B5-B889-492D-A387-76CCE2685903}" dt="2022-03-09T07:37:19.447" v="136" actId="2711"/>
        <pc:sldMkLst>
          <pc:docMk/>
          <pc:sldMk cId="0" sldId="271"/>
        </pc:sldMkLst>
        <pc:spChg chg="mod">
          <ac:chgData name="Ben Barton" userId="3f7d3b33-5a6c-40f9-a885-ba0c81d40e73" providerId="ADAL" clId="{446AD1B5-B889-492D-A387-76CCE2685903}" dt="2022-03-09T07:37:19.447" v="136" actId="2711"/>
          <ac:spMkLst>
            <pc:docMk/>
            <pc:sldMk cId="0" sldId="271"/>
            <ac:spMk id="263" creationId="{00000000-0000-0000-0000-000000000000}"/>
          </ac:spMkLst>
        </pc:spChg>
        <pc:spChg chg="mod">
          <ac:chgData name="Ben Barton" userId="3f7d3b33-5a6c-40f9-a885-ba0c81d40e73" providerId="ADAL" clId="{446AD1B5-B889-492D-A387-76CCE2685903}" dt="2022-03-09T07:37:19.447" v="136" actId="2711"/>
          <ac:spMkLst>
            <pc:docMk/>
            <pc:sldMk cId="0" sldId="271"/>
            <ac:spMk id="264" creationId="{00000000-0000-0000-0000-000000000000}"/>
          </ac:spMkLst>
        </pc:spChg>
        <pc:spChg chg="mod">
          <ac:chgData name="Ben Barton" userId="3f7d3b33-5a6c-40f9-a885-ba0c81d40e73" providerId="ADAL" clId="{446AD1B5-B889-492D-A387-76CCE2685903}" dt="2022-03-09T07:37:19.447" v="136" actId="2711"/>
          <ac:spMkLst>
            <pc:docMk/>
            <pc:sldMk cId="0" sldId="271"/>
            <ac:spMk id="26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e26f19abc9_0_5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ge26f19abc9_0_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ee5f9d912e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ee5f9d912e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ee5f9d912e_1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ee5f9d912e_1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ea855f5f59_1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ea855f5f59_1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ea855f5f59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ea855f5f59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ea855f5f59_1_0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gea855f5f5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a855f5f59_1_44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gea855f5f59_1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ea855f5f5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ea855f5f5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ee5f9d912e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ee5f9d912e_0_97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gee5f9d912e_0_97:notes"/>
          <p:cNvSpPr txBox="1">
            <a:spLocks noGrp="1"/>
          </p:cNvSpPr>
          <p:nvPr>
            <p:ph type="sldNum" idx="12"/>
          </p:nvPr>
        </p:nvSpPr>
        <p:spPr>
          <a:xfrm>
            <a:off x="3883851" y="8685330"/>
            <a:ext cx="29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e28450598c_102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e28450598c_102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e26f19abc9_12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e26f19abc9_12_143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ge26f19abc9_12_143:notes"/>
          <p:cNvSpPr txBox="1">
            <a:spLocks noGrp="1"/>
          </p:cNvSpPr>
          <p:nvPr>
            <p:ph type="sldNum" idx="12"/>
          </p:nvPr>
        </p:nvSpPr>
        <p:spPr>
          <a:xfrm>
            <a:off x="3883851" y="8685330"/>
            <a:ext cx="29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e26f19abc9_0_44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DO Now (5mins)</a:t>
            </a:r>
            <a:endParaRPr/>
          </a:p>
        </p:txBody>
      </p:sp>
      <p:sp>
        <p:nvSpPr>
          <p:cNvPr id="85" name="Google Shape;85;ge26f19abc9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ea855f5f5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ea855f5f5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ee5f9d912e_0_1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gee5f9d912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ee5f9d912e_0_6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ee5f9d912e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ee5f9d912e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ee5f9d912e_0_40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gee5f9d912e_0_40:notes"/>
          <p:cNvSpPr txBox="1">
            <a:spLocks noGrp="1"/>
          </p:cNvSpPr>
          <p:nvPr>
            <p:ph type="sldNum" idx="12"/>
          </p:nvPr>
        </p:nvSpPr>
        <p:spPr>
          <a:xfrm>
            <a:off x="3883851" y="8685330"/>
            <a:ext cx="29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ee5f9d912e_0_46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gee5f9d912e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ee5f9d912e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ee5f9d912e_0_51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gee5f9d912e_0_51:notes"/>
          <p:cNvSpPr txBox="1">
            <a:spLocks noGrp="1"/>
          </p:cNvSpPr>
          <p:nvPr>
            <p:ph type="sldNum" idx="12"/>
          </p:nvPr>
        </p:nvSpPr>
        <p:spPr>
          <a:xfrm>
            <a:off x="3883851" y="8685330"/>
            <a:ext cx="29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457200" y="141480"/>
            <a:ext cx="8229600" cy="69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100" cy="55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2"/>
          </p:nvPr>
        </p:nvSpPr>
        <p:spPr>
          <a:xfrm>
            <a:off x="457200" y="1761659"/>
            <a:ext cx="4040100" cy="28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■"/>
              <a:defRPr sz="1600"/>
            </a:lvl6pPr>
            <a:lvl7pPr marL="3200400" lvl="6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/>
            </a:lvl7pPr>
            <a:lvl8pPr marL="3657600" lvl="7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 sz="1600"/>
            </a:lvl8pPr>
            <a:lvl9pPr marL="4114800" lvl="8" indent="-33020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3"/>
          </p:nvPr>
        </p:nvSpPr>
        <p:spPr>
          <a:xfrm>
            <a:off x="4645025" y="1151334"/>
            <a:ext cx="4041900" cy="55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4"/>
          </p:nvPr>
        </p:nvSpPr>
        <p:spPr>
          <a:xfrm>
            <a:off x="4645025" y="1761659"/>
            <a:ext cx="4041900" cy="28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■"/>
              <a:defRPr sz="1600"/>
            </a:lvl6pPr>
            <a:lvl7pPr marL="3200400" lvl="6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/>
            </a:lvl7pPr>
            <a:lvl8pPr marL="3657600" lvl="7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 sz="1600"/>
            </a:lvl8pPr>
            <a:lvl9pPr marL="4114800" lvl="8" indent="-33020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7" name="Google Shape;17;p3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lux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TVkUHrprk8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search?q=blake%20mout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drive.google.com/drive/folders/1B0-Ddsa1LzTct2W3vF2enQoRJXlgZLLB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 descr="A picture containing sitting, monitor, ma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552" y="0"/>
            <a:ext cx="914510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>
            <a:spLocks noGrp="1"/>
          </p:cNvSpPr>
          <p:nvPr>
            <p:ph type="title"/>
          </p:nvPr>
        </p:nvSpPr>
        <p:spPr>
          <a:xfrm>
            <a:off x="176275" y="222626"/>
            <a:ext cx="4913400" cy="13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70"/>
              <a:buFont typeface="Open Sans"/>
              <a:buNone/>
            </a:pPr>
            <a:r>
              <a:rPr lang="en-GB" sz="3480"/>
              <a:t>T Level Technical Qualification in Management and Administration </a:t>
            </a:r>
            <a:endParaRPr sz="348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277145-98BF-4642-BE3C-0C7F821F6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05312"/>
            <a:ext cx="9144000" cy="5040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4"/>
          <p:cNvSpPr txBox="1">
            <a:spLocks noGrp="1"/>
          </p:cNvSpPr>
          <p:nvPr>
            <p:ph type="title"/>
          </p:nvPr>
        </p:nvSpPr>
        <p:spPr>
          <a:xfrm>
            <a:off x="429750" y="233575"/>
            <a:ext cx="8373900" cy="801900"/>
          </a:xfrm>
          <a:prstGeom prst="rect">
            <a:avLst/>
          </a:prstGeom>
          <a:solidFill>
            <a:srgbClr val="F4CCCC"/>
          </a:solidFill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Benefits and Consequences of Leadership Style</a:t>
            </a:r>
            <a:endParaRPr b="1"/>
          </a:p>
        </p:txBody>
      </p:sp>
      <p:sp>
        <p:nvSpPr>
          <p:cNvPr id="163" name="Google Shape;163;p24"/>
          <p:cNvSpPr txBox="1">
            <a:spLocks noGrp="1"/>
          </p:cNvSpPr>
          <p:nvPr>
            <p:ph type="body" idx="1"/>
          </p:nvPr>
        </p:nvSpPr>
        <p:spPr>
          <a:xfrm>
            <a:off x="528450" y="1140950"/>
            <a:ext cx="8087100" cy="1728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You have been given two post-it notes each to complete in PAIRS.  One half of the room will get BENEFITS and the other CONSEQUENCES</a:t>
            </a:r>
            <a:endParaRPr sz="2425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25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BENEFITS GROUP</a:t>
            </a:r>
            <a:endParaRPr sz="2425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What are the </a:t>
            </a:r>
            <a:r>
              <a:rPr lang="en-GB" sz="2425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benefits</a:t>
            </a: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 of effective leadership on </a:t>
            </a:r>
            <a:r>
              <a:rPr lang="en-GB" sz="2425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 team</a:t>
            </a: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?</a:t>
            </a:r>
            <a:endParaRPr sz="2425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What are the </a:t>
            </a:r>
            <a:r>
              <a:rPr lang="en-GB" sz="2425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benefits</a:t>
            </a: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 of effective leadership </a:t>
            </a:r>
            <a:r>
              <a:rPr lang="en-GB" sz="2425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on individuals?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solidFill>
            <a:srgbClr val="F4CCCC"/>
          </a:solidFill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Teacher led class feedback</a:t>
            </a:r>
            <a:endParaRPr/>
          </a:p>
        </p:txBody>
      </p:sp>
      <p:sp>
        <p:nvSpPr>
          <p:cNvPr id="169" name="Google Shape;169;p2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solidFill>
            <a:srgbClr val="FCE5CD"/>
          </a:solidFill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2100"/>
              <a:t>10 minute discussion and feedback</a:t>
            </a:r>
            <a:endParaRPr sz="21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100"/>
          </a:p>
          <a:p>
            <a:pPr marL="457200" lvl="0" indent="-3492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900"/>
              <a:buFont typeface="Calibri"/>
              <a:buChar char="●"/>
            </a:pPr>
            <a:r>
              <a:rPr lang="en-GB" sz="1900" b="1">
                <a:latin typeface="Calibri"/>
                <a:ea typeface="Calibri"/>
                <a:cs typeface="Calibri"/>
                <a:sym typeface="Calibri"/>
              </a:rPr>
              <a:t>Using Blockbuster and any other organisation, Discuss the impact of effective leadership on the wider organisation.</a:t>
            </a:r>
            <a:endParaRPr sz="21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6"/>
          <p:cNvSpPr txBox="1">
            <a:spLocks noGrp="1"/>
          </p:cNvSpPr>
          <p:nvPr>
            <p:ph type="title"/>
          </p:nvPr>
        </p:nvSpPr>
        <p:spPr>
          <a:xfrm>
            <a:off x="628650" y="273848"/>
            <a:ext cx="7886700" cy="710400"/>
          </a:xfrm>
          <a:prstGeom prst="rect">
            <a:avLst/>
          </a:prstGeom>
          <a:solidFill>
            <a:srgbClr val="F4CCCC"/>
          </a:solidFill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Benefits and Consequences of Leadership Style</a:t>
            </a:r>
            <a:endParaRPr b="1"/>
          </a:p>
        </p:txBody>
      </p:sp>
      <p:sp>
        <p:nvSpPr>
          <p:cNvPr id="175" name="Google Shape;175;p26"/>
          <p:cNvSpPr txBox="1">
            <a:spLocks noGrp="1"/>
          </p:cNvSpPr>
          <p:nvPr>
            <p:ph type="body" idx="1"/>
          </p:nvPr>
        </p:nvSpPr>
        <p:spPr>
          <a:xfrm>
            <a:off x="528450" y="1140950"/>
            <a:ext cx="8087100" cy="1894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85000"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You have been given two post-it notes each to complete in PAIRS.  One half of the room will get BENEFITS and the other CONSEQUENCES</a:t>
            </a:r>
            <a:endParaRPr sz="2425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25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25" b="1"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BENEFITS GROUP</a:t>
            </a:r>
            <a:endParaRPr sz="2425" b="1"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What are the </a:t>
            </a:r>
            <a:r>
              <a:rPr lang="en-GB" sz="2425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benefits</a:t>
            </a: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 of effective leadership on </a:t>
            </a:r>
            <a:r>
              <a:rPr lang="en-GB" sz="2425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 team</a:t>
            </a: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?</a:t>
            </a:r>
            <a:endParaRPr sz="2425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What are the </a:t>
            </a:r>
            <a:r>
              <a:rPr lang="en-GB" sz="2425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benefits</a:t>
            </a: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 of effective leadership </a:t>
            </a:r>
            <a:r>
              <a:rPr lang="en-GB" sz="2425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on individuals?</a:t>
            </a:r>
            <a:endParaRPr/>
          </a:p>
        </p:txBody>
      </p:sp>
      <p:sp>
        <p:nvSpPr>
          <p:cNvPr id="176" name="Google Shape;176;p26"/>
          <p:cNvSpPr txBox="1"/>
          <p:nvPr/>
        </p:nvSpPr>
        <p:spPr>
          <a:xfrm>
            <a:off x="926625" y="3035150"/>
            <a:ext cx="3464700" cy="2124000"/>
          </a:xfrm>
          <a:prstGeom prst="rect">
            <a:avLst/>
          </a:prstGeom>
          <a:noFill/>
          <a:ln w="381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Open Sans"/>
                <a:ea typeface="Open Sans"/>
                <a:cs typeface="Open Sans"/>
                <a:sym typeface="Open Sans"/>
              </a:rPr>
              <a:t>Benefits on the </a:t>
            </a:r>
            <a:r>
              <a:rPr lang="en-GB" b="1">
                <a:highlight>
                  <a:srgbClr val="FFFF00"/>
                </a:highlight>
                <a:latin typeface="Open Sans"/>
                <a:ea typeface="Open Sans"/>
                <a:cs typeface="Open Sans"/>
                <a:sym typeface="Open Sans"/>
              </a:rPr>
              <a:t>team</a:t>
            </a:r>
            <a:endParaRPr b="1">
              <a:highlight>
                <a:srgbClr val="FFFF00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Improved Motivation for the team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Improved productivity/efficiency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Enjoy greater levels of success / recognition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Better communication in the team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Google Shape;177;p26"/>
          <p:cNvSpPr txBox="1"/>
          <p:nvPr/>
        </p:nvSpPr>
        <p:spPr>
          <a:xfrm>
            <a:off x="4391325" y="3035150"/>
            <a:ext cx="3652800" cy="2124000"/>
          </a:xfrm>
          <a:prstGeom prst="rect">
            <a:avLst/>
          </a:prstGeom>
          <a:noFill/>
          <a:ln w="381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Open Sans"/>
                <a:ea typeface="Open Sans"/>
                <a:cs typeface="Open Sans"/>
                <a:sym typeface="Open Sans"/>
              </a:rPr>
              <a:t>Benefits on the </a:t>
            </a:r>
            <a:r>
              <a:rPr lang="en-GB" b="1">
                <a:highlight>
                  <a:srgbClr val="FFFF00"/>
                </a:highlight>
                <a:latin typeface="Open Sans"/>
                <a:ea typeface="Open Sans"/>
                <a:cs typeface="Open Sans"/>
                <a:sym typeface="Open Sans"/>
              </a:rPr>
              <a:t>individual</a:t>
            </a:r>
            <a:endParaRPr b="1">
              <a:highlight>
                <a:srgbClr val="FFFF00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Improved motivation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Promotional opportunities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Staff retention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Greater enjoyment in the work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7"/>
          <p:cNvSpPr txBox="1">
            <a:spLocks noGrp="1"/>
          </p:cNvSpPr>
          <p:nvPr>
            <p:ph type="title"/>
          </p:nvPr>
        </p:nvSpPr>
        <p:spPr>
          <a:xfrm>
            <a:off x="628650" y="273848"/>
            <a:ext cx="7886700" cy="743700"/>
          </a:xfrm>
          <a:prstGeom prst="rect">
            <a:avLst/>
          </a:prstGeom>
          <a:solidFill>
            <a:srgbClr val="F4CCCC"/>
          </a:solidFill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Benefits and Consequences of Leadership Style</a:t>
            </a:r>
            <a:endParaRPr b="1"/>
          </a:p>
        </p:txBody>
      </p:sp>
      <p:sp>
        <p:nvSpPr>
          <p:cNvPr id="183" name="Google Shape;183;p27"/>
          <p:cNvSpPr txBox="1">
            <a:spLocks noGrp="1"/>
          </p:cNvSpPr>
          <p:nvPr>
            <p:ph type="body" idx="1"/>
          </p:nvPr>
        </p:nvSpPr>
        <p:spPr>
          <a:xfrm>
            <a:off x="682375" y="1114073"/>
            <a:ext cx="7886700" cy="2015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You have been given two post-it notes each to complete in PAIRS.  One half of the room will get BENEFITS and the other CONSEQUENCES</a:t>
            </a:r>
            <a:endParaRPr sz="2425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25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25" b="1"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CONSEQUENCES</a:t>
            </a:r>
            <a:endParaRPr sz="2425" b="1"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What are the </a:t>
            </a:r>
            <a:r>
              <a:rPr lang="en-GB" sz="2425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consequences of poor leadership on a team</a:t>
            </a: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 ?</a:t>
            </a:r>
            <a:endParaRPr sz="2425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What are the </a:t>
            </a:r>
            <a:r>
              <a:rPr lang="en-GB" sz="2425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consequences of poor leadership on individuals?</a:t>
            </a:r>
            <a:r>
              <a:rPr lang="en-GB" sz="2425" b="1">
                <a:latin typeface="Calibri"/>
                <a:ea typeface="Calibri"/>
                <a:cs typeface="Calibri"/>
                <a:sym typeface="Calibri"/>
              </a:rPr>
              <a:t> </a:t>
            </a:r>
            <a:endParaRPr sz="2425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8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84" name="Google Shape;184;p27"/>
          <p:cNvSpPr txBox="1"/>
          <p:nvPr/>
        </p:nvSpPr>
        <p:spPr>
          <a:xfrm>
            <a:off x="926625" y="3035150"/>
            <a:ext cx="3464700" cy="1477500"/>
          </a:xfrm>
          <a:prstGeom prst="rect">
            <a:avLst/>
          </a:prstGeom>
          <a:noFill/>
          <a:ln w="381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Open Sans"/>
                <a:ea typeface="Open Sans"/>
                <a:cs typeface="Open Sans"/>
                <a:sym typeface="Open Sans"/>
              </a:rPr>
              <a:t>Consequences for the </a:t>
            </a:r>
            <a:r>
              <a:rPr lang="en-GB" b="1">
                <a:highlight>
                  <a:srgbClr val="00FF00"/>
                </a:highlight>
                <a:latin typeface="Open Sans"/>
                <a:ea typeface="Open Sans"/>
                <a:cs typeface="Open Sans"/>
                <a:sym typeface="Open Sans"/>
              </a:rPr>
              <a:t>team</a:t>
            </a:r>
            <a:endParaRPr b="1">
              <a:highlight>
                <a:srgbClr val="00FF00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Poor motivation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Productivity for the team may decline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" name="Google Shape;185;p27"/>
          <p:cNvSpPr txBox="1"/>
          <p:nvPr/>
        </p:nvSpPr>
        <p:spPr>
          <a:xfrm>
            <a:off x="4391325" y="3035150"/>
            <a:ext cx="3652800" cy="1477500"/>
          </a:xfrm>
          <a:prstGeom prst="rect">
            <a:avLst/>
          </a:prstGeom>
          <a:noFill/>
          <a:ln w="381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Open Sans"/>
                <a:ea typeface="Open Sans"/>
                <a:cs typeface="Open Sans"/>
                <a:sym typeface="Open Sans"/>
              </a:rPr>
              <a:t>Consequences for  the </a:t>
            </a:r>
            <a:r>
              <a:rPr lang="en-GB" b="1">
                <a:highlight>
                  <a:srgbClr val="00FF00"/>
                </a:highlight>
                <a:latin typeface="Open Sans"/>
                <a:ea typeface="Open Sans"/>
                <a:cs typeface="Open Sans"/>
                <a:sym typeface="Open Sans"/>
              </a:rPr>
              <a:t>individual</a:t>
            </a:r>
            <a:endParaRPr b="1">
              <a:highlight>
                <a:srgbClr val="00FF00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-GB">
                <a:solidFill>
                  <a:schemeClr val="dk1"/>
                </a:solidFill>
              </a:rPr>
              <a:t>Decreased motivation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-GB">
                <a:solidFill>
                  <a:schemeClr val="dk1"/>
                </a:solidFill>
              </a:rPr>
              <a:t>Workplace stress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-GB">
                <a:solidFill>
                  <a:schemeClr val="dk1"/>
                </a:solidFill>
              </a:rPr>
              <a:t>Decreased staff retention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8"/>
          <p:cNvSpPr txBox="1">
            <a:spLocks noGrp="1"/>
          </p:cNvSpPr>
          <p:nvPr>
            <p:ph type="title"/>
          </p:nvPr>
        </p:nvSpPr>
        <p:spPr>
          <a:xfrm>
            <a:off x="311700" y="236944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Strategic Drift?</a:t>
            </a:r>
            <a:endParaRPr sz="4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8"/>
          <p:cNvSpPr/>
          <p:nvPr/>
        </p:nvSpPr>
        <p:spPr>
          <a:xfrm>
            <a:off x="251520" y="1221600"/>
            <a:ext cx="8712900" cy="3348600"/>
          </a:xfrm>
          <a:prstGeom prst="roundRect">
            <a:avLst>
              <a:gd name="adj" fmla="val 16667"/>
            </a:avLst>
          </a:prstGeom>
          <a:solidFill>
            <a:srgbClr val="F4CCCC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Strategic drift happens when the strategy of a business is no longer relevant to the </a:t>
            </a:r>
            <a:r>
              <a:rPr lang="en-GB" sz="47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external environment </a:t>
            </a:r>
            <a:r>
              <a:rPr lang="en-GB"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facing it</a:t>
            </a:r>
            <a:endParaRPr sz="46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9"/>
          <p:cNvSpPr txBox="1">
            <a:spLocks noGrp="1"/>
          </p:cNvSpPr>
          <p:nvPr>
            <p:ph type="title"/>
          </p:nvPr>
        </p:nvSpPr>
        <p:spPr>
          <a:xfrm>
            <a:off x="311700" y="236944"/>
            <a:ext cx="8520600" cy="6234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Strategic Drift - Illustrated</a:t>
            </a:r>
            <a:endParaRPr sz="4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7" name="Google Shape;197;p29"/>
          <p:cNvCxnSpPr/>
          <p:nvPr/>
        </p:nvCxnSpPr>
        <p:spPr>
          <a:xfrm>
            <a:off x="683568" y="1173882"/>
            <a:ext cx="0" cy="3132600"/>
          </a:xfrm>
          <a:prstGeom prst="straightConnector1">
            <a:avLst/>
          </a:prstGeom>
          <a:noFill/>
          <a:ln w="571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50"/>
              </a:srgbClr>
            </a:outerShdw>
          </a:effectLst>
        </p:spPr>
      </p:cxnSp>
      <p:cxnSp>
        <p:nvCxnSpPr>
          <p:cNvPr id="198" name="Google Shape;198;p29"/>
          <p:cNvCxnSpPr/>
          <p:nvPr/>
        </p:nvCxnSpPr>
        <p:spPr>
          <a:xfrm rot="10800000">
            <a:off x="683596" y="4306230"/>
            <a:ext cx="8352900" cy="0"/>
          </a:xfrm>
          <a:prstGeom prst="straightConnector1">
            <a:avLst/>
          </a:prstGeom>
          <a:noFill/>
          <a:ln w="571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199" name="Google Shape;199;p29"/>
          <p:cNvSpPr txBox="1"/>
          <p:nvPr/>
        </p:nvSpPr>
        <p:spPr>
          <a:xfrm rot="-5400000">
            <a:off x="-447413" y="1314720"/>
            <a:ext cx="1512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Change</a:t>
            </a: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29"/>
          <p:cNvSpPr txBox="1"/>
          <p:nvPr/>
        </p:nvSpPr>
        <p:spPr>
          <a:xfrm>
            <a:off x="899592" y="4353948"/>
            <a:ext cx="16563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1</a:t>
            </a: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29"/>
          <p:cNvSpPr txBox="1"/>
          <p:nvPr/>
        </p:nvSpPr>
        <p:spPr>
          <a:xfrm>
            <a:off x="2915816" y="4353948"/>
            <a:ext cx="16563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2</a:t>
            </a:r>
            <a:endParaRPr/>
          </a:p>
        </p:txBody>
      </p:sp>
      <p:sp>
        <p:nvSpPr>
          <p:cNvPr id="202" name="Google Shape;202;p29"/>
          <p:cNvSpPr txBox="1"/>
          <p:nvPr/>
        </p:nvSpPr>
        <p:spPr>
          <a:xfrm>
            <a:off x="5076056" y="4353948"/>
            <a:ext cx="16563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3</a:t>
            </a:r>
            <a:endParaRPr/>
          </a:p>
        </p:txBody>
      </p:sp>
      <p:sp>
        <p:nvSpPr>
          <p:cNvPr id="203" name="Google Shape;203;p29"/>
          <p:cNvSpPr txBox="1"/>
          <p:nvPr/>
        </p:nvSpPr>
        <p:spPr>
          <a:xfrm>
            <a:off x="7236296" y="4353948"/>
            <a:ext cx="16563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4</a:t>
            </a:r>
            <a:endParaRPr/>
          </a:p>
        </p:txBody>
      </p:sp>
      <p:sp>
        <p:nvSpPr>
          <p:cNvPr id="204" name="Google Shape;204;p29"/>
          <p:cNvSpPr/>
          <p:nvPr/>
        </p:nvSpPr>
        <p:spPr>
          <a:xfrm>
            <a:off x="683568" y="3435846"/>
            <a:ext cx="2016300" cy="864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Incremental Change</a:t>
            </a:r>
            <a:endParaRPr sz="2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9"/>
          <p:cNvSpPr/>
          <p:nvPr/>
        </p:nvSpPr>
        <p:spPr>
          <a:xfrm>
            <a:off x="2771800" y="3435846"/>
            <a:ext cx="2016300" cy="864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Strategic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Drift</a:t>
            </a:r>
            <a:endParaRPr/>
          </a:p>
        </p:txBody>
      </p:sp>
      <p:sp>
        <p:nvSpPr>
          <p:cNvPr id="206" name="Google Shape;206;p29"/>
          <p:cNvSpPr/>
          <p:nvPr/>
        </p:nvSpPr>
        <p:spPr>
          <a:xfrm>
            <a:off x="4860032" y="3435846"/>
            <a:ext cx="2016300" cy="864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Flux</a:t>
            </a:r>
            <a:endParaRPr/>
          </a:p>
        </p:txBody>
      </p:sp>
      <p:sp>
        <p:nvSpPr>
          <p:cNvPr id="207" name="Google Shape;207;p29"/>
          <p:cNvSpPr/>
          <p:nvPr/>
        </p:nvSpPr>
        <p:spPr>
          <a:xfrm>
            <a:off x="6948264" y="3435846"/>
            <a:ext cx="2016300" cy="864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Transformational Change or Death</a:t>
            </a:r>
            <a:endParaRPr sz="1100"/>
          </a:p>
        </p:txBody>
      </p:sp>
      <p:grpSp>
        <p:nvGrpSpPr>
          <p:cNvPr id="208" name="Google Shape;208;p29"/>
          <p:cNvGrpSpPr/>
          <p:nvPr/>
        </p:nvGrpSpPr>
        <p:grpSpPr>
          <a:xfrm>
            <a:off x="683568" y="1430322"/>
            <a:ext cx="8280992" cy="1465464"/>
            <a:chOff x="683568" y="1907096"/>
            <a:chExt cx="8280992" cy="1953952"/>
          </a:xfrm>
        </p:grpSpPr>
        <p:cxnSp>
          <p:nvCxnSpPr>
            <p:cNvPr id="209" name="Google Shape;209;p29"/>
            <p:cNvCxnSpPr/>
            <p:nvPr/>
          </p:nvCxnSpPr>
          <p:spPr>
            <a:xfrm rot="10800000" flipH="1">
              <a:off x="683568" y="3501048"/>
              <a:ext cx="2088300" cy="360000"/>
            </a:xfrm>
            <a:prstGeom prst="straightConnector1">
              <a:avLst/>
            </a:prstGeom>
            <a:noFill/>
            <a:ln w="571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210" name="Google Shape;210;p29"/>
            <p:cNvCxnSpPr/>
            <p:nvPr/>
          </p:nvCxnSpPr>
          <p:spPr>
            <a:xfrm rot="10800000" flipH="1">
              <a:off x="2771800" y="2925009"/>
              <a:ext cx="2016300" cy="576000"/>
            </a:xfrm>
            <a:prstGeom prst="straightConnector1">
              <a:avLst/>
            </a:prstGeom>
            <a:noFill/>
            <a:ln w="571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211" name="Google Shape;211;p29"/>
            <p:cNvCxnSpPr/>
            <p:nvPr/>
          </p:nvCxnSpPr>
          <p:spPr>
            <a:xfrm rot="10800000" flipH="1">
              <a:off x="4788024" y="2312945"/>
              <a:ext cx="2160300" cy="612000"/>
            </a:xfrm>
            <a:prstGeom prst="straightConnector1">
              <a:avLst/>
            </a:prstGeom>
            <a:noFill/>
            <a:ln w="571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212" name="Google Shape;212;p29"/>
            <p:cNvCxnSpPr/>
            <p:nvPr/>
          </p:nvCxnSpPr>
          <p:spPr>
            <a:xfrm rot="10800000" flipH="1">
              <a:off x="6912260" y="1907096"/>
              <a:ext cx="2052300" cy="414900"/>
            </a:xfrm>
            <a:prstGeom prst="straightConnector1">
              <a:avLst/>
            </a:prstGeom>
            <a:noFill/>
            <a:ln w="571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</p:grpSp>
      <p:grpSp>
        <p:nvGrpSpPr>
          <p:cNvPr id="213" name="Google Shape;213;p29"/>
          <p:cNvGrpSpPr/>
          <p:nvPr/>
        </p:nvGrpSpPr>
        <p:grpSpPr>
          <a:xfrm>
            <a:off x="683568" y="2706774"/>
            <a:ext cx="2376264" cy="243018"/>
            <a:chOff x="683568" y="3609032"/>
            <a:chExt cx="2376264" cy="324024"/>
          </a:xfrm>
        </p:grpSpPr>
        <p:cxnSp>
          <p:nvCxnSpPr>
            <p:cNvPr id="214" name="Google Shape;214;p29"/>
            <p:cNvCxnSpPr/>
            <p:nvPr/>
          </p:nvCxnSpPr>
          <p:spPr>
            <a:xfrm>
              <a:off x="683568" y="3933056"/>
              <a:ext cx="576000" cy="0"/>
            </a:xfrm>
            <a:prstGeom prst="straightConnector1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215" name="Google Shape;215;p29"/>
            <p:cNvCxnSpPr/>
            <p:nvPr/>
          </p:nvCxnSpPr>
          <p:spPr>
            <a:xfrm>
              <a:off x="1259632" y="3861048"/>
              <a:ext cx="576000" cy="0"/>
            </a:xfrm>
            <a:prstGeom prst="straightConnector1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216" name="Google Shape;216;p29"/>
            <p:cNvCxnSpPr/>
            <p:nvPr/>
          </p:nvCxnSpPr>
          <p:spPr>
            <a:xfrm>
              <a:off x="1835696" y="3789040"/>
              <a:ext cx="576000" cy="0"/>
            </a:xfrm>
            <a:prstGeom prst="straightConnector1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217" name="Google Shape;217;p29"/>
            <p:cNvCxnSpPr/>
            <p:nvPr/>
          </p:nvCxnSpPr>
          <p:spPr>
            <a:xfrm>
              <a:off x="2411760" y="3717032"/>
              <a:ext cx="576000" cy="0"/>
            </a:xfrm>
            <a:prstGeom prst="straightConnector1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sp>
          <p:nvSpPr>
            <p:cNvPr id="218" name="Google Shape;218;p29"/>
            <p:cNvSpPr/>
            <p:nvPr/>
          </p:nvSpPr>
          <p:spPr>
            <a:xfrm>
              <a:off x="1259632" y="3825056"/>
              <a:ext cx="108000" cy="108000"/>
            </a:xfrm>
            <a:prstGeom prst="ellipse">
              <a:avLst/>
            </a:prstGeom>
            <a:solidFill>
              <a:srgbClr val="FF0000"/>
            </a:solidFill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algn="t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29"/>
            <p:cNvSpPr/>
            <p:nvPr/>
          </p:nvSpPr>
          <p:spPr>
            <a:xfrm>
              <a:off x="1763688" y="3753048"/>
              <a:ext cx="108000" cy="108000"/>
            </a:xfrm>
            <a:prstGeom prst="ellipse">
              <a:avLst/>
            </a:prstGeom>
            <a:solidFill>
              <a:srgbClr val="FF0000"/>
            </a:solidFill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algn="t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29"/>
            <p:cNvSpPr/>
            <p:nvPr/>
          </p:nvSpPr>
          <p:spPr>
            <a:xfrm>
              <a:off x="2303760" y="3681040"/>
              <a:ext cx="108000" cy="108000"/>
            </a:xfrm>
            <a:prstGeom prst="ellipse">
              <a:avLst/>
            </a:prstGeom>
            <a:solidFill>
              <a:srgbClr val="FF0000"/>
            </a:solidFill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algn="t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9"/>
            <p:cNvSpPr/>
            <p:nvPr/>
          </p:nvSpPr>
          <p:spPr>
            <a:xfrm>
              <a:off x="2951832" y="3609032"/>
              <a:ext cx="108000" cy="108000"/>
            </a:xfrm>
            <a:prstGeom prst="ellipse">
              <a:avLst/>
            </a:prstGeom>
            <a:solidFill>
              <a:srgbClr val="FF0000"/>
            </a:solidFill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algn="t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2" name="Google Shape;222;p29"/>
          <p:cNvGrpSpPr/>
          <p:nvPr/>
        </p:nvGrpSpPr>
        <p:grpSpPr>
          <a:xfrm>
            <a:off x="2987824" y="2598762"/>
            <a:ext cx="1728128" cy="135006"/>
            <a:chOff x="2987824" y="3465016"/>
            <a:chExt cx="1728128" cy="180008"/>
          </a:xfrm>
        </p:grpSpPr>
        <p:cxnSp>
          <p:nvCxnSpPr>
            <p:cNvPr id="223" name="Google Shape;223;p29"/>
            <p:cNvCxnSpPr/>
            <p:nvPr/>
          </p:nvCxnSpPr>
          <p:spPr>
            <a:xfrm>
              <a:off x="2987824" y="3645024"/>
              <a:ext cx="576000" cy="0"/>
            </a:xfrm>
            <a:prstGeom prst="straightConnector1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224" name="Google Shape;224;p29"/>
            <p:cNvCxnSpPr/>
            <p:nvPr/>
          </p:nvCxnSpPr>
          <p:spPr>
            <a:xfrm>
              <a:off x="3563888" y="3573016"/>
              <a:ext cx="576000" cy="0"/>
            </a:xfrm>
            <a:prstGeom prst="straightConnector1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225" name="Google Shape;225;p29"/>
            <p:cNvCxnSpPr/>
            <p:nvPr/>
          </p:nvCxnSpPr>
          <p:spPr>
            <a:xfrm>
              <a:off x="4139952" y="3501008"/>
              <a:ext cx="576000" cy="0"/>
            </a:xfrm>
            <a:prstGeom prst="straightConnector1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sp>
          <p:nvSpPr>
            <p:cNvPr id="226" name="Google Shape;226;p29"/>
            <p:cNvSpPr/>
            <p:nvPr/>
          </p:nvSpPr>
          <p:spPr>
            <a:xfrm>
              <a:off x="3527896" y="3537024"/>
              <a:ext cx="108000" cy="108000"/>
            </a:xfrm>
            <a:prstGeom prst="ellipse">
              <a:avLst/>
            </a:prstGeom>
            <a:solidFill>
              <a:srgbClr val="FF0000"/>
            </a:solidFill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algn="t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29"/>
            <p:cNvSpPr/>
            <p:nvPr/>
          </p:nvSpPr>
          <p:spPr>
            <a:xfrm>
              <a:off x="4103960" y="3465016"/>
              <a:ext cx="108000" cy="108000"/>
            </a:xfrm>
            <a:prstGeom prst="ellipse">
              <a:avLst/>
            </a:prstGeom>
            <a:solidFill>
              <a:srgbClr val="FF0000"/>
            </a:solidFill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algn="t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8" name="Google Shape;228;p29"/>
          <p:cNvGrpSpPr/>
          <p:nvPr/>
        </p:nvGrpSpPr>
        <p:grpSpPr>
          <a:xfrm>
            <a:off x="4724400" y="2505168"/>
            <a:ext cx="2115832" cy="234888"/>
            <a:chOff x="4724400" y="3340224"/>
            <a:chExt cx="2115832" cy="313184"/>
          </a:xfrm>
        </p:grpSpPr>
        <p:grpSp>
          <p:nvGrpSpPr>
            <p:cNvPr id="229" name="Google Shape;229;p29"/>
            <p:cNvGrpSpPr/>
            <p:nvPr/>
          </p:nvGrpSpPr>
          <p:grpSpPr>
            <a:xfrm>
              <a:off x="4860032" y="3340224"/>
              <a:ext cx="1980200" cy="304800"/>
              <a:chOff x="4860032" y="3340224"/>
              <a:chExt cx="1980200" cy="304800"/>
            </a:xfrm>
          </p:grpSpPr>
          <p:grpSp>
            <p:nvGrpSpPr>
              <p:cNvPr id="230" name="Google Shape;230;p29"/>
              <p:cNvGrpSpPr/>
              <p:nvPr/>
            </p:nvGrpSpPr>
            <p:grpSpPr>
              <a:xfrm>
                <a:off x="4860032" y="3340224"/>
                <a:ext cx="396024" cy="304800"/>
                <a:chOff x="4860032" y="3204592"/>
                <a:chExt cx="396024" cy="304800"/>
              </a:xfrm>
            </p:grpSpPr>
            <p:cxnSp>
              <p:nvCxnSpPr>
                <p:cNvPr id="231" name="Google Shape;231;p29"/>
                <p:cNvCxnSpPr/>
                <p:nvPr/>
              </p:nvCxnSpPr>
              <p:spPr>
                <a:xfrm rot="10800000" flipH="1">
                  <a:off x="4860032" y="3212992"/>
                  <a:ext cx="216000" cy="296400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50"/>
                    </a:srgbClr>
                  </a:outerShdw>
                </a:effectLst>
              </p:spPr>
            </p:cxnSp>
            <p:cxnSp>
              <p:nvCxnSpPr>
                <p:cNvPr id="232" name="Google Shape;232;p29"/>
                <p:cNvCxnSpPr/>
                <p:nvPr/>
              </p:nvCxnSpPr>
              <p:spPr>
                <a:xfrm>
                  <a:off x="5076056" y="3204592"/>
                  <a:ext cx="180000" cy="296400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50"/>
                    </a:srgbClr>
                  </a:outerShdw>
                </a:effectLst>
              </p:spPr>
            </p:cxnSp>
          </p:grpSp>
          <p:grpSp>
            <p:nvGrpSpPr>
              <p:cNvPr id="233" name="Google Shape;233;p29"/>
              <p:cNvGrpSpPr/>
              <p:nvPr/>
            </p:nvGrpSpPr>
            <p:grpSpPr>
              <a:xfrm>
                <a:off x="5256064" y="3340224"/>
                <a:ext cx="396024" cy="304800"/>
                <a:chOff x="4860032" y="3204592"/>
                <a:chExt cx="396024" cy="304800"/>
              </a:xfrm>
            </p:grpSpPr>
            <p:cxnSp>
              <p:nvCxnSpPr>
                <p:cNvPr id="234" name="Google Shape;234;p29"/>
                <p:cNvCxnSpPr/>
                <p:nvPr/>
              </p:nvCxnSpPr>
              <p:spPr>
                <a:xfrm rot="10800000" flipH="1">
                  <a:off x="4860032" y="3212992"/>
                  <a:ext cx="216000" cy="296400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50"/>
                    </a:srgbClr>
                  </a:outerShdw>
                </a:effectLst>
              </p:spPr>
            </p:cxnSp>
            <p:cxnSp>
              <p:nvCxnSpPr>
                <p:cNvPr id="235" name="Google Shape;235;p29"/>
                <p:cNvCxnSpPr/>
                <p:nvPr/>
              </p:nvCxnSpPr>
              <p:spPr>
                <a:xfrm>
                  <a:off x="5076056" y="3204592"/>
                  <a:ext cx="180000" cy="296400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50"/>
                    </a:srgbClr>
                  </a:outerShdw>
                </a:effectLst>
              </p:spPr>
            </p:cxnSp>
          </p:grpSp>
          <p:grpSp>
            <p:nvGrpSpPr>
              <p:cNvPr id="236" name="Google Shape;236;p29"/>
              <p:cNvGrpSpPr/>
              <p:nvPr/>
            </p:nvGrpSpPr>
            <p:grpSpPr>
              <a:xfrm>
                <a:off x="5652120" y="3340224"/>
                <a:ext cx="396024" cy="304800"/>
                <a:chOff x="4860032" y="3204592"/>
                <a:chExt cx="396024" cy="304800"/>
              </a:xfrm>
            </p:grpSpPr>
            <p:cxnSp>
              <p:nvCxnSpPr>
                <p:cNvPr id="237" name="Google Shape;237;p29"/>
                <p:cNvCxnSpPr/>
                <p:nvPr/>
              </p:nvCxnSpPr>
              <p:spPr>
                <a:xfrm rot="10800000" flipH="1">
                  <a:off x="4860032" y="3212992"/>
                  <a:ext cx="216000" cy="296400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50"/>
                    </a:srgbClr>
                  </a:outerShdw>
                </a:effectLst>
              </p:spPr>
            </p:cxnSp>
            <p:cxnSp>
              <p:nvCxnSpPr>
                <p:cNvPr id="238" name="Google Shape;238;p29"/>
                <p:cNvCxnSpPr/>
                <p:nvPr/>
              </p:nvCxnSpPr>
              <p:spPr>
                <a:xfrm>
                  <a:off x="5076056" y="3204592"/>
                  <a:ext cx="180000" cy="296400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50"/>
                    </a:srgbClr>
                  </a:outerShdw>
                </a:effectLst>
              </p:spPr>
            </p:cxnSp>
          </p:grpSp>
          <p:grpSp>
            <p:nvGrpSpPr>
              <p:cNvPr id="239" name="Google Shape;239;p29"/>
              <p:cNvGrpSpPr/>
              <p:nvPr/>
            </p:nvGrpSpPr>
            <p:grpSpPr>
              <a:xfrm>
                <a:off x="6048152" y="3340224"/>
                <a:ext cx="396024" cy="304800"/>
                <a:chOff x="4860032" y="3204592"/>
                <a:chExt cx="396024" cy="304800"/>
              </a:xfrm>
            </p:grpSpPr>
            <p:cxnSp>
              <p:nvCxnSpPr>
                <p:cNvPr id="240" name="Google Shape;240;p29"/>
                <p:cNvCxnSpPr/>
                <p:nvPr/>
              </p:nvCxnSpPr>
              <p:spPr>
                <a:xfrm rot="10800000" flipH="1">
                  <a:off x="4860032" y="3212992"/>
                  <a:ext cx="216000" cy="296400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50"/>
                    </a:srgbClr>
                  </a:outerShdw>
                </a:effectLst>
              </p:spPr>
            </p:cxnSp>
            <p:cxnSp>
              <p:nvCxnSpPr>
                <p:cNvPr id="241" name="Google Shape;241;p29"/>
                <p:cNvCxnSpPr/>
                <p:nvPr/>
              </p:nvCxnSpPr>
              <p:spPr>
                <a:xfrm>
                  <a:off x="5076056" y="3204592"/>
                  <a:ext cx="180000" cy="296400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50"/>
                    </a:srgbClr>
                  </a:outerShdw>
                </a:effectLst>
              </p:spPr>
            </p:cxnSp>
          </p:grpSp>
          <p:grpSp>
            <p:nvGrpSpPr>
              <p:cNvPr id="242" name="Google Shape;242;p29"/>
              <p:cNvGrpSpPr/>
              <p:nvPr/>
            </p:nvGrpSpPr>
            <p:grpSpPr>
              <a:xfrm>
                <a:off x="6444208" y="3340224"/>
                <a:ext cx="396024" cy="304800"/>
                <a:chOff x="4860032" y="3204592"/>
                <a:chExt cx="396024" cy="304800"/>
              </a:xfrm>
            </p:grpSpPr>
            <p:cxnSp>
              <p:nvCxnSpPr>
                <p:cNvPr id="243" name="Google Shape;243;p29"/>
                <p:cNvCxnSpPr/>
                <p:nvPr/>
              </p:nvCxnSpPr>
              <p:spPr>
                <a:xfrm rot="10800000" flipH="1">
                  <a:off x="4860032" y="3212992"/>
                  <a:ext cx="216000" cy="296400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50"/>
                    </a:srgbClr>
                  </a:outerShdw>
                </a:effectLst>
              </p:spPr>
            </p:cxnSp>
            <p:cxnSp>
              <p:nvCxnSpPr>
                <p:cNvPr id="244" name="Google Shape;244;p29"/>
                <p:cNvCxnSpPr/>
                <p:nvPr/>
              </p:nvCxnSpPr>
              <p:spPr>
                <a:xfrm>
                  <a:off x="5076056" y="3204592"/>
                  <a:ext cx="180000" cy="296400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50"/>
                    </a:srgbClr>
                  </a:outerShdw>
                </a:effectLst>
              </p:spPr>
            </p:cxnSp>
          </p:grpSp>
        </p:grpSp>
        <p:cxnSp>
          <p:nvCxnSpPr>
            <p:cNvPr id="245" name="Google Shape;245;p29"/>
            <p:cNvCxnSpPr/>
            <p:nvPr/>
          </p:nvCxnSpPr>
          <p:spPr>
            <a:xfrm>
              <a:off x="4724400" y="3501008"/>
              <a:ext cx="135600" cy="152400"/>
            </a:xfrm>
            <a:prstGeom prst="straightConnector1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</p:grpSp>
      <p:grpSp>
        <p:nvGrpSpPr>
          <p:cNvPr id="246" name="Google Shape;246;p29"/>
          <p:cNvGrpSpPr/>
          <p:nvPr/>
        </p:nvGrpSpPr>
        <p:grpSpPr>
          <a:xfrm>
            <a:off x="6804248" y="1538467"/>
            <a:ext cx="2035469" cy="1208807"/>
            <a:chOff x="6804248" y="2051289"/>
            <a:chExt cx="2035469" cy="1611743"/>
          </a:xfrm>
        </p:grpSpPr>
        <p:cxnSp>
          <p:nvCxnSpPr>
            <p:cNvPr id="247" name="Google Shape;247;p29"/>
            <p:cNvCxnSpPr/>
            <p:nvPr/>
          </p:nvCxnSpPr>
          <p:spPr>
            <a:xfrm>
              <a:off x="6804248" y="3645024"/>
              <a:ext cx="288000" cy="0"/>
            </a:xfrm>
            <a:prstGeom prst="straightConnector1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248" name="Google Shape;248;p29"/>
            <p:cNvCxnSpPr/>
            <p:nvPr/>
          </p:nvCxnSpPr>
          <p:spPr>
            <a:xfrm rot="10800000">
              <a:off x="7092264" y="2312732"/>
              <a:ext cx="8400" cy="1350300"/>
            </a:xfrm>
            <a:prstGeom prst="straightConnector1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grpSp>
          <p:nvGrpSpPr>
            <p:cNvPr id="249" name="Google Shape;249;p29"/>
            <p:cNvGrpSpPr/>
            <p:nvPr/>
          </p:nvGrpSpPr>
          <p:grpSpPr>
            <a:xfrm>
              <a:off x="7111525" y="2051289"/>
              <a:ext cx="1728192" cy="252016"/>
              <a:chOff x="683568" y="3681040"/>
              <a:chExt cx="1728192" cy="252016"/>
            </a:xfrm>
          </p:grpSpPr>
          <p:cxnSp>
            <p:nvCxnSpPr>
              <p:cNvPr id="250" name="Google Shape;250;p29"/>
              <p:cNvCxnSpPr/>
              <p:nvPr/>
            </p:nvCxnSpPr>
            <p:spPr>
              <a:xfrm>
                <a:off x="683568" y="3933056"/>
                <a:ext cx="576000" cy="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50"/>
                  </a:srgbClr>
                </a:outerShdw>
              </a:effectLst>
            </p:spPr>
          </p:cxnSp>
          <p:cxnSp>
            <p:nvCxnSpPr>
              <p:cNvPr id="251" name="Google Shape;251;p29"/>
              <p:cNvCxnSpPr/>
              <p:nvPr/>
            </p:nvCxnSpPr>
            <p:spPr>
              <a:xfrm>
                <a:off x="1259632" y="3861048"/>
                <a:ext cx="576000" cy="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50"/>
                  </a:srgbClr>
                </a:outerShdw>
              </a:effectLst>
            </p:spPr>
          </p:cxnSp>
          <p:cxnSp>
            <p:nvCxnSpPr>
              <p:cNvPr id="252" name="Google Shape;252;p29"/>
              <p:cNvCxnSpPr/>
              <p:nvPr/>
            </p:nvCxnSpPr>
            <p:spPr>
              <a:xfrm>
                <a:off x="1835696" y="3789040"/>
                <a:ext cx="576000" cy="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50"/>
                  </a:srgbClr>
                </a:outerShdw>
              </a:effectLst>
            </p:spPr>
          </p:cxnSp>
          <p:sp>
            <p:nvSpPr>
              <p:cNvPr id="253" name="Google Shape;253;p29"/>
              <p:cNvSpPr/>
              <p:nvPr/>
            </p:nvSpPr>
            <p:spPr>
              <a:xfrm>
                <a:off x="1259632" y="3825056"/>
                <a:ext cx="108000" cy="108000"/>
              </a:xfrm>
              <a:prstGeom prst="ellipse">
                <a:avLst/>
              </a:prstGeom>
              <a:solidFill>
                <a:srgbClr val="FF0000"/>
              </a:solidFill>
              <a:ln w="254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5400000" algn="t" rotWithShape="0">
                  <a:srgbClr val="000000">
                    <a:alpha val="400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" name="Google Shape;254;p29"/>
              <p:cNvSpPr/>
              <p:nvPr/>
            </p:nvSpPr>
            <p:spPr>
              <a:xfrm>
                <a:off x="1763688" y="3753048"/>
                <a:ext cx="108000" cy="108000"/>
              </a:xfrm>
              <a:prstGeom prst="ellipse">
                <a:avLst/>
              </a:prstGeom>
              <a:solidFill>
                <a:srgbClr val="FF0000"/>
              </a:solidFill>
              <a:ln w="254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5400000" algn="t" rotWithShape="0">
                  <a:srgbClr val="000000">
                    <a:alpha val="400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Google Shape;255;p29"/>
              <p:cNvSpPr/>
              <p:nvPr/>
            </p:nvSpPr>
            <p:spPr>
              <a:xfrm>
                <a:off x="2303760" y="3681040"/>
                <a:ext cx="108000" cy="108000"/>
              </a:xfrm>
              <a:prstGeom prst="ellipse">
                <a:avLst/>
              </a:prstGeom>
              <a:solidFill>
                <a:srgbClr val="FF0000"/>
              </a:solidFill>
              <a:ln w="254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5400000" algn="t" rotWithShape="0">
                  <a:srgbClr val="000000">
                    <a:alpha val="400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56" name="Google Shape;256;p29"/>
          <p:cNvGrpSpPr/>
          <p:nvPr/>
        </p:nvGrpSpPr>
        <p:grpSpPr>
          <a:xfrm>
            <a:off x="7100664" y="2648364"/>
            <a:ext cx="1932930" cy="609144"/>
            <a:chOff x="7100664" y="3531152"/>
            <a:chExt cx="1932930" cy="812192"/>
          </a:xfrm>
        </p:grpSpPr>
        <p:cxnSp>
          <p:nvCxnSpPr>
            <p:cNvPr id="257" name="Google Shape;257;p29"/>
            <p:cNvCxnSpPr/>
            <p:nvPr/>
          </p:nvCxnSpPr>
          <p:spPr>
            <a:xfrm>
              <a:off x="7100664" y="3653408"/>
              <a:ext cx="1091100" cy="567600"/>
            </a:xfrm>
            <a:prstGeom prst="straightConnector1">
              <a:avLst/>
            </a:prstGeom>
            <a:noFill/>
            <a:ln w="5715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pic>
          <p:nvPicPr>
            <p:cNvPr id="258" name="Google Shape;258;p2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200029" y="3531152"/>
              <a:ext cx="833565" cy="812192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0"/>
          <p:cNvSpPr txBox="1">
            <a:spLocks noGrp="1"/>
          </p:cNvSpPr>
          <p:nvPr>
            <p:ph type="title"/>
          </p:nvPr>
        </p:nvSpPr>
        <p:spPr>
          <a:xfrm>
            <a:off x="311700" y="167550"/>
            <a:ext cx="8520600" cy="759900"/>
          </a:xfrm>
          <a:prstGeom prst="rect">
            <a:avLst/>
          </a:prstGeom>
          <a:solidFill>
            <a:srgbClr val="FCE5CD"/>
          </a:solidFill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+mj-lt"/>
              </a:rPr>
              <a:t>Strategic Drift Activity</a:t>
            </a:r>
            <a:endParaRPr b="1">
              <a:latin typeface="+mj-lt"/>
            </a:endParaRPr>
          </a:p>
        </p:txBody>
      </p:sp>
      <p:sp>
        <p:nvSpPr>
          <p:cNvPr id="264" name="Google Shape;264;p30"/>
          <p:cNvSpPr txBox="1"/>
          <p:nvPr/>
        </p:nvSpPr>
        <p:spPr>
          <a:xfrm>
            <a:off x="402875" y="1463825"/>
            <a:ext cx="844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  <a:ea typeface="Open Sans"/>
              <a:cs typeface="Open Sans"/>
              <a:sym typeface="Open Sans"/>
            </a:endParaRPr>
          </a:p>
        </p:txBody>
      </p:sp>
      <p:sp>
        <p:nvSpPr>
          <p:cNvPr id="265" name="Google Shape;265;p30"/>
          <p:cNvSpPr txBox="1">
            <a:spLocks noGrp="1"/>
          </p:cNvSpPr>
          <p:nvPr>
            <p:ph type="body" idx="1"/>
          </p:nvPr>
        </p:nvSpPr>
        <p:spPr>
          <a:xfrm>
            <a:off x="311700" y="1086025"/>
            <a:ext cx="8520600" cy="3816000"/>
          </a:xfrm>
          <a:prstGeom prst="rect">
            <a:avLst/>
          </a:prstGeom>
          <a:solidFill>
            <a:srgbClr val="F4CCCC"/>
          </a:solidFill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+mj-lt"/>
              </a:rPr>
              <a:t>Can you identify the reasons for the following business failures?</a:t>
            </a:r>
            <a:endParaRPr b="1">
              <a:latin typeface="+mj-l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latin typeface="+mj-lt"/>
            </a:endParaRPr>
          </a:p>
        </p:txBody>
      </p:sp>
      <p:graphicFrame>
        <p:nvGraphicFramePr>
          <p:cNvPr id="266" name="Google Shape;266;p30"/>
          <p:cNvGraphicFramePr/>
          <p:nvPr/>
        </p:nvGraphicFramePr>
        <p:xfrm>
          <a:off x="952500" y="1729350"/>
          <a:ext cx="7239000" cy="2377260"/>
        </p:xfrm>
        <a:graphic>
          <a:graphicData uri="http://schemas.openxmlformats.org/drawingml/2006/table">
            <a:tbl>
              <a:tblPr>
                <a:noFill/>
                <a:tableStyleId>{13E8EBCA-06AE-4A69-9E28-7159C94BB563}</a:tableStyleId>
              </a:tblPr>
              <a:tblGrid>
                <a:gridCol w="324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5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Business example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Reasons for business failure?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FCE5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HMV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Toys R Us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Kodak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BlackBerry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BlockBuster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1"/>
          <p:cNvSpPr txBox="1">
            <a:spLocks noGrp="1"/>
          </p:cNvSpPr>
          <p:nvPr>
            <p:ph type="title"/>
          </p:nvPr>
        </p:nvSpPr>
        <p:spPr>
          <a:xfrm>
            <a:off x="311700" y="236944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Strategic Drift - Blockbuster</a:t>
            </a:r>
            <a:endParaRPr/>
          </a:p>
        </p:txBody>
      </p:sp>
      <p:pic>
        <p:nvPicPr>
          <p:cNvPr id="273" name="Google Shape;273;p31" descr="Once valued as a $3 billion company, Blockbuster owned over 9,000 video-rental stores in the United States. But in 2010, after turning down the chance to buy Netflix, Blockbuster filed for bankruptcy with almost $1 billion in debt. So, what happened?&#10;&#10;------------------------------------------------------ &#10;&#10;#Blockbuster #Movies #BusinessInsider&#10; &#10;Business Insider tells you all you need to know about business, finance, tech, retail, and more. &#10; &#10;Visit us at: https://www.businessinsider.com &#10;Subscribe: https://www.youtube.com/user/businessinsider &#10;BI on Facebook: https://read.bi/2xOcEcj &#10;BI on Instagram: https://read.bi/2Q2D29T &#10;BI on Twitter: https://read.bi/2xCnzGF &#10;BI on Amazon Prime: http://read.bi/PrimeVideo &#10;&#10;The Rise And Fall Of Blockbuster" title="The Rise And Fall Of Blockbuster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3100" y="971570"/>
            <a:ext cx="5562575" cy="4171931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1"/>
          <p:cNvSpPr txBox="1"/>
          <p:nvPr/>
        </p:nvSpPr>
        <p:spPr>
          <a:xfrm>
            <a:off x="6817050" y="378300"/>
            <a:ext cx="2180100" cy="37404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b="1">
                <a:latin typeface="Open Sans"/>
                <a:ea typeface="Open Sans"/>
                <a:cs typeface="Open Sans"/>
                <a:sym typeface="Open Sans"/>
              </a:rPr>
              <a:t>Watch the video clip.</a:t>
            </a:r>
            <a:endParaRPr sz="2100" b="1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b="1">
                <a:latin typeface="Open Sans"/>
                <a:ea typeface="Open Sans"/>
                <a:cs typeface="Open Sans"/>
                <a:sym typeface="Open Sans"/>
              </a:rPr>
              <a:t>Make notes and be ready to discuss the impact that the leadership of Blockbuster had on the organisation</a:t>
            </a:r>
            <a:endParaRPr sz="2100" b="1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2"/>
          <p:cNvSpPr txBox="1">
            <a:spLocks noGrp="1"/>
          </p:cNvSpPr>
          <p:nvPr>
            <p:ph type="title"/>
          </p:nvPr>
        </p:nvSpPr>
        <p:spPr>
          <a:xfrm>
            <a:off x="147725" y="58975"/>
            <a:ext cx="8729100" cy="360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480">
                <a:latin typeface="Calibri"/>
                <a:ea typeface="Calibri"/>
                <a:cs typeface="Calibri"/>
                <a:sym typeface="Calibri"/>
              </a:rPr>
              <a:t>Plenary</a:t>
            </a:r>
            <a:endParaRPr sz="348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32"/>
          <p:cNvSpPr txBox="1">
            <a:spLocks noGrp="1"/>
          </p:cNvSpPr>
          <p:nvPr>
            <p:ph type="body" idx="1"/>
          </p:nvPr>
        </p:nvSpPr>
        <p:spPr>
          <a:xfrm>
            <a:off x="207450" y="483400"/>
            <a:ext cx="8729100" cy="360600"/>
          </a:xfrm>
          <a:prstGeom prst="rect">
            <a:avLst/>
          </a:prstGeom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1200"/>
              </a:spcAft>
              <a:buNone/>
            </a:pPr>
            <a:r>
              <a:rPr lang="en-GB" sz="2200" b="1"/>
              <a:t>Complete the exit ticket below: </a:t>
            </a:r>
            <a:endParaRPr sz="2200" b="1"/>
          </a:p>
        </p:txBody>
      </p:sp>
      <p:sp>
        <p:nvSpPr>
          <p:cNvPr id="281" name="Google Shape;281;p32"/>
          <p:cNvSpPr/>
          <p:nvPr/>
        </p:nvSpPr>
        <p:spPr>
          <a:xfrm>
            <a:off x="207450" y="1111225"/>
            <a:ext cx="8729100" cy="36966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DE9D8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b="1"/>
              <a:t>Exit Ticket</a:t>
            </a:r>
            <a:endParaRPr sz="19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Name: 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Three things I have learned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Two  Questions I Have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One Opinion I  now have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282" name="Google Shape;282;p32"/>
          <p:cNvGraphicFramePr/>
          <p:nvPr/>
        </p:nvGraphicFramePr>
        <p:xfrm>
          <a:off x="379100" y="2451950"/>
          <a:ext cx="8266350" cy="396210"/>
        </p:xfrm>
        <a:graphic>
          <a:graphicData uri="http://schemas.openxmlformats.org/drawingml/2006/table">
            <a:tbl>
              <a:tblPr>
                <a:noFill/>
                <a:tableStyleId>{13E8EBCA-06AE-4A69-9E28-7159C94BB563}</a:tableStyleId>
              </a:tblPr>
              <a:tblGrid>
                <a:gridCol w="2755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5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5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1.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2.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3.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3" name="Google Shape;283;p32"/>
          <p:cNvGraphicFramePr/>
          <p:nvPr/>
        </p:nvGraphicFramePr>
        <p:xfrm>
          <a:off x="293750" y="3428775"/>
          <a:ext cx="8266350" cy="396210"/>
        </p:xfrm>
        <a:graphic>
          <a:graphicData uri="http://schemas.openxmlformats.org/drawingml/2006/table">
            <a:tbl>
              <a:tblPr>
                <a:noFill/>
                <a:tableStyleId>{13E8EBCA-06AE-4A69-9E28-7159C94BB563}</a:tableStyleId>
              </a:tblPr>
              <a:tblGrid>
                <a:gridCol w="4133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3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1.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2.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4" name="Google Shape;284;p32"/>
          <p:cNvGraphicFramePr/>
          <p:nvPr/>
        </p:nvGraphicFramePr>
        <p:xfrm>
          <a:off x="724200" y="4252700"/>
          <a:ext cx="7239000" cy="396210"/>
        </p:xfrm>
        <a:graphic>
          <a:graphicData uri="http://schemas.openxmlformats.org/drawingml/2006/table">
            <a:tbl>
              <a:tblPr>
                <a:noFill/>
                <a:tableStyleId>{13E8EBCA-06AE-4A69-9E28-7159C94BB563}</a:tableStyleId>
              </a:tblPr>
              <a:tblGrid>
                <a:gridCol w="723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1.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3"/>
          <p:cNvSpPr txBox="1">
            <a:spLocks noGrp="1"/>
          </p:cNvSpPr>
          <p:nvPr>
            <p:ph type="title"/>
          </p:nvPr>
        </p:nvSpPr>
        <p:spPr>
          <a:xfrm>
            <a:off x="147800" y="205375"/>
            <a:ext cx="8797800" cy="600300"/>
          </a:xfrm>
          <a:prstGeom prst="rect">
            <a:avLst/>
          </a:prstGeom>
          <a:solidFill>
            <a:srgbClr val="F4CCCC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180" b="1">
                <a:solidFill>
                  <a:srgbClr val="F030EB"/>
                </a:solidFill>
                <a:latin typeface="Calibri"/>
                <a:ea typeface="Calibri"/>
                <a:cs typeface="Calibri"/>
                <a:sym typeface="Calibri"/>
              </a:rPr>
              <a:t>Homework Task - </a:t>
            </a:r>
            <a:r>
              <a:rPr lang="en-GB" sz="2100" b="1">
                <a:latin typeface="Calibri"/>
                <a:ea typeface="Calibri"/>
                <a:cs typeface="Calibri"/>
                <a:sym typeface="Calibri"/>
              </a:rPr>
              <a:t>Business Review February 2021 case study </a:t>
            </a:r>
            <a:endParaRPr sz="1280" b="1">
              <a:solidFill>
                <a:srgbClr val="F030E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33"/>
          <p:cNvSpPr txBox="1">
            <a:spLocks noGrp="1"/>
          </p:cNvSpPr>
          <p:nvPr>
            <p:ph type="body" idx="1"/>
          </p:nvPr>
        </p:nvSpPr>
        <p:spPr>
          <a:xfrm>
            <a:off x="628650" y="1322404"/>
            <a:ext cx="7886700" cy="3320700"/>
          </a:xfrm>
          <a:prstGeom prst="rect">
            <a:avLst/>
          </a:prstGeom>
          <a:solidFill>
            <a:srgbClr val="FFF2CC"/>
          </a:solidFill>
          <a:ln w="38100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lvl="0" indent="-3937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SzPts val="2600"/>
              <a:buFont typeface="Calibri"/>
              <a:buChar char="●"/>
            </a:pPr>
            <a:r>
              <a:rPr lang="en-GB" sz="2600">
                <a:latin typeface="Calibri"/>
                <a:ea typeface="Calibri"/>
                <a:cs typeface="Calibri"/>
                <a:sym typeface="Calibri"/>
              </a:rPr>
              <a:t>Leaders with Bottle! Page 31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600"/>
              <a:buFont typeface="Calibri"/>
              <a:buChar char="●"/>
            </a:pPr>
            <a:r>
              <a:rPr lang="en-GB" sz="2600">
                <a:latin typeface="Calibri"/>
                <a:ea typeface="Calibri"/>
                <a:cs typeface="Calibri"/>
                <a:sym typeface="Calibri"/>
              </a:rPr>
              <a:t>Thinking Hard exercise - Analyse the impact that each of these leaders had on their business. 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subTitle" idx="1"/>
          </p:nvPr>
        </p:nvSpPr>
        <p:spPr>
          <a:xfrm>
            <a:off x="1020700" y="577500"/>
            <a:ext cx="7493700" cy="1678800"/>
          </a:xfrm>
          <a:prstGeom prst="rect">
            <a:avLst/>
          </a:prstGeom>
          <a:solidFill>
            <a:schemeClr val="dk2"/>
          </a:solidFill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3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Lead, manage and develop individuals and teams to deliver outcomes (Outcome 1)  </a:t>
            </a:r>
            <a:endParaRPr sz="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0550" y="2383749"/>
            <a:ext cx="4525700" cy="226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/>
          </p:nvPr>
        </p:nvSpPr>
        <p:spPr>
          <a:xfrm>
            <a:off x="186500" y="53575"/>
            <a:ext cx="8856000" cy="591000"/>
          </a:xfrm>
          <a:prstGeom prst="rect">
            <a:avLst/>
          </a:prstGeom>
          <a:noFill/>
          <a:ln w="38100" cap="flat" cmpd="sng">
            <a:solidFill>
              <a:srgbClr val="EF33A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>
                <a:latin typeface="Calibri"/>
                <a:ea typeface="Calibri"/>
                <a:cs typeface="Calibri"/>
                <a:sym typeface="Calibri"/>
              </a:rPr>
              <a:t>Learning objectives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7"/>
          <p:cNvSpPr/>
          <p:nvPr/>
        </p:nvSpPr>
        <p:spPr>
          <a:xfrm>
            <a:off x="186500" y="786000"/>
            <a:ext cx="8856000" cy="3040800"/>
          </a:xfrm>
          <a:prstGeom prst="rect">
            <a:avLst/>
          </a:prstGeom>
          <a:solidFill>
            <a:srgbClr val="FDE9D8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do learners need to learn?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GB" sz="16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benefits</a:t>
            </a: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effective leadership on </a:t>
            </a:r>
            <a:r>
              <a:rPr lang="en-GB" sz="16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 team and on individuals </a:t>
            </a: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GB" sz="16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consequences of poor leadership on a team and on individuals</a:t>
            </a: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GB" sz="16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consequences of poor leadership on individuals</a:t>
            </a: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GB" sz="16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impact of effective leadership</a:t>
            </a: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 the wider organisation, including </a:t>
            </a:r>
            <a:r>
              <a:rPr lang="en-GB" sz="16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strategic drift</a:t>
            </a:r>
            <a:endParaRPr sz="16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924761-0357-4795-909C-88E55903E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33533"/>
            <a:ext cx="9144000" cy="5040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671475" y="315925"/>
            <a:ext cx="8160900" cy="624300"/>
          </a:xfrm>
          <a:prstGeom prst="rect">
            <a:avLst/>
          </a:prstGeom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Do Now</a:t>
            </a:r>
            <a:endParaRPr/>
          </a:p>
        </p:txBody>
      </p:sp>
      <p:sp>
        <p:nvSpPr>
          <p:cNvPr id="94" name="Google Shape;94;p18"/>
          <p:cNvSpPr txBox="1"/>
          <p:nvPr/>
        </p:nvSpPr>
        <p:spPr>
          <a:xfrm>
            <a:off x="671475" y="1584675"/>
            <a:ext cx="8160900" cy="1154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Font typeface="Open Sans"/>
              <a:buChar char="●"/>
            </a:pPr>
            <a:r>
              <a:rPr lang="en-GB" sz="2100">
                <a:latin typeface="Open Sans"/>
                <a:ea typeface="Open Sans"/>
                <a:cs typeface="Open Sans"/>
                <a:sym typeface="Open Sans"/>
              </a:rPr>
              <a:t>What skills are needed to be an effective leader?</a:t>
            </a:r>
            <a:endParaRPr sz="21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Font typeface="Open Sans"/>
              <a:buChar char="●"/>
            </a:pPr>
            <a:r>
              <a:rPr lang="en-GB" sz="2100">
                <a:latin typeface="Open Sans"/>
                <a:ea typeface="Open Sans"/>
                <a:cs typeface="Open Sans"/>
                <a:sym typeface="Open Sans"/>
              </a:rPr>
              <a:t>What is the difference between management and leadership?</a:t>
            </a:r>
            <a:endParaRPr sz="21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title"/>
          </p:nvPr>
        </p:nvSpPr>
        <p:spPr>
          <a:xfrm>
            <a:off x="255150" y="205375"/>
            <a:ext cx="8260200" cy="7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Blake Mouton Managerial Grid</a:t>
            </a:r>
            <a:endParaRPr sz="4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9"/>
          <p:cNvSpPr txBox="1">
            <a:spLocks noGrp="1"/>
          </p:cNvSpPr>
          <p:nvPr>
            <p:ph type="body" idx="1"/>
          </p:nvPr>
        </p:nvSpPr>
        <p:spPr>
          <a:xfrm>
            <a:off x="628650" y="1617814"/>
            <a:ext cx="7886700" cy="24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marR="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Identifies five different leadership styles based on a grid</a:t>
            </a:r>
            <a:endParaRPr/>
          </a:p>
          <a:p>
            <a:pPr marL="342900" marR="0" lvl="0" indent="-32385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Grid has two axes, measuring:</a:t>
            </a:r>
            <a:endParaRPr/>
          </a:p>
          <a:p>
            <a:pPr marL="342900" marR="0" lvl="0" indent="-32385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Concern for People (y-axis)</a:t>
            </a:r>
            <a:endParaRPr/>
          </a:p>
          <a:p>
            <a:pPr marL="342900" marR="0" lvl="0" indent="-32385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Concern for Completing Task (x-axis)</a:t>
            </a:r>
            <a:endParaRPr sz="4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311700" y="236944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Blake Mouton Managerial Grid</a:t>
            </a:r>
            <a:endParaRPr sz="4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6" name="Google Shape;106;p20"/>
          <p:cNvGrpSpPr/>
          <p:nvPr/>
        </p:nvGrpSpPr>
        <p:grpSpPr>
          <a:xfrm>
            <a:off x="2915816" y="1599642"/>
            <a:ext cx="3168352" cy="2382564"/>
            <a:chOff x="2915816" y="2132856"/>
            <a:chExt cx="3168352" cy="3176752"/>
          </a:xfrm>
        </p:grpSpPr>
        <p:cxnSp>
          <p:nvCxnSpPr>
            <p:cNvPr id="107" name="Google Shape;107;p20"/>
            <p:cNvCxnSpPr/>
            <p:nvPr/>
          </p:nvCxnSpPr>
          <p:spPr>
            <a:xfrm>
              <a:off x="3267855" y="2132856"/>
              <a:ext cx="0" cy="31683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08" name="Google Shape;108;p20"/>
            <p:cNvCxnSpPr/>
            <p:nvPr/>
          </p:nvCxnSpPr>
          <p:spPr>
            <a:xfrm>
              <a:off x="3619894" y="2132856"/>
              <a:ext cx="0" cy="31683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09" name="Google Shape;109;p20"/>
            <p:cNvCxnSpPr/>
            <p:nvPr/>
          </p:nvCxnSpPr>
          <p:spPr>
            <a:xfrm>
              <a:off x="3971933" y="2132856"/>
              <a:ext cx="0" cy="31683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10" name="Google Shape;110;p20"/>
            <p:cNvCxnSpPr/>
            <p:nvPr/>
          </p:nvCxnSpPr>
          <p:spPr>
            <a:xfrm>
              <a:off x="4323972" y="2132856"/>
              <a:ext cx="0" cy="31683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11" name="Google Shape;111;p20"/>
            <p:cNvCxnSpPr/>
            <p:nvPr/>
          </p:nvCxnSpPr>
          <p:spPr>
            <a:xfrm>
              <a:off x="4676011" y="2132856"/>
              <a:ext cx="0" cy="31683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12" name="Google Shape;112;p20"/>
            <p:cNvCxnSpPr/>
            <p:nvPr/>
          </p:nvCxnSpPr>
          <p:spPr>
            <a:xfrm>
              <a:off x="5028050" y="2132856"/>
              <a:ext cx="0" cy="31683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13" name="Google Shape;113;p20"/>
            <p:cNvCxnSpPr/>
            <p:nvPr/>
          </p:nvCxnSpPr>
          <p:spPr>
            <a:xfrm>
              <a:off x="5380089" y="2132856"/>
              <a:ext cx="0" cy="31683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14" name="Google Shape;114;p20"/>
            <p:cNvCxnSpPr/>
            <p:nvPr/>
          </p:nvCxnSpPr>
          <p:spPr>
            <a:xfrm>
              <a:off x="5732128" y="2132856"/>
              <a:ext cx="0" cy="31683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15" name="Google Shape;115;p20"/>
            <p:cNvCxnSpPr/>
            <p:nvPr/>
          </p:nvCxnSpPr>
          <p:spPr>
            <a:xfrm>
              <a:off x="6084168" y="2132856"/>
              <a:ext cx="0" cy="31683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16" name="Google Shape;116;p20"/>
            <p:cNvCxnSpPr/>
            <p:nvPr/>
          </p:nvCxnSpPr>
          <p:spPr>
            <a:xfrm>
              <a:off x="2915816" y="2132856"/>
              <a:ext cx="0" cy="31683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17" name="Google Shape;117;p20"/>
            <p:cNvCxnSpPr/>
            <p:nvPr/>
          </p:nvCxnSpPr>
          <p:spPr>
            <a:xfrm flipH="1">
              <a:off x="2924268" y="5301208"/>
              <a:ext cx="3159900" cy="84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18" name="Google Shape;118;p20"/>
            <p:cNvCxnSpPr/>
            <p:nvPr/>
          </p:nvCxnSpPr>
          <p:spPr>
            <a:xfrm flipH="1">
              <a:off x="2924268" y="4949168"/>
              <a:ext cx="3159900" cy="84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19" name="Google Shape;119;p20"/>
            <p:cNvCxnSpPr/>
            <p:nvPr/>
          </p:nvCxnSpPr>
          <p:spPr>
            <a:xfrm flipH="1">
              <a:off x="2924268" y="4597129"/>
              <a:ext cx="3159900" cy="84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20" name="Google Shape;120;p20"/>
            <p:cNvCxnSpPr/>
            <p:nvPr/>
          </p:nvCxnSpPr>
          <p:spPr>
            <a:xfrm flipH="1">
              <a:off x="2924268" y="4245090"/>
              <a:ext cx="3159900" cy="84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21" name="Google Shape;121;p20"/>
            <p:cNvCxnSpPr/>
            <p:nvPr/>
          </p:nvCxnSpPr>
          <p:spPr>
            <a:xfrm flipH="1">
              <a:off x="2924268" y="3893051"/>
              <a:ext cx="3159900" cy="84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22" name="Google Shape;122;p20"/>
            <p:cNvCxnSpPr/>
            <p:nvPr/>
          </p:nvCxnSpPr>
          <p:spPr>
            <a:xfrm flipH="1">
              <a:off x="2924268" y="3188973"/>
              <a:ext cx="3159900" cy="84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23" name="Google Shape;123;p20"/>
            <p:cNvCxnSpPr/>
            <p:nvPr/>
          </p:nvCxnSpPr>
          <p:spPr>
            <a:xfrm flipH="1">
              <a:off x="2924268" y="2836934"/>
              <a:ext cx="3159900" cy="84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24" name="Google Shape;124;p20"/>
            <p:cNvCxnSpPr/>
            <p:nvPr/>
          </p:nvCxnSpPr>
          <p:spPr>
            <a:xfrm flipH="1">
              <a:off x="2924268" y="2484895"/>
              <a:ext cx="3159900" cy="84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25" name="Google Shape;125;p20"/>
            <p:cNvCxnSpPr/>
            <p:nvPr/>
          </p:nvCxnSpPr>
          <p:spPr>
            <a:xfrm flipH="1">
              <a:off x="2924268" y="3541012"/>
              <a:ext cx="3159900" cy="84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cxnSp>
          <p:nvCxnSpPr>
            <p:cNvPr id="126" name="Google Shape;126;p20"/>
            <p:cNvCxnSpPr/>
            <p:nvPr/>
          </p:nvCxnSpPr>
          <p:spPr>
            <a:xfrm flipH="1">
              <a:off x="2924268" y="2132856"/>
              <a:ext cx="3159900" cy="8400"/>
            </a:xfrm>
            <a:prstGeom prst="straightConnector1">
              <a:avLst/>
            </a:pr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</p:grpSp>
      <p:sp>
        <p:nvSpPr>
          <p:cNvPr id="127" name="Google Shape;127;p20"/>
          <p:cNvSpPr txBox="1"/>
          <p:nvPr/>
        </p:nvSpPr>
        <p:spPr>
          <a:xfrm>
            <a:off x="2123728" y="1167594"/>
            <a:ext cx="792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</a:t>
            </a:r>
            <a:endParaRPr/>
          </a:p>
        </p:txBody>
      </p:sp>
      <p:sp>
        <p:nvSpPr>
          <p:cNvPr id="128" name="Google Shape;128;p20"/>
          <p:cNvSpPr txBox="1"/>
          <p:nvPr/>
        </p:nvSpPr>
        <p:spPr>
          <a:xfrm>
            <a:off x="2123728" y="3653176"/>
            <a:ext cx="792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</a:t>
            </a:r>
            <a:endParaRPr/>
          </a:p>
        </p:txBody>
      </p:sp>
      <p:sp>
        <p:nvSpPr>
          <p:cNvPr id="129" name="Google Shape;129;p20"/>
          <p:cNvSpPr txBox="1"/>
          <p:nvPr/>
        </p:nvSpPr>
        <p:spPr>
          <a:xfrm>
            <a:off x="2699792" y="4031218"/>
            <a:ext cx="792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</a:t>
            </a:r>
            <a:endParaRPr/>
          </a:p>
        </p:txBody>
      </p:sp>
      <p:sp>
        <p:nvSpPr>
          <p:cNvPr id="130" name="Google Shape;130;p20"/>
          <p:cNvSpPr txBox="1"/>
          <p:nvPr/>
        </p:nvSpPr>
        <p:spPr>
          <a:xfrm>
            <a:off x="5508104" y="4029912"/>
            <a:ext cx="792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</a:t>
            </a:r>
            <a:endParaRPr/>
          </a:p>
        </p:txBody>
      </p:sp>
      <p:sp>
        <p:nvSpPr>
          <p:cNvPr id="131" name="Google Shape;131;p20"/>
          <p:cNvSpPr/>
          <p:nvPr/>
        </p:nvSpPr>
        <p:spPr>
          <a:xfrm>
            <a:off x="323528" y="1707654"/>
            <a:ext cx="2304300" cy="648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143170" y="9852"/>
                </a:moveTo>
                <a:lnTo>
                  <a:pt x="119731" y="60176"/>
                </a:lnTo>
              </a:path>
            </a:pathLst>
          </a:custGeom>
          <a:solidFill>
            <a:schemeClr val="lt1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Country Club Management</a:t>
            </a:r>
            <a:endParaRPr/>
          </a:p>
        </p:txBody>
      </p:sp>
      <p:sp>
        <p:nvSpPr>
          <p:cNvPr id="132" name="Google Shape;132;p20"/>
          <p:cNvSpPr/>
          <p:nvPr/>
        </p:nvSpPr>
        <p:spPr>
          <a:xfrm>
            <a:off x="323528" y="2517744"/>
            <a:ext cx="2304300" cy="648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216656" y="45126"/>
                </a:moveTo>
                <a:lnTo>
                  <a:pt x="119731" y="60176"/>
                </a:lnTo>
              </a:path>
            </a:pathLst>
          </a:custGeom>
          <a:solidFill>
            <a:schemeClr val="lt1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Middle of the Road Management</a:t>
            </a:r>
            <a:endParaRPr/>
          </a:p>
        </p:txBody>
      </p:sp>
      <p:sp>
        <p:nvSpPr>
          <p:cNvPr id="133" name="Google Shape;133;p20"/>
          <p:cNvSpPr/>
          <p:nvPr/>
        </p:nvSpPr>
        <p:spPr>
          <a:xfrm>
            <a:off x="323528" y="3867894"/>
            <a:ext cx="1872300" cy="756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180478" y="-3586"/>
                </a:moveTo>
                <a:lnTo>
                  <a:pt x="119731" y="60176"/>
                </a:lnTo>
              </a:path>
            </a:pathLst>
          </a:custGeom>
          <a:solidFill>
            <a:schemeClr val="lt1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Impoverished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Management</a:t>
            </a:r>
            <a:endParaRPr/>
          </a:p>
        </p:txBody>
      </p:sp>
      <p:sp>
        <p:nvSpPr>
          <p:cNvPr id="134" name="Google Shape;134;p20"/>
          <p:cNvSpPr/>
          <p:nvPr/>
        </p:nvSpPr>
        <p:spPr>
          <a:xfrm>
            <a:off x="6516216" y="1599642"/>
            <a:ext cx="2304300" cy="648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-33199" y="21610"/>
                </a:moveTo>
                <a:lnTo>
                  <a:pt x="-1523" y="62136"/>
                </a:lnTo>
              </a:path>
            </a:pathLst>
          </a:custGeom>
          <a:solidFill>
            <a:schemeClr val="lt1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Team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Management</a:t>
            </a:r>
            <a:endParaRPr/>
          </a:p>
        </p:txBody>
      </p:sp>
      <p:sp>
        <p:nvSpPr>
          <p:cNvPr id="135" name="Google Shape;135;p20"/>
          <p:cNvSpPr/>
          <p:nvPr/>
        </p:nvSpPr>
        <p:spPr>
          <a:xfrm>
            <a:off x="6516216" y="3327834"/>
            <a:ext cx="2304300" cy="648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-32465" y="94117"/>
                </a:moveTo>
                <a:lnTo>
                  <a:pt x="-1523" y="62136"/>
                </a:lnTo>
              </a:path>
            </a:pathLst>
          </a:custGeom>
          <a:solidFill>
            <a:schemeClr val="lt1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Task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Management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 txBox="1">
            <a:spLocks noGrp="1"/>
          </p:cNvSpPr>
          <p:nvPr>
            <p:ph type="title"/>
          </p:nvPr>
        </p:nvSpPr>
        <p:spPr>
          <a:xfrm>
            <a:off x="311700" y="236944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Blake Mouton</a:t>
            </a:r>
            <a:endParaRPr/>
          </a:p>
        </p:txBody>
      </p:sp>
      <p:pic>
        <p:nvPicPr>
          <p:cNvPr id="142" name="Google Shape;142;p21"/>
          <p:cNvPicPr preferRelativeResize="0"/>
          <p:nvPr/>
        </p:nvPicPr>
        <p:blipFill rotWithShape="1">
          <a:blip r:embed="rId3">
            <a:alphaModFix/>
          </a:blip>
          <a:srcRect l="12824" t="31717" r="53141" b="40233"/>
          <a:stretch/>
        </p:blipFill>
        <p:spPr>
          <a:xfrm>
            <a:off x="0" y="1102406"/>
            <a:ext cx="9042025" cy="31422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"/>
          <p:cNvSpPr txBox="1">
            <a:spLocks noGrp="1"/>
          </p:cNvSpPr>
          <p:nvPr>
            <p:ph type="title"/>
          </p:nvPr>
        </p:nvSpPr>
        <p:spPr>
          <a:xfrm>
            <a:off x="311700" y="236944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Blake Mouton Managerial Grid:</a:t>
            </a:r>
            <a:br>
              <a:rPr lang="en-GB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Five Leadership Styles</a:t>
            </a: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48" name="Google Shape;148;p22"/>
          <p:cNvGraphicFramePr/>
          <p:nvPr/>
        </p:nvGraphicFramePr>
        <p:xfrm>
          <a:off x="251520" y="1113588"/>
          <a:ext cx="8712975" cy="3348425"/>
        </p:xfrm>
        <a:graphic>
          <a:graphicData uri="http://schemas.openxmlformats.org/drawingml/2006/table">
            <a:tbl>
              <a:tblPr firstRow="1" bandRow="1">
                <a:noFill/>
                <a:tableStyleId>{63CA779C-02DD-499B-AA0B-30E2A623FA66}</a:tableStyleId>
              </a:tblPr>
              <a:tblGrid>
                <a:gridCol w="2016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2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STYLE</a:t>
                      </a:r>
                      <a:endParaRPr sz="1200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FEATURES</a:t>
                      </a:r>
                      <a:endParaRPr sz="1200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CONCERN FOR PEOPLE</a:t>
                      </a:r>
                      <a:endParaRPr sz="1200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CONCERN FOR TASK</a:t>
                      </a:r>
                      <a:endParaRPr sz="1200"/>
                    </a:p>
                  </a:txBody>
                  <a:tcPr marL="91450" marR="91450" marT="34300" marB="343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3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 b="1"/>
                        <a:t>Impoverished Management</a:t>
                      </a:r>
                      <a:endParaRPr sz="1300" b="1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/>
                        <a:t>Laissez-faire style; minimal effort on management; hoping to avoid blame for errors</a:t>
                      </a:r>
                      <a:endParaRPr sz="1300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1</a:t>
                      </a:r>
                      <a:endParaRPr sz="1500" b="1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1</a:t>
                      </a:r>
                      <a:endParaRPr sz="1500" b="1"/>
                    </a:p>
                  </a:txBody>
                  <a:tcPr marL="91450" marR="91450" marT="34300" marB="343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 b="1"/>
                        <a:t>Country Club Management</a:t>
                      </a:r>
                      <a:endParaRPr sz="1300" b="1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/>
                        <a:t>Focus on creating safe, comfortable working environment; minimal conflict</a:t>
                      </a:r>
                      <a:endParaRPr sz="1300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9</a:t>
                      </a:r>
                      <a:endParaRPr sz="1500" b="1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1</a:t>
                      </a:r>
                      <a:endParaRPr sz="1500" b="1"/>
                    </a:p>
                  </a:txBody>
                  <a:tcPr marL="91450" marR="91450" marT="34300" marB="343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 b="1"/>
                        <a:t>Task Management</a:t>
                      </a:r>
                      <a:endParaRPr sz="1300" b="1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/>
                        <a:t>Autocratic style, consistent with McGregor Theory X. Workers have to complete tasks – nothing else</a:t>
                      </a:r>
                      <a:endParaRPr sz="1300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1</a:t>
                      </a:r>
                      <a:endParaRPr sz="1500" b="1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9</a:t>
                      </a:r>
                      <a:endParaRPr sz="1500" b="1"/>
                    </a:p>
                  </a:txBody>
                  <a:tcPr marL="91450" marR="91450" marT="34300" marB="343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 b="1"/>
                        <a:t>Team Management</a:t>
                      </a:r>
                      <a:endParaRPr sz="1300" b="1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/>
                        <a:t>Staff closely involved in decision-making &amp; feel valued; consistent with McGregor Theory Y</a:t>
                      </a:r>
                      <a:endParaRPr sz="1300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9</a:t>
                      </a:r>
                      <a:endParaRPr sz="1500" b="1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9</a:t>
                      </a:r>
                      <a:endParaRPr sz="1500" b="1"/>
                    </a:p>
                  </a:txBody>
                  <a:tcPr marL="91450" marR="91450" marT="34300" marB="343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8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 b="1"/>
                        <a:t>Middle of the Road Management</a:t>
                      </a:r>
                      <a:endParaRPr sz="1300" b="1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/>
                        <a:t>Compromises made to achieve acceptable performance; thought to be the less effective leadership style</a:t>
                      </a:r>
                      <a:endParaRPr sz="1300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5</a:t>
                      </a:r>
                      <a:endParaRPr sz="1500" b="1"/>
                    </a:p>
                  </a:txBody>
                  <a:tcPr marL="91450" marR="9145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5</a:t>
                      </a:r>
                      <a:endParaRPr sz="1500" b="1"/>
                    </a:p>
                  </a:txBody>
                  <a:tcPr marL="91450" marR="91450" marT="34300" marB="343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>
            <a:spLocks noGrp="1"/>
          </p:cNvSpPr>
          <p:nvPr>
            <p:ph type="title"/>
          </p:nvPr>
        </p:nvSpPr>
        <p:spPr>
          <a:xfrm>
            <a:off x="311700" y="236944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u="sng">
                <a:solidFill>
                  <a:schemeClr val="hlink"/>
                </a:solidFill>
                <a:hlinkClick r:id="rId3"/>
              </a:rPr>
              <a:t>https://drive.google.com/drive/search?q=blake%20mouton</a:t>
            </a:r>
            <a:r>
              <a:rPr lang="en-GB" sz="2400"/>
              <a:t> </a:t>
            </a:r>
            <a:endParaRPr sz="2400"/>
          </a:p>
        </p:txBody>
      </p:sp>
      <p:pic>
        <p:nvPicPr>
          <p:cNvPr id="155" name="Google Shape;155;p23"/>
          <p:cNvPicPr preferRelativeResize="0"/>
          <p:nvPr/>
        </p:nvPicPr>
        <p:blipFill rotWithShape="1">
          <a:blip r:embed="rId4">
            <a:alphaModFix/>
          </a:blip>
          <a:srcRect l="10548" t="21394" r="12004" b="13733"/>
          <a:stretch/>
        </p:blipFill>
        <p:spPr>
          <a:xfrm>
            <a:off x="0" y="631200"/>
            <a:ext cx="5586675" cy="2632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91475" y="3313948"/>
            <a:ext cx="2439396" cy="1829547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3"/>
          <p:cNvSpPr txBox="1"/>
          <p:nvPr/>
        </p:nvSpPr>
        <p:spPr>
          <a:xfrm>
            <a:off x="161175" y="3706538"/>
            <a:ext cx="5085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6"/>
              </a:rPr>
              <a:t>https://drive.google.com/drive/folders/1B0-Ddsa1LzTct2W3vF2enQoRJXlgZLLB</a:t>
            </a:r>
            <a:r>
              <a:rPr lang="en-GB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video - watch first </a:t>
            </a:r>
            <a:r>
              <a:rPr lang="en-GB" u="sng">
                <a:solidFill>
                  <a:schemeClr val="hlink"/>
                </a:solidFill>
                <a:hlinkClick r:id="rId6"/>
              </a:rPr>
              <a:t>https://drive.google.com/drive/folders/1B0-Ddsa1LzTct2W3vF2enQoRJXlgZLLB</a:t>
            </a:r>
            <a:r>
              <a:rPr lang="en-GB"/>
              <a:t>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96833553D61D47A0B0C7BF6C4A3B62" ma:contentTypeVersion="6" ma:contentTypeDescription="Create a new document." ma:contentTypeScope="" ma:versionID="e8ffba4867b4ab4347e48289f949afb0">
  <xsd:schema xmlns:xsd="http://www.w3.org/2001/XMLSchema" xmlns:xs="http://www.w3.org/2001/XMLSchema" xmlns:p="http://schemas.microsoft.com/office/2006/metadata/properties" xmlns:ns2="a1aa7ad8-9322-408f-97a9-0523b7ef0a27" xmlns:ns3="eaef70af-0cea-4ef7-b95d-a6497ac30db7" targetNamespace="http://schemas.microsoft.com/office/2006/metadata/properties" ma:root="true" ma:fieldsID="b8712aa4a4dc73f425d35b0f55d7cf4e" ns2:_="" ns3:_="">
    <xsd:import namespace="a1aa7ad8-9322-408f-97a9-0523b7ef0a27"/>
    <xsd:import namespace="eaef70af-0cea-4ef7-b95d-a6497ac30d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aa7ad8-9322-408f-97a9-0523b7ef0a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f70af-0cea-4ef7-b95d-a6497ac30db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1658A08-7799-4D0B-A461-A59369B1D1A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3FADC9E-5E40-49B8-94A1-C4C15547D4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aa7ad8-9322-408f-97a9-0523b7ef0a27"/>
    <ds:schemaRef ds:uri="eaef70af-0cea-4ef7-b95d-a6497ac30d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6B6D4A5-1C36-4CD8-8122-9A9A56D6DE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746</Words>
  <Application>Microsoft Office PowerPoint</Application>
  <PresentationFormat>On-screen Show (16:9)</PresentationFormat>
  <Paragraphs>175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Open Sans</vt:lpstr>
      <vt:lpstr>Economica</vt:lpstr>
      <vt:lpstr>Calibri</vt:lpstr>
      <vt:lpstr>Arial</vt:lpstr>
      <vt:lpstr>Luxe</vt:lpstr>
      <vt:lpstr>T Level Technical Qualification in Management and Administration </vt:lpstr>
      <vt:lpstr>PowerPoint Presentation</vt:lpstr>
      <vt:lpstr>Learning objectives</vt:lpstr>
      <vt:lpstr>Do Now</vt:lpstr>
      <vt:lpstr>Blake Mouton Managerial Grid</vt:lpstr>
      <vt:lpstr>Blake Mouton Managerial Grid</vt:lpstr>
      <vt:lpstr>Blake Mouton</vt:lpstr>
      <vt:lpstr>Blake Mouton Managerial Grid: Five Leadership Styles</vt:lpstr>
      <vt:lpstr>https://drive.google.com/drive/search?q=blake%20mouton </vt:lpstr>
      <vt:lpstr>Benefits and Consequences of Leadership Style</vt:lpstr>
      <vt:lpstr>Teacher led class feedback</vt:lpstr>
      <vt:lpstr>Benefits and Consequences of Leadership Style</vt:lpstr>
      <vt:lpstr>Benefits and Consequences of Leadership Style</vt:lpstr>
      <vt:lpstr>What is Strategic Drift?</vt:lpstr>
      <vt:lpstr>Strategic Drift - Illustrated</vt:lpstr>
      <vt:lpstr>  Strategic Drift Activity</vt:lpstr>
      <vt:lpstr>Strategic Drift - Blockbuster</vt:lpstr>
      <vt:lpstr>Plenary</vt:lpstr>
      <vt:lpstr>Homework Task - Business Review February 2021 case study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 Level Technical Qualification in Management and Administration </dc:title>
  <dc:creator>Ms S Snowden</dc:creator>
  <cp:lastModifiedBy>Ben Barton</cp:lastModifiedBy>
  <cp:revision>1</cp:revision>
  <dcterms:modified xsi:type="dcterms:W3CDTF">2022-03-09T07:37:26Z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0x0101007F96833553D61D47A0B0C7BF6C4A3B62</vt:lpwstr>
  </property>
</Properties>
</file>