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898" r:id="rId2"/>
    <p:sldId id="899" r:id="rId3"/>
    <p:sldId id="900" r:id="rId4"/>
    <p:sldId id="902" r:id="rId5"/>
    <p:sldId id="286" r:id="rId6"/>
    <p:sldId id="258" r:id="rId7"/>
    <p:sldId id="292" r:id="rId8"/>
    <p:sldId id="379" r:id="rId9"/>
    <p:sldId id="297" r:id="rId10"/>
    <p:sldId id="326" r:id="rId11"/>
    <p:sldId id="903" r:id="rId12"/>
    <p:sldId id="904" r:id="rId13"/>
    <p:sldId id="905" r:id="rId14"/>
    <p:sldId id="90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EBA480-A0D8-45DF-803F-1819A6D760DA}" v="3" dt="2023-06-29T05:45:11.4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D2716-75AB-4051-B992-0D370101258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66106-7705-4B0A-957B-2EDADA8A78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984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366106-7705-4B0A-957B-2EDADA8A787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234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Mme Guillet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366106-7705-4B0A-957B-2EDADA8A787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098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Mlle Hawkins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366106-7705-4B0A-957B-2EDADA8A787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981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Mini-</a:t>
            </a:r>
            <a:r>
              <a:rPr lang="fr-FR" dirty="0" err="1"/>
              <a:t>whiteboard</a:t>
            </a:r>
            <a:r>
              <a:rPr lang="fr-FR" dirty="0"/>
              <a:t> or</a:t>
            </a:r>
            <a:r>
              <a:rPr lang="fr-FR" baseline="0" dirty="0"/>
              <a:t> </a:t>
            </a:r>
            <a:r>
              <a:rPr lang="fr-FR" baseline="0" dirty="0" err="1"/>
              <a:t>whole</a:t>
            </a:r>
            <a:r>
              <a:rPr lang="fr-FR" baseline="0" dirty="0"/>
              <a:t> class </a:t>
            </a:r>
            <a:r>
              <a:rPr lang="fr-FR" baseline="0" dirty="0" err="1"/>
              <a:t>activity</a:t>
            </a:r>
            <a:r>
              <a:rPr lang="fr-FR" baseline="0" dirty="0"/>
              <a:t>. </a:t>
            </a:r>
            <a:r>
              <a:rPr lang="fr-FR" baseline="0" dirty="0" err="1"/>
              <a:t>Alternatively</a:t>
            </a:r>
            <a:r>
              <a:rPr lang="fr-FR" baseline="0" dirty="0"/>
              <a:t>,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can</a:t>
            </a:r>
            <a:r>
              <a:rPr lang="fr-FR" baseline="0" dirty="0"/>
              <a:t> </a:t>
            </a:r>
            <a:r>
              <a:rPr lang="fr-FR" baseline="0" dirty="0" err="1"/>
              <a:t>print</a:t>
            </a:r>
            <a:r>
              <a:rPr lang="fr-FR" baseline="0" dirty="0"/>
              <a:t> </a:t>
            </a:r>
            <a:r>
              <a:rPr lang="fr-FR" baseline="0" dirty="0" err="1"/>
              <a:t>this</a:t>
            </a:r>
            <a:r>
              <a:rPr lang="fr-FR" baseline="0" dirty="0"/>
              <a:t> </a:t>
            </a:r>
            <a:r>
              <a:rPr lang="fr-FR" baseline="0" dirty="0" err="1"/>
              <a:t>slide</a:t>
            </a:r>
            <a:r>
              <a:rPr lang="fr-FR" baseline="0" dirty="0"/>
              <a:t> for </a:t>
            </a:r>
            <a:r>
              <a:rPr lang="fr-FR" baseline="0" dirty="0" err="1"/>
              <a:t>your</a:t>
            </a:r>
            <a:r>
              <a:rPr lang="fr-FR" baseline="0" dirty="0"/>
              <a:t> </a:t>
            </a:r>
            <a:r>
              <a:rPr lang="fr-FR" baseline="0" dirty="0" err="1"/>
              <a:t>students</a:t>
            </a:r>
            <a:r>
              <a:rPr lang="fr-FR" baseline="0" dirty="0"/>
              <a:t>. </a:t>
            </a:r>
          </a:p>
          <a:p>
            <a:r>
              <a:rPr lang="fr-FR" baseline="0" dirty="0" err="1"/>
              <a:t>Answers</a:t>
            </a:r>
            <a:r>
              <a:rPr lang="fr-FR" baseline="0" dirty="0"/>
              <a:t> on the </a:t>
            </a:r>
            <a:r>
              <a:rPr lang="fr-FR" baseline="0" dirty="0" err="1"/>
              <a:t>next</a:t>
            </a:r>
            <a:r>
              <a:rPr lang="fr-FR" baseline="0" dirty="0"/>
              <a:t> </a:t>
            </a:r>
            <a:r>
              <a:rPr lang="fr-FR" baseline="0" dirty="0" err="1"/>
              <a:t>slide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B39B9-4632-4180-8A4C-CA6539A82B0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839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B39B9-4632-4180-8A4C-CA6539A82B0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1388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Note: Direct</a:t>
            </a:r>
            <a:r>
              <a:rPr lang="fr-FR" baseline="0" dirty="0"/>
              <a:t> and Indirect Object </a:t>
            </a:r>
            <a:r>
              <a:rPr lang="fr-FR" baseline="0" dirty="0" err="1"/>
              <a:t>Pronouns</a:t>
            </a:r>
            <a:r>
              <a:rPr lang="fr-FR" baseline="0" dirty="0"/>
              <a:t> are </a:t>
            </a:r>
            <a:r>
              <a:rPr lang="fr-FR" baseline="0" dirty="0" err="1"/>
              <a:t>covered</a:t>
            </a:r>
            <a:r>
              <a:rPr lang="fr-FR" baseline="0" dirty="0"/>
              <a:t> in the topic: La cyber-société. QR codes for </a:t>
            </a:r>
            <a:r>
              <a:rPr lang="fr-FR" baseline="0" dirty="0" err="1"/>
              <a:t>independent</a:t>
            </a:r>
            <a:r>
              <a:rPr lang="fr-FR" baseline="0" dirty="0"/>
              <a:t> </a:t>
            </a:r>
            <a:r>
              <a:rPr lang="fr-FR" baseline="0" dirty="0" err="1"/>
              <a:t>review</a:t>
            </a:r>
            <a:r>
              <a:rPr lang="fr-FR" baseline="0" dirty="0"/>
              <a:t> are </a:t>
            </a:r>
            <a:r>
              <a:rPr lang="fr-FR" baseline="0" dirty="0" err="1"/>
              <a:t>available</a:t>
            </a:r>
            <a:r>
              <a:rPr lang="fr-FR" baseline="0" dirty="0"/>
              <a:t> on slide 16.</a:t>
            </a:r>
          </a:p>
          <a:p>
            <a:r>
              <a:rPr lang="fr-FR" baseline="0" dirty="0" err="1"/>
              <a:t>Worksheet</a:t>
            </a:r>
            <a:r>
              <a:rPr lang="fr-FR" baseline="0" dirty="0"/>
              <a:t> </a:t>
            </a:r>
            <a:r>
              <a:rPr lang="fr-FR" baseline="0" dirty="0" err="1"/>
              <a:t>available</a:t>
            </a:r>
            <a:r>
              <a:rPr lang="fr-FR" baseline="0" dirty="0"/>
              <a:t> in </a:t>
            </a:r>
            <a:r>
              <a:rPr lang="fr-FR" baseline="0" dirty="0" err="1"/>
              <a:t>folder</a:t>
            </a:r>
            <a:r>
              <a:rPr lang="fr-FR" baseline="0" dirty="0"/>
              <a:t> 1: Y-EN-</a:t>
            </a:r>
            <a:r>
              <a:rPr lang="fr-FR" baseline="0" dirty="0" err="1"/>
              <a:t>WORKSHEET.pdf</a:t>
            </a:r>
            <a:endParaRPr lang="fr-FR" baseline="0" dirty="0"/>
          </a:p>
          <a:p>
            <a:r>
              <a:rPr lang="fr-FR" baseline="0" dirty="0"/>
              <a:t>A version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answers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</a:t>
            </a:r>
            <a:r>
              <a:rPr lang="fr-FR" baseline="0" dirty="0" err="1"/>
              <a:t>also</a:t>
            </a:r>
            <a:r>
              <a:rPr lang="fr-FR" baseline="0" dirty="0"/>
              <a:t> </a:t>
            </a:r>
            <a:r>
              <a:rPr lang="fr-FR" baseline="0" dirty="0" err="1"/>
              <a:t>available</a:t>
            </a:r>
            <a:r>
              <a:rPr lang="fr-FR" baseline="0" dirty="0"/>
              <a:t> in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folder</a:t>
            </a:r>
            <a:r>
              <a:rPr lang="fr-FR" baseline="0" dirty="0"/>
              <a:t>: Y-EN-</a:t>
            </a:r>
            <a:r>
              <a:rPr lang="fr-FR" baseline="0" dirty="0" err="1"/>
              <a:t>ANSWERS.pdf</a:t>
            </a:r>
            <a:endParaRPr lang="fr-FR" baseline="0" dirty="0"/>
          </a:p>
          <a:p>
            <a:r>
              <a:rPr lang="fr-FR" baseline="0" dirty="0" err="1"/>
              <a:t>Activities</a:t>
            </a:r>
            <a:r>
              <a:rPr lang="fr-FR" baseline="0" dirty="0"/>
              <a:t> and </a:t>
            </a:r>
            <a:r>
              <a:rPr lang="fr-FR" baseline="0" dirty="0" err="1"/>
              <a:t>answers</a:t>
            </a:r>
            <a:r>
              <a:rPr lang="fr-FR" baseline="0" dirty="0"/>
              <a:t> on the </a:t>
            </a:r>
            <a:r>
              <a:rPr lang="fr-FR" baseline="0" dirty="0" err="1"/>
              <a:t>next</a:t>
            </a:r>
            <a:r>
              <a:rPr lang="fr-FR" baseline="0" dirty="0"/>
              <a:t> </a:t>
            </a:r>
            <a:r>
              <a:rPr lang="fr-FR" baseline="0" dirty="0" err="1"/>
              <a:t>slides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B39B9-4632-4180-8A4C-CA6539A82B0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5996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484F9-E444-4FCF-A48F-3A981429C7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001A52-3BC9-4226-9C22-6C1DE517A9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123D5-B1B9-4FF8-AECF-8D8BE96B2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66DFE-5E86-46CD-A413-543C2A3CB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70F1E-A3D5-4794-AE6B-A1E7F9119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01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221E4-DC71-4134-AD42-C5A4BA520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99FB20-E7D1-4C72-9858-271AA59B8B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DDC76-A426-4EFD-B7E4-90DE6477A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C1C0D-4F1C-4517-8364-CAC9FEBD6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5CEFD-6126-4692-934C-ECD9D9F0A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271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BC0E97-6594-4EBB-AC94-CF28EAC1EB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8C9770-8483-473A-BEE6-07B951271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B6FDD-7923-475C-9037-D3D919AF4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DA1F0-1821-417A-A86A-FEA1019CA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4F315-C3E8-4F48-AD23-CDB8666DD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08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5512F-5D02-430B-9692-3EEC72CB8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2CEDA-7681-4BBA-A193-AA1F3FC18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D6233-6700-4743-B7ED-36B0C90FD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00A73-38E6-4787-ADAE-C64FA5C67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DB610-2B7D-4AE2-BE28-23C80957D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665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D5B0B-CD77-469D-BDDA-F06E16481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00AD7F-21A5-4B1F-A224-281222237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704F9-DF0C-44B2-A9F1-2FC1C5BF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8449E-BE3D-4E7D-B197-1B13DA7AD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3E5CC-171D-4D09-861C-630735661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680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F0875-F19D-44D1-8C1C-5039168A8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4EA4E-B0F4-4BAC-ABEB-BA7E8AB347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892484-39AE-4DBD-9008-E1327E34C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44869B-427D-49FB-B6A5-CB7B22627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1E0B38-EDD4-4FBB-BED9-321C1E7B7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0845F3-4048-4C24-9AFD-C88346903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626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272EF-E9E6-4861-8AB0-40951D868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D6AE5A-90EA-4A7A-886C-8D9380993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0325EC-0CF2-4676-B76B-062C488947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CC106E-0639-4DA5-8BFA-98E5AFCEA9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E67FB7-A685-4AD6-A928-D3066FE4BD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6B9A73-EB83-4B17-B07E-F7C4E9E05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3E4667-CE2D-4AEF-9F24-AE397178E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E512B4-9CB7-4F0B-8DA2-D68B8185A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906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2E1C8-2E0C-4E9F-9E39-DDC41777F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46FB6B-5D99-445E-B180-258180C61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D2DD99-9EDF-43F2-AB6F-4EF494E88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C8D03B-3547-4664-B203-5AE9387B6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01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A82EEB-3A86-400E-AAD9-B966C0714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0563DE-C231-4946-90AA-ED9AA0FA0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A29306-BF09-414C-ADF3-B9097E3E3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679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8197B-45ED-4325-84D2-CED9967ED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4E11B-45F8-40FF-9CD9-BDE0DF0E5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80767-8382-43B4-ABB7-A40DDC348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92EEF-8C5A-419E-9D9D-73957E008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842B1C-FD70-4308-B1FD-F23B4DF89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9021C-6960-4795-AC3D-7A05E5A88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055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92179-F01F-470D-AEE8-C2FB370CA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5964D5-049E-44DF-8E41-CC7AC9082F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8EB8A0-373C-45B0-885F-1D8CAE373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53DC51-B827-445D-A0D9-0247121BD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7F9882-3440-4D89-941C-4114B1D0F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2F918-5DBA-40CD-AD90-36F8573E2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81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4842FF-0A6F-46F1-80B8-F84A87CDD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F91F2-B831-4DDD-B90D-784C96C16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D3A0B-969D-43DB-B370-17E9938456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7CF29-EEAD-488F-80B8-95FC2DE47F1C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39222-1ACE-4113-81C3-5E740837EB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DA37F-F5C4-4366-B67F-836BAD8397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2E932-3F20-4A5D-BB60-52A3A0920B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797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824F3A-4583-42B9-AC16-08B628F6C8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6859" y="10"/>
            <a:ext cx="12191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12E179-C65B-4678-9981-E5119864724F}"/>
              </a:ext>
            </a:extLst>
          </p:cNvPr>
          <p:cNvSpPr txBox="1"/>
          <p:nvPr/>
        </p:nvSpPr>
        <p:spPr>
          <a:xfrm>
            <a:off x="1962363" y="584994"/>
            <a:ext cx="82809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Forte" panose="03060902040502070203" pitchFamily="66" charset="0"/>
              </a:rPr>
              <a:t>Year 11 taster day + summer transition work</a:t>
            </a:r>
          </a:p>
          <a:p>
            <a:pPr algn="ctr"/>
            <a:r>
              <a:rPr lang="en-GB" sz="5400" dirty="0">
                <a:latin typeface="Forte" panose="03060902040502070203" pitchFamily="66" charset="0"/>
              </a:rPr>
              <a:t> French A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1398D8-003C-4BBC-B01B-2D85FCE7B277}"/>
              </a:ext>
            </a:extLst>
          </p:cNvPr>
          <p:cNvSpPr/>
          <p:nvPr/>
        </p:nvSpPr>
        <p:spPr>
          <a:xfrm>
            <a:off x="943037" y="3546256"/>
            <a:ext cx="3023200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14350" indent="-514350">
              <a:buAutoNum type="arabicPeriod"/>
            </a:pP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Specifications</a:t>
            </a:r>
          </a:p>
          <a:p>
            <a:pPr marL="514350" indent="-514350">
              <a:buAutoNum type="arabicPeriod"/>
            </a:pPr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Sample lesson</a:t>
            </a:r>
          </a:p>
          <a:p>
            <a:pPr marL="514350" indent="-514350">
              <a:buAutoNum type="arabicPeriod"/>
            </a:pPr>
            <a:r>
              <a:rPr lang="en-US" sz="2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Transition work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345418-D4A5-494E-A9E4-F727D3DC2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219" y="2924303"/>
            <a:ext cx="3353744" cy="262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15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78" y="1"/>
            <a:ext cx="6890099" cy="729538"/>
          </a:xfrm>
        </p:spPr>
        <p:txBody>
          <a:bodyPr>
            <a:normAutofit/>
          </a:bodyPr>
          <a:lstStyle/>
          <a:p>
            <a:r>
              <a:rPr lang="fr-FR" b="1" dirty="0"/>
              <a:t>Les pronoms Y et EN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7"/>
          <a:stretch/>
        </p:blipFill>
        <p:spPr>
          <a:xfrm>
            <a:off x="11259387" y="0"/>
            <a:ext cx="932613" cy="8525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1909" y="883551"/>
            <a:ext cx="7471663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/>
              <a:t>Y</a:t>
            </a:r>
            <a:r>
              <a:rPr lang="en-GB" sz="2800" dirty="0"/>
              <a:t> et </a:t>
            </a:r>
            <a:r>
              <a:rPr lang="en-GB" sz="2800" b="1" dirty="0"/>
              <a:t>EN</a:t>
            </a:r>
            <a:r>
              <a:rPr lang="en-GB" sz="2800" dirty="0"/>
              <a:t> </a:t>
            </a:r>
            <a:r>
              <a:rPr lang="en-GB" sz="2800" dirty="0" err="1"/>
              <a:t>sont</a:t>
            </a:r>
            <a:r>
              <a:rPr lang="en-GB" sz="2800" dirty="0"/>
              <a:t> </a:t>
            </a:r>
            <a:r>
              <a:rPr lang="en-GB" sz="2800" dirty="0" err="1"/>
              <a:t>aussi</a:t>
            </a:r>
            <a:r>
              <a:rPr lang="en-GB" sz="2800" dirty="0"/>
              <a:t> des </a:t>
            </a:r>
            <a:r>
              <a:rPr lang="en-GB" sz="2800" dirty="0" err="1"/>
              <a:t>Pronoms</a:t>
            </a:r>
            <a:r>
              <a:rPr lang="en-GB" sz="2800" dirty="0"/>
              <a:t> </a:t>
            </a:r>
            <a:r>
              <a:rPr lang="en-GB" sz="2800" dirty="0" err="1"/>
              <a:t>d’Objet</a:t>
            </a:r>
            <a:r>
              <a:rPr lang="en-GB" sz="2800" dirty="0"/>
              <a:t> Indirect.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1286" y="1528939"/>
            <a:ext cx="5336849" cy="43704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Y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fr-FR" sz="2000" b="1" dirty="0"/>
              <a:t>Y </a:t>
            </a:r>
            <a:r>
              <a:rPr lang="fr-FR" sz="2000" dirty="0"/>
              <a:t>fait référence à des objets </a:t>
            </a:r>
            <a:r>
              <a:rPr lang="fr-FR" sz="2000" b="1" u="sng" dirty="0"/>
              <a:t>inanimés, des idées ou des endroits. </a:t>
            </a:r>
            <a:r>
              <a:rPr lang="fr-FR" sz="2000" u="sng" dirty="0"/>
              <a:t> </a:t>
            </a:r>
          </a:p>
          <a:p>
            <a:endParaRPr lang="fr-FR" sz="1600" dirty="0"/>
          </a:p>
          <a:p>
            <a:endParaRPr lang="fr-FR" sz="1600" dirty="0"/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fr-FR" sz="2000" dirty="0"/>
              <a:t>Il est souvent traduit par “</a:t>
            </a:r>
            <a:r>
              <a:rPr lang="fr-FR" sz="2000" i="1" dirty="0" err="1"/>
              <a:t>there</a:t>
            </a:r>
            <a:r>
              <a:rPr lang="fr-FR" sz="2000" dirty="0"/>
              <a:t>” en anglais. </a:t>
            </a:r>
          </a:p>
          <a:p>
            <a:endParaRPr lang="fr-FR" sz="1200" b="1" dirty="0">
              <a:solidFill>
                <a:srgbClr val="0000FF"/>
              </a:solidFill>
            </a:endParaRPr>
          </a:p>
          <a:p>
            <a:r>
              <a:rPr lang="fr-FR" sz="2000" b="1" dirty="0">
                <a:solidFill>
                  <a:srgbClr val="0000FF"/>
                </a:solidFill>
              </a:rPr>
              <a:t>Je vais chez mes parents. J’y vais tous les jours. </a:t>
            </a:r>
          </a:p>
          <a:p>
            <a:r>
              <a:rPr lang="fr-FR" b="1" i="1" dirty="0" err="1">
                <a:solidFill>
                  <a:schemeClr val="tx1"/>
                </a:solidFill>
              </a:rPr>
              <a:t>I’m</a:t>
            </a:r>
            <a:r>
              <a:rPr lang="fr-FR" b="1" i="1" dirty="0">
                <a:solidFill>
                  <a:schemeClr val="tx1"/>
                </a:solidFill>
              </a:rPr>
              <a:t> </a:t>
            </a:r>
            <a:r>
              <a:rPr lang="fr-FR" b="1" i="1" dirty="0" err="1">
                <a:solidFill>
                  <a:schemeClr val="tx1"/>
                </a:solidFill>
              </a:rPr>
              <a:t>going</a:t>
            </a:r>
            <a:r>
              <a:rPr lang="fr-FR" b="1" i="1" dirty="0">
                <a:solidFill>
                  <a:schemeClr val="tx1"/>
                </a:solidFill>
              </a:rPr>
              <a:t> to </a:t>
            </a:r>
            <a:r>
              <a:rPr lang="fr-FR" b="1" i="1" dirty="0" err="1">
                <a:solidFill>
                  <a:schemeClr val="tx1"/>
                </a:solidFill>
              </a:rPr>
              <a:t>my</a:t>
            </a:r>
            <a:r>
              <a:rPr lang="fr-FR" b="1" i="1" dirty="0">
                <a:solidFill>
                  <a:schemeClr val="tx1"/>
                </a:solidFill>
              </a:rPr>
              <a:t> parents’ house. I go </a:t>
            </a:r>
            <a:r>
              <a:rPr lang="fr-FR" b="1" i="1" dirty="0" err="1">
                <a:solidFill>
                  <a:schemeClr val="tx1"/>
                </a:solidFill>
              </a:rPr>
              <a:t>there</a:t>
            </a:r>
            <a:r>
              <a:rPr lang="fr-FR" b="1" i="1" dirty="0">
                <a:solidFill>
                  <a:schemeClr val="tx1"/>
                </a:solidFill>
              </a:rPr>
              <a:t> </a:t>
            </a:r>
            <a:r>
              <a:rPr lang="fr-FR" b="1" i="1" dirty="0" err="1">
                <a:solidFill>
                  <a:schemeClr val="tx1"/>
                </a:solidFill>
              </a:rPr>
              <a:t>everyday</a:t>
            </a:r>
            <a:r>
              <a:rPr lang="fr-FR" b="1" i="1" dirty="0">
                <a:solidFill>
                  <a:schemeClr val="tx1"/>
                </a:solidFill>
              </a:rPr>
              <a:t>.</a:t>
            </a:r>
          </a:p>
          <a:p>
            <a:endParaRPr lang="fr-FR" sz="1600" dirty="0"/>
          </a:p>
          <a:p>
            <a:endParaRPr lang="fr-FR" sz="1600" dirty="0"/>
          </a:p>
          <a:p>
            <a:pPr marL="269875" indent="-269875">
              <a:buFont typeface="Arial"/>
              <a:buChar char="•"/>
            </a:pPr>
            <a:r>
              <a:rPr lang="fr-FR" sz="2000" b="1" dirty="0"/>
              <a:t>Y</a:t>
            </a:r>
            <a:r>
              <a:rPr lang="fr-FR" sz="2000" dirty="0"/>
              <a:t> est aussi utilisé pour remplacer la structure </a:t>
            </a:r>
            <a:r>
              <a:rPr lang="fr-FR" sz="2000" b="1" u="sng" dirty="0"/>
              <a:t>à + nom</a:t>
            </a:r>
            <a:r>
              <a:rPr lang="fr-FR" sz="2000" b="1" dirty="0"/>
              <a:t> </a:t>
            </a:r>
            <a:r>
              <a:rPr lang="fr-FR" sz="2000" dirty="0"/>
              <a:t>(quand le nom </a:t>
            </a:r>
            <a:r>
              <a:rPr lang="fr-FR" sz="2000" b="1" dirty="0"/>
              <a:t>n’est pas </a:t>
            </a:r>
            <a:r>
              <a:rPr lang="fr-FR" sz="2000" dirty="0"/>
              <a:t>une personne!)</a:t>
            </a:r>
          </a:p>
          <a:p>
            <a:endParaRPr lang="fr-FR" sz="1600" dirty="0"/>
          </a:p>
          <a:p>
            <a:r>
              <a:rPr lang="fr-FR" sz="2000" b="1" dirty="0">
                <a:solidFill>
                  <a:srgbClr val="0000FF"/>
                </a:solidFill>
              </a:rPr>
              <a:t>Nous pensons à la situation.</a:t>
            </a:r>
            <a:r>
              <a:rPr lang="fr-FR" sz="2000" dirty="0">
                <a:solidFill>
                  <a:srgbClr val="0000FF"/>
                </a:solidFill>
                <a:sym typeface="Wingdings"/>
              </a:rPr>
              <a:t> </a:t>
            </a:r>
            <a:r>
              <a:rPr lang="fr-FR" sz="2000" b="1" dirty="0">
                <a:solidFill>
                  <a:srgbClr val="0000FF"/>
                </a:solidFill>
                <a:sym typeface="Wingdings"/>
              </a:rPr>
              <a:t>Nous y pensons</a:t>
            </a:r>
            <a:r>
              <a:rPr lang="fr-FR" sz="2000" dirty="0">
                <a:sym typeface="Wingdings"/>
              </a:rPr>
              <a:t>. </a:t>
            </a:r>
            <a:endParaRPr lang="fr-FR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093467" y="1522281"/>
            <a:ext cx="5661114" cy="44012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EN</a:t>
            </a:r>
          </a:p>
          <a:p>
            <a:pPr marL="269875" indent="-269875">
              <a:buFont typeface="Arial"/>
              <a:buChar char="•"/>
            </a:pPr>
            <a:r>
              <a:rPr lang="fr-FR" sz="2000" b="1" dirty="0"/>
              <a:t>En</a:t>
            </a:r>
            <a:r>
              <a:rPr lang="fr-FR" sz="2000" dirty="0"/>
              <a:t> remplace la structure </a:t>
            </a:r>
            <a:r>
              <a:rPr lang="fr-FR" sz="2000" b="1" u="sng" dirty="0"/>
              <a:t>de + nom</a:t>
            </a:r>
            <a:r>
              <a:rPr lang="fr-FR" sz="2000" dirty="0"/>
              <a:t> ou </a:t>
            </a:r>
            <a:r>
              <a:rPr lang="fr-FR" sz="2000" b="1" u="sng" dirty="0"/>
              <a:t>l’article partitif + nom</a:t>
            </a:r>
            <a:r>
              <a:rPr lang="fr-FR" sz="2000" u="sng" dirty="0"/>
              <a:t>. </a:t>
            </a:r>
          </a:p>
          <a:p>
            <a:endParaRPr lang="fr-FR" sz="1200" dirty="0"/>
          </a:p>
          <a:p>
            <a:r>
              <a:rPr lang="fr-FR" sz="2000" b="1" dirty="0">
                <a:solidFill>
                  <a:srgbClr val="0000FF"/>
                </a:solidFill>
              </a:rPr>
              <a:t>J’ai peur des araignées. </a:t>
            </a:r>
            <a:r>
              <a:rPr lang="fr-FR" sz="2000" b="1" dirty="0">
                <a:solidFill>
                  <a:srgbClr val="0000FF"/>
                </a:solidFill>
                <a:sym typeface="Wingdings"/>
              </a:rPr>
              <a:t> </a:t>
            </a:r>
            <a:r>
              <a:rPr lang="fr-FR" sz="2000" b="1" dirty="0">
                <a:solidFill>
                  <a:srgbClr val="0000FF"/>
                </a:solidFill>
              </a:rPr>
              <a:t>J’en ai peur.</a:t>
            </a:r>
          </a:p>
          <a:p>
            <a:endParaRPr lang="fr-FR" sz="1200" dirty="0"/>
          </a:p>
          <a:p>
            <a:pPr marL="269875" indent="-269875">
              <a:buFont typeface="Arial"/>
              <a:buChar char="•"/>
            </a:pPr>
            <a:r>
              <a:rPr lang="fr-FR" sz="2000" dirty="0"/>
              <a:t>Dans une phrase avec un nombre ou une expression de quantité, </a:t>
            </a:r>
            <a:r>
              <a:rPr lang="fr-FR" sz="2000" b="1" dirty="0"/>
              <a:t>en </a:t>
            </a:r>
            <a:r>
              <a:rPr lang="fr-FR" sz="2000" dirty="0"/>
              <a:t>remplace le nom qui suit le nombre ou l’expression. </a:t>
            </a:r>
          </a:p>
          <a:p>
            <a:endParaRPr lang="fr-FR" sz="1200" dirty="0"/>
          </a:p>
          <a:p>
            <a:r>
              <a:rPr lang="fr-FR" sz="2000" b="1" dirty="0">
                <a:solidFill>
                  <a:srgbClr val="0000FF"/>
                </a:solidFill>
              </a:rPr>
              <a:t>Nous avons acheté deux voitures. </a:t>
            </a:r>
          </a:p>
          <a:p>
            <a:pPr marL="285750" indent="-285750">
              <a:buFont typeface="Wingdings" charset="0"/>
              <a:buChar char="è"/>
            </a:pPr>
            <a:r>
              <a:rPr lang="fr-FR" sz="2000" b="1" dirty="0">
                <a:solidFill>
                  <a:srgbClr val="0000FF"/>
                </a:solidFill>
              </a:rPr>
              <a:t>Nous en avons acheté deux.</a:t>
            </a:r>
          </a:p>
          <a:p>
            <a:endParaRPr lang="fr-FR" sz="1200" b="1" dirty="0">
              <a:solidFill>
                <a:srgbClr val="000090"/>
              </a:solidFill>
            </a:endParaRPr>
          </a:p>
          <a:p>
            <a:r>
              <a:rPr lang="fr-FR" sz="2000" b="1" dirty="0">
                <a:solidFill>
                  <a:srgbClr val="000000"/>
                </a:solidFill>
              </a:rPr>
              <a:t>Remarque: </a:t>
            </a:r>
            <a:r>
              <a:rPr lang="fr-FR" sz="2000" dirty="0"/>
              <a:t>le nombre (ou l’expression de quantité) est alors placé en fin de clause.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8216" y="6055544"/>
            <a:ext cx="10469533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sz="2000" dirty="0"/>
              <a:t>Comme les autres Pronoms d’Objet Indirect, </a:t>
            </a:r>
            <a:r>
              <a:rPr lang="fr-FR" sz="2000" b="1" dirty="0"/>
              <a:t>Y</a:t>
            </a:r>
            <a:r>
              <a:rPr lang="fr-FR" sz="2000" dirty="0"/>
              <a:t> et </a:t>
            </a:r>
            <a:r>
              <a:rPr lang="fr-FR" sz="2000" b="1" dirty="0"/>
              <a:t>EN </a:t>
            </a:r>
            <a:r>
              <a:rPr lang="fr-FR" sz="2000" dirty="0"/>
              <a:t>se placent </a:t>
            </a:r>
            <a:r>
              <a:rPr lang="fr-FR" sz="2000" b="1" dirty="0"/>
              <a:t>devant le verbe ou l’auxiliaire</a:t>
            </a:r>
            <a:r>
              <a:rPr lang="fr-FR" sz="2000" dirty="0"/>
              <a:t>. </a:t>
            </a:r>
          </a:p>
          <a:p>
            <a:pPr marL="285750" indent="-285750">
              <a:buFont typeface="Arial"/>
              <a:buChar char="•"/>
            </a:pPr>
            <a:r>
              <a:rPr lang="fr-FR" sz="2000" dirty="0"/>
              <a:t>Si le verbe est suivi </a:t>
            </a:r>
            <a:r>
              <a:rPr lang="fr-FR" sz="2000" b="1" dirty="0"/>
              <a:t>d’un second verbe à l’infinitif</a:t>
            </a:r>
            <a:r>
              <a:rPr lang="fr-FR" sz="2000" dirty="0"/>
              <a:t>, ils se placent </a:t>
            </a:r>
            <a:r>
              <a:rPr lang="fr-FR" sz="2000" b="1" dirty="0"/>
              <a:t>devant l’infinitif</a:t>
            </a:r>
            <a:r>
              <a:rPr lang="fr-FR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6325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41017-3D4A-F845-22DE-02E2F0282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AA43C-21DC-60F3-027C-EF78E9174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7CD35A-F9FA-3B47-5198-D60DBBC2D5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405" y="0"/>
            <a:ext cx="100031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860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53B4983-C4C1-4941-7FC9-C4FE6652D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1233487"/>
            <a:ext cx="9686925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23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C2C6EC-D74A-75CB-BB7D-0D1D57892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87" y="842962"/>
            <a:ext cx="9953625" cy="517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001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824F3A-4583-42B9-AC16-08B628F6C8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EE5B3D-ECC7-44CD-9203-4E8F74A65BF6}"/>
              </a:ext>
            </a:extLst>
          </p:cNvPr>
          <p:cNvSpPr txBox="1"/>
          <p:nvPr/>
        </p:nvSpPr>
        <p:spPr>
          <a:xfrm>
            <a:off x="462336" y="345711"/>
            <a:ext cx="1141801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Beatnik SF" pitchFamily="2" charset="0"/>
              </a:rPr>
              <a:t>Transition work explained:</a:t>
            </a:r>
          </a:p>
          <a:p>
            <a:endParaRPr lang="en-GB" sz="2400" dirty="0">
              <a:latin typeface="Beatnik SF" pitchFamily="2" charset="0"/>
            </a:endParaRPr>
          </a:p>
          <a:p>
            <a:r>
              <a:rPr lang="en-GB" sz="2400" b="1" dirty="0">
                <a:latin typeface="Beatnik SF" pitchFamily="2" charset="0"/>
              </a:rPr>
              <a:t>Year 12:</a:t>
            </a:r>
          </a:p>
          <a:p>
            <a:r>
              <a:rPr lang="en-GB" sz="2400" b="1" dirty="0">
                <a:latin typeface="Beatnik SF" pitchFamily="2" charset="0"/>
              </a:rPr>
              <a:t>Theme 1: </a:t>
            </a:r>
            <a:r>
              <a:rPr lang="en-GB" sz="2400" dirty="0">
                <a:latin typeface="Beatnik SF" pitchFamily="2" charset="0"/>
              </a:rPr>
              <a:t>la famille en </a:t>
            </a:r>
            <a:r>
              <a:rPr lang="en-GB" sz="2400" dirty="0" err="1">
                <a:latin typeface="Beatnik SF" pitchFamily="2" charset="0"/>
              </a:rPr>
              <a:t>voie</a:t>
            </a:r>
            <a:r>
              <a:rPr lang="en-GB" sz="2400" dirty="0">
                <a:latin typeface="Beatnik SF" pitchFamily="2" charset="0"/>
              </a:rPr>
              <a:t> de </a:t>
            </a:r>
            <a:r>
              <a:rPr lang="en-GB" sz="2400" dirty="0" err="1">
                <a:latin typeface="Beatnik SF" pitchFamily="2" charset="0"/>
              </a:rPr>
              <a:t>changement</a:t>
            </a:r>
            <a:r>
              <a:rPr lang="en-GB" sz="2400" dirty="0">
                <a:latin typeface="Beatnik SF" pitchFamily="2" charset="0"/>
              </a:rPr>
              <a:t>, le </a:t>
            </a:r>
            <a:r>
              <a:rPr lang="en-GB" sz="2400" dirty="0" err="1">
                <a:latin typeface="Beatnik SF" pitchFamily="2" charset="0"/>
              </a:rPr>
              <a:t>bénévolat</a:t>
            </a:r>
            <a:r>
              <a:rPr lang="en-GB" sz="2400" dirty="0">
                <a:latin typeface="Beatnik SF" pitchFamily="2" charset="0"/>
              </a:rPr>
              <a:t> et la </a:t>
            </a:r>
            <a:r>
              <a:rPr lang="en-GB" sz="2400" dirty="0" err="1">
                <a:latin typeface="Beatnik SF" pitchFamily="2" charset="0"/>
              </a:rPr>
              <a:t>technologie</a:t>
            </a:r>
            <a:endParaRPr lang="en-GB" sz="2400" dirty="0">
              <a:latin typeface="Beatnik SF" pitchFamily="2" charset="0"/>
            </a:endParaRPr>
          </a:p>
          <a:p>
            <a:endParaRPr lang="en-GB" sz="2400" dirty="0">
              <a:latin typeface="Beatnik SF" pitchFamily="2" charset="0"/>
            </a:endParaRPr>
          </a:p>
          <a:p>
            <a:r>
              <a:rPr lang="en-GB" sz="2400" b="1" dirty="0">
                <a:latin typeface="Beatnik SF" pitchFamily="2" charset="0"/>
              </a:rPr>
              <a:t>Theme 2: </a:t>
            </a:r>
            <a:r>
              <a:rPr lang="en-GB" sz="2400" dirty="0">
                <a:latin typeface="Beatnik SF" pitchFamily="2" charset="0"/>
              </a:rPr>
              <a:t>le </a:t>
            </a:r>
            <a:r>
              <a:rPr lang="en-GB" sz="2400" dirty="0" err="1">
                <a:latin typeface="Beatnik SF" pitchFamily="2" charset="0"/>
              </a:rPr>
              <a:t>patrimoine</a:t>
            </a:r>
            <a:r>
              <a:rPr lang="en-GB" sz="2400" dirty="0">
                <a:latin typeface="Beatnik SF" pitchFamily="2" charset="0"/>
              </a:rPr>
              <a:t>, la musique francophone </a:t>
            </a:r>
            <a:r>
              <a:rPr lang="en-GB" sz="2400" dirty="0" err="1">
                <a:latin typeface="Beatnik SF" pitchFamily="2" charset="0"/>
              </a:rPr>
              <a:t>contemporaine</a:t>
            </a:r>
            <a:r>
              <a:rPr lang="en-GB" sz="2400" dirty="0">
                <a:latin typeface="Beatnik SF" pitchFamily="2" charset="0"/>
              </a:rPr>
              <a:t> et le </a:t>
            </a:r>
            <a:r>
              <a:rPr lang="en-GB" sz="2400" dirty="0" err="1">
                <a:latin typeface="Beatnik SF" pitchFamily="2" charset="0"/>
              </a:rPr>
              <a:t>septieme</a:t>
            </a:r>
            <a:r>
              <a:rPr lang="en-GB" sz="2400" dirty="0">
                <a:latin typeface="Beatnik SF" pitchFamily="2" charset="0"/>
              </a:rPr>
              <a:t> art</a:t>
            </a:r>
          </a:p>
          <a:p>
            <a:endParaRPr lang="en-GB" sz="2400" dirty="0">
              <a:latin typeface="Beatnik SF" pitchFamily="2" charset="0"/>
            </a:endParaRPr>
          </a:p>
          <a:p>
            <a:endParaRPr lang="en-GB" sz="2400" dirty="0">
              <a:latin typeface="Beatnik SF" pitchFamily="2" charset="0"/>
            </a:endParaRPr>
          </a:p>
          <a:p>
            <a:r>
              <a:rPr lang="en-GB" sz="2400" b="1" dirty="0">
                <a:latin typeface="Beatnik SF" pitchFamily="2" charset="0"/>
              </a:rPr>
              <a:t>Getting an AA*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>
                <a:latin typeface="Beatnik SF" pitchFamily="2" charset="0"/>
              </a:rPr>
              <a:t>Course knowledge: course highlights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b="1" dirty="0">
                <a:latin typeface="Beatnik SF" pitchFamily="2" charset="0"/>
              </a:rPr>
              <a:t>Own knowledge: illustrate with specific examples from French speaking countries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>
                <a:latin typeface="Beatnik SF" pitchFamily="2" charset="0"/>
              </a:rPr>
              <a:t>Language:  range if grammar used accurately, instance of more sophisticated language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>
                <a:latin typeface="Beatnik SF" pitchFamily="2" charset="0"/>
              </a:rPr>
              <a:t>Skills: Communication + Critical views (explain, compare, analyse)</a:t>
            </a:r>
          </a:p>
        </p:txBody>
      </p:sp>
    </p:spTree>
    <p:extLst>
      <p:ext uri="{BB962C8B-B14F-4D97-AF65-F5344CB8AC3E}">
        <p14:creationId xmlns:p14="http://schemas.microsoft.com/office/powerpoint/2010/main" val="663020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824F3A-4583-42B9-AC16-08B628F6C8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39B5553-E5E6-443B-A390-BC58EE0825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441" y="380731"/>
            <a:ext cx="6452919" cy="28042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C83118-376A-433F-A82D-0FE6EB2147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441" y="3184988"/>
            <a:ext cx="7224723" cy="32922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EF634C-1D83-4193-AF75-41D473CED8E4}"/>
              </a:ext>
            </a:extLst>
          </p:cNvPr>
          <p:cNvSpPr txBox="1"/>
          <p:nvPr/>
        </p:nvSpPr>
        <p:spPr>
          <a:xfrm>
            <a:off x="7684330" y="612839"/>
            <a:ext cx="440150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Beatnik SF" pitchFamily="2" charset="0"/>
              </a:rPr>
              <a:t>In a nutshell…</a:t>
            </a:r>
          </a:p>
          <a:p>
            <a:endParaRPr lang="en-GB" sz="2400" b="1" dirty="0">
              <a:latin typeface="Beatnik SF" pitchFamily="2" charset="0"/>
            </a:endParaRPr>
          </a:p>
          <a:p>
            <a:r>
              <a:rPr lang="en-GB" sz="2400" b="1" dirty="0">
                <a:latin typeface="Beatnik SF" pitchFamily="2" charset="0"/>
              </a:rPr>
              <a:t>4 Themes: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Beatnik SF" pitchFamily="2" charset="0"/>
              </a:rPr>
              <a:t>2 studied in Year 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Beatnik SF" pitchFamily="2" charset="0"/>
              </a:rPr>
              <a:t>2 studied in Year 13</a:t>
            </a:r>
          </a:p>
          <a:p>
            <a:endParaRPr lang="en-GB" sz="2400" b="1" dirty="0">
              <a:latin typeface="Beatnik SF" pitchFamily="2" charset="0"/>
            </a:endParaRPr>
          </a:p>
          <a:p>
            <a:r>
              <a:rPr lang="en-GB" sz="2400" b="1" dirty="0">
                <a:latin typeface="Beatnik SF" pitchFamily="2" charset="0"/>
              </a:rPr>
              <a:t>3 Exams: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latin typeface="Beatnik SF" pitchFamily="2" charset="0"/>
              </a:rPr>
              <a:t>listening, reading, summarising &amp; translation “all in one” </a:t>
            </a:r>
            <a:r>
              <a:rPr lang="en-GB" sz="2400" b="1" dirty="0">
                <a:latin typeface="Beatnik SF" pitchFamily="2" charset="0"/>
              </a:rPr>
              <a:t>(50%)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latin typeface="Beatnik SF" pitchFamily="2" charset="0"/>
              </a:rPr>
              <a:t>Writing (on book / film studied) </a:t>
            </a:r>
            <a:r>
              <a:rPr lang="en-GB" sz="2400" b="1" dirty="0">
                <a:latin typeface="Beatnik SF" pitchFamily="2" charset="0"/>
              </a:rPr>
              <a:t>(20%)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>
                <a:latin typeface="Beatnik SF" pitchFamily="2" charset="0"/>
              </a:rPr>
              <a:t>Oral (stimulus card + independent research project) </a:t>
            </a:r>
            <a:r>
              <a:rPr lang="en-GB" sz="2400" b="1" dirty="0">
                <a:latin typeface="Beatnik SF" pitchFamily="2" charset="0"/>
              </a:rPr>
              <a:t>(30%)</a:t>
            </a:r>
          </a:p>
        </p:txBody>
      </p:sp>
    </p:spTree>
    <p:extLst>
      <p:ext uri="{BB962C8B-B14F-4D97-AF65-F5344CB8AC3E}">
        <p14:creationId xmlns:p14="http://schemas.microsoft.com/office/powerpoint/2010/main" val="3688283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Tout savoir sur le bénévolat !">
            <a:extLst>
              <a:ext uri="{FF2B5EF4-FFF2-40B4-BE49-F238E27FC236}">
                <a16:creationId xmlns:a16="http://schemas.microsoft.com/office/drawing/2014/main" id="{560BB954-91AB-4ABF-AFD6-9DE9EF8B57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3" t="-1" r="8672" b="5157"/>
          <a:stretch/>
        </p:blipFill>
        <p:spPr bwMode="auto">
          <a:xfrm>
            <a:off x="6726178" y="160882"/>
            <a:ext cx="5465822" cy="294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aris tests new bubble-shaped water taxi - ABC News">
            <a:extLst>
              <a:ext uri="{FF2B5EF4-FFF2-40B4-BE49-F238E27FC236}">
                <a16:creationId xmlns:a16="http://schemas.microsoft.com/office/drawing/2014/main" id="{DDA5D36E-AC20-4A90-8D48-2AEDEB5F1C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1" r="-1" b="-1"/>
          <a:stretch/>
        </p:blipFill>
        <p:spPr bwMode="auto">
          <a:xfrm>
            <a:off x="5419264" y="3265080"/>
            <a:ext cx="6129269" cy="359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amilles: Amazon.co.uk: Hegarty, Pat, Wheatcroft, Ryan, Descombey,  Anne-Judith: 9782081397149: Books">
            <a:extLst>
              <a:ext uri="{FF2B5EF4-FFF2-40B4-BE49-F238E27FC236}">
                <a16:creationId xmlns:a16="http://schemas.microsoft.com/office/drawing/2014/main" id="{A7C10C6D-4F30-42D7-BD24-1841E2A0F2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5" r="1" b="15263"/>
          <a:stretch/>
        </p:blipFill>
        <p:spPr bwMode="auto">
          <a:xfrm>
            <a:off x="643467" y="-5"/>
            <a:ext cx="6082711" cy="3920044"/>
          </a:xfrm>
          <a:custGeom>
            <a:avLst/>
            <a:gdLst/>
            <a:ahLst/>
            <a:cxnLst/>
            <a:rect l="l" t="t" r="r" b="b"/>
            <a:pathLst>
              <a:path w="6082711" h="3920044">
                <a:moveTo>
                  <a:pt x="0" y="0"/>
                </a:moveTo>
                <a:lnTo>
                  <a:pt x="6082711" y="0"/>
                </a:lnTo>
                <a:lnTo>
                  <a:pt x="6082711" y="3103225"/>
                </a:lnTo>
                <a:lnTo>
                  <a:pt x="4614930" y="3103225"/>
                </a:lnTo>
                <a:lnTo>
                  <a:pt x="4614930" y="3920044"/>
                </a:lnTo>
                <a:lnTo>
                  <a:pt x="0" y="392004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30" name="Rectangle 148">
            <a:extLst>
              <a:ext uri="{FF2B5EF4-FFF2-40B4-BE49-F238E27FC236}">
                <a16:creationId xmlns:a16="http://schemas.microsoft.com/office/drawing/2014/main" id="{749FA6A2-2239-4EF2-9EB3-B1DC295FE1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8" y="4080063"/>
            <a:ext cx="4614930" cy="2156145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2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5" name="Rectangle 76">
            <a:extLst>
              <a:ext uri="{FF2B5EF4-FFF2-40B4-BE49-F238E27FC236}">
                <a16:creationId xmlns:a16="http://schemas.microsoft.com/office/drawing/2014/main" id="{FABB624F-BF77-4AE1-B71D-2D681D473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0" descr="Le Cinéma Français - French Cinema | Teaching Resources">
            <a:extLst>
              <a:ext uri="{FF2B5EF4-FFF2-40B4-BE49-F238E27FC236}">
                <a16:creationId xmlns:a16="http://schemas.microsoft.com/office/drawing/2014/main" id="{10495AD9-BEF4-4143-A089-BC681F97FE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8" r="11412"/>
          <a:stretch/>
        </p:blipFill>
        <p:spPr bwMode="auto">
          <a:xfrm>
            <a:off x="-1" y="10"/>
            <a:ext cx="737005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e patrimoine-FULL TOPIC- AS FRENCH-une culture fiere de son patrimoine |  Teaching Resources">
            <a:extLst>
              <a:ext uri="{FF2B5EF4-FFF2-40B4-BE49-F238E27FC236}">
                <a16:creationId xmlns:a16="http://schemas.microsoft.com/office/drawing/2014/main" id="{78AD431D-8F43-4E99-A179-2CB9D1FFD5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9" r="-3" b="-3"/>
          <a:stretch/>
        </p:blipFill>
        <p:spPr bwMode="auto">
          <a:xfrm>
            <a:off x="7534656" y="1"/>
            <a:ext cx="4657344" cy="334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estival FrancoFaune : 5 artistes belges à ne pas manquer">
            <a:extLst>
              <a:ext uri="{FF2B5EF4-FFF2-40B4-BE49-F238E27FC236}">
                <a16:creationId xmlns:a16="http://schemas.microsoft.com/office/drawing/2014/main" id="{FFA4600C-A88B-4E66-8B3E-58AEF6CE2B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" b="-1"/>
          <a:stretch/>
        </p:blipFill>
        <p:spPr bwMode="auto">
          <a:xfrm>
            <a:off x="7534654" y="3511296"/>
            <a:ext cx="4657346" cy="334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196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1375" y="2923175"/>
            <a:ext cx="2743200" cy="11980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Thème 1: Les Aspects de la Société Francophone: Les Tendances</a:t>
            </a:r>
          </a:p>
        </p:txBody>
      </p:sp>
      <p:sp>
        <p:nvSpPr>
          <p:cNvPr id="5" name="Rectangle 4"/>
          <p:cNvSpPr/>
          <p:nvPr/>
        </p:nvSpPr>
        <p:spPr>
          <a:xfrm>
            <a:off x="3911253" y="632110"/>
            <a:ext cx="2179150" cy="1112172"/>
          </a:xfrm>
          <a:prstGeom prst="rect">
            <a:avLst/>
          </a:prstGeom>
          <a:solidFill>
            <a:srgbClr val="E67EA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dirty="0">
                <a:solidFill>
                  <a:schemeClr val="tx1"/>
                </a:solidFill>
              </a:rPr>
              <a:t>1. La famille en voie de changement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3869742" y="2950338"/>
            <a:ext cx="2220661" cy="1123955"/>
          </a:xfrm>
          <a:prstGeom prst="rect">
            <a:avLst/>
          </a:prstGeom>
          <a:solidFill>
            <a:srgbClr val="8CDAC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dirty="0">
                <a:solidFill>
                  <a:schemeClr val="tx1"/>
                </a:solidFill>
              </a:rPr>
              <a:t>2. La ‘cyber-société’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69741" y="4865205"/>
            <a:ext cx="2220662" cy="1161198"/>
          </a:xfrm>
          <a:prstGeom prst="rect">
            <a:avLst/>
          </a:prstGeom>
          <a:solidFill>
            <a:srgbClr val="899CD7"/>
          </a:solidFill>
          <a:ln w="571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dirty="0">
                <a:solidFill>
                  <a:schemeClr val="tx1"/>
                </a:solidFill>
              </a:rPr>
              <a:t>3: Le rôle du bénévolat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40568" y="211352"/>
            <a:ext cx="4327433" cy="538619"/>
          </a:xfrm>
          <a:prstGeom prst="rect">
            <a:avLst/>
          </a:prstGeom>
          <a:solidFill>
            <a:srgbClr val="E67EAD"/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dirty="0">
                <a:solidFill>
                  <a:schemeClr val="tx1"/>
                </a:solidFill>
              </a:rPr>
              <a:t>a. La vie de couple: nouvelles tendances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40567" y="901723"/>
            <a:ext cx="4327433" cy="556796"/>
          </a:xfrm>
          <a:prstGeom prst="rect">
            <a:avLst/>
          </a:prstGeom>
          <a:solidFill>
            <a:srgbClr val="E67EA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dirty="0">
                <a:solidFill>
                  <a:schemeClr val="tx1"/>
                </a:solidFill>
              </a:rPr>
              <a:t>b. Monoparentalité, homoparentalité, familles recomposées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40567" y="1635339"/>
            <a:ext cx="4327433" cy="533620"/>
          </a:xfrm>
          <a:prstGeom prst="rect">
            <a:avLst/>
          </a:prstGeom>
          <a:solidFill>
            <a:srgbClr val="E67EA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dirty="0">
                <a:solidFill>
                  <a:schemeClr val="tx1"/>
                </a:solidFill>
              </a:rPr>
              <a:t>c. Grands-parents, parents et enfants: soucis et problèmes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00245" y="2416718"/>
            <a:ext cx="4327433" cy="533620"/>
          </a:xfrm>
          <a:prstGeom prst="rect">
            <a:avLst/>
          </a:prstGeom>
          <a:solidFill>
            <a:srgbClr val="8CDAC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b="1" dirty="0">
                <a:solidFill>
                  <a:schemeClr val="tx1"/>
                </a:solidFill>
              </a:rPr>
              <a:t>a. Comment la technologie facilite la vie quotidienne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300245" y="3077989"/>
            <a:ext cx="4327433" cy="533620"/>
          </a:xfrm>
          <a:prstGeom prst="rect">
            <a:avLst/>
          </a:prstGeom>
          <a:solidFill>
            <a:srgbClr val="8CDAC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fr-FR" sz="1600" b="1" dirty="0">
                <a:solidFill>
                  <a:schemeClr val="tx1"/>
                </a:solidFill>
              </a:rPr>
              <a:t>b. Quels dangers la cyber-société pose-t-elle?</a:t>
            </a:r>
          </a:p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300244" y="3756741"/>
            <a:ext cx="4327433" cy="533620"/>
          </a:xfrm>
          <a:prstGeom prst="rect">
            <a:avLst/>
          </a:prstGeom>
          <a:solidFill>
            <a:srgbClr val="8CDAC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fr-FR" sz="1600" b="1" dirty="0">
                <a:solidFill>
                  <a:schemeClr val="tx1"/>
                </a:solidFill>
              </a:rPr>
              <a:t>c. Qui sont les cybernautes?</a:t>
            </a:r>
          </a:p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300241" y="4588550"/>
            <a:ext cx="4327433" cy="533620"/>
          </a:xfrm>
          <a:prstGeom prst="rect">
            <a:avLst/>
          </a:prstGeom>
          <a:solidFill>
            <a:srgbClr val="899CD7"/>
          </a:solidFill>
          <a:ln w="571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fr-FR" sz="1600" b="1" dirty="0">
                <a:solidFill>
                  <a:schemeClr val="tx1"/>
                </a:solidFill>
              </a:rPr>
              <a:t>a. Qui sont et que font les bénévoles?</a:t>
            </a:r>
          </a:p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300241" y="5248915"/>
            <a:ext cx="4327433" cy="533620"/>
          </a:xfrm>
          <a:prstGeom prst="rect">
            <a:avLst/>
          </a:prstGeom>
          <a:solidFill>
            <a:srgbClr val="899CD7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endParaRPr lang="fr-FR" sz="1600" b="1" dirty="0">
              <a:solidFill>
                <a:schemeClr val="tx1"/>
              </a:solidFill>
            </a:endParaRPr>
          </a:p>
          <a:p>
            <a:pPr marL="0" lvl="1"/>
            <a:r>
              <a:rPr lang="fr-FR" sz="1600" b="1" dirty="0">
                <a:solidFill>
                  <a:schemeClr val="tx1"/>
                </a:solidFill>
              </a:rPr>
              <a:t>b. Le bénévolat: Quelles valeurs pour ceux qui sont aidés?</a:t>
            </a:r>
          </a:p>
          <a:p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300240" y="5937700"/>
            <a:ext cx="4327433" cy="533620"/>
          </a:xfrm>
          <a:prstGeom prst="rect">
            <a:avLst/>
          </a:prstGeom>
          <a:solidFill>
            <a:srgbClr val="899CD7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endParaRPr lang="fr-FR" sz="1600" b="1" dirty="0">
              <a:solidFill>
                <a:schemeClr val="tx1"/>
              </a:solidFill>
            </a:endParaRPr>
          </a:p>
          <a:p>
            <a:pPr marL="0" lvl="1"/>
            <a:r>
              <a:rPr lang="fr-FR" sz="1600" b="1" dirty="0">
                <a:solidFill>
                  <a:schemeClr val="tx1"/>
                </a:solidFill>
              </a:rPr>
              <a:t>c. Le bénévolat: Quelles valeurs pour ceux qui aident?</a:t>
            </a:r>
          </a:p>
          <a:p>
            <a:endParaRPr lang="fr-FR" sz="1600" b="1" dirty="0">
              <a:solidFill>
                <a:schemeClr val="tx1"/>
              </a:solidFill>
            </a:endParaRPr>
          </a:p>
        </p:txBody>
      </p:sp>
      <p:cxnSp>
        <p:nvCxnSpPr>
          <p:cNvPr id="37" name="Elbow Connector 36"/>
          <p:cNvCxnSpPr>
            <a:stCxn id="4" idx="3"/>
            <a:endCxn id="5" idx="1"/>
          </p:cNvCxnSpPr>
          <p:nvPr/>
        </p:nvCxnSpPr>
        <p:spPr>
          <a:xfrm flipV="1">
            <a:off x="2964575" y="1188196"/>
            <a:ext cx="946678" cy="2333999"/>
          </a:xfrm>
          <a:prstGeom prst="bentConnector3">
            <a:avLst>
              <a:gd name="adj1" fmla="val 47117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4" idx="3"/>
            <a:endCxn id="10" idx="1"/>
          </p:cNvCxnSpPr>
          <p:nvPr/>
        </p:nvCxnSpPr>
        <p:spPr>
          <a:xfrm>
            <a:off x="2964575" y="3522195"/>
            <a:ext cx="905166" cy="1923609"/>
          </a:xfrm>
          <a:prstGeom prst="bentConnector3">
            <a:avLst>
              <a:gd name="adj1" fmla="val 49454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174417" y="3522195"/>
            <a:ext cx="69532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60218" y="387927"/>
            <a:ext cx="1382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1ère année</a:t>
            </a:r>
          </a:p>
        </p:txBody>
      </p:sp>
    </p:spTree>
    <p:extLst>
      <p:ext uri="{BB962C8B-B14F-4D97-AF65-F5344CB8AC3E}">
        <p14:creationId xmlns:p14="http://schemas.microsoft.com/office/powerpoint/2010/main" val="1500888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3" y="1"/>
            <a:ext cx="3758451" cy="846582"/>
          </a:xfrm>
        </p:spPr>
        <p:txBody>
          <a:bodyPr>
            <a:normAutofit/>
          </a:bodyPr>
          <a:lstStyle/>
          <a:p>
            <a:r>
              <a:rPr lang="fr-FR" sz="4000" b="1" dirty="0"/>
              <a:t>Les objectifs: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773767" y="937170"/>
            <a:ext cx="5947835" cy="1645098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FR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Difficile: </a:t>
            </a:r>
          </a:p>
          <a:p>
            <a:r>
              <a:rPr lang="fr-FR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Les connaissances: identifier le vocabulaire essentiel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773767" y="4495910"/>
            <a:ext cx="5947835" cy="1648640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FR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 plus difficile:</a:t>
            </a:r>
          </a:p>
          <a:p>
            <a:r>
              <a:rPr lang="fr-FR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L’analyse: discuter ce qu’est le bénévolat en donnant des détails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73767" y="2757495"/>
            <a:ext cx="5947835" cy="1645098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FR" sz="24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Plus difficile:</a:t>
            </a:r>
          </a:p>
          <a:p>
            <a:r>
              <a:rPr lang="fr-FR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L’application: relever des informations sur les formes et les secteurs du bénévolat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8448934" y="1352488"/>
          <a:ext cx="2787557" cy="3325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6954">
                <a:tc>
                  <a:txBody>
                    <a:bodyPr/>
                    <a:lstStyle/>
                    <a:p>
                      <a:pPr algn="ctr"/>
                      <a:r>
                        <a:rPr lang="fr-FR" sz="2400" noProof="0" dirty="0"/>
                        <a:t>Qui sont et que font les bénévoles?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13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FR" sz="2400" b="1" noProof="0" dirty="0">
                          <a:solidFill>
                            <a:schemeClr val="tx1"/>
                          </a:solidFill>
                        </a:rPr>
                        <a:t>C’est quoi le bénévolat?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570">
                <a:tc>
                  <a:txBody>
                    <a:bodyPr/>
                    <a:lstStyle/>
                    <a:p>
                      <a:pPr algn="ctr"/>
                      <a:r>
                        <a:rPr lang="fr-FR" sz="2400" b="1" noProof="0" dirty="0">
                          <a:solidFill>
                            <a:schemeClr val="tx1"/>
                          </a:solidFill>
                        </a:rPr>
                        <a:t>Les bénévoles et l’engagement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126">
                <a:tc>
                  <a:txBody>
                    <a:bodyPr/>
                    <a:lstStyle/>
                    <a:p>
                      <a:pPr algn="ctr"/>
                      <a:r>
                        <a:rPr lang="fr-FR" sz="2400" b="1" noProof="0" dirty="0">
                          <a:solidFill>
                            <a:schemeClr val="tx1"/>
                          </a:solidFill>
                        </a:rPr>
                        <a:t>La popularité du</a:t>
                      </a:r>
                      <a:r>
                        <a:rPr lang="fr-FR" sz="2400" b="1" baseline="0" noProof="0" dirty="0">
                          <a:solidFill>
                            <a:schemeClr val="tx1"/>
                          </a:solidFill>
                        </a:rPr>
                        <a:t> bénévolat</a:t>
                      </a:r>
                      <a:endParaRPr lang="fr-FR" sz="2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Pentagon 22"/>
          <p:cNvSpPr/>
          <p:nvPr/>
        </p:nvSpPr>
        <p:spPr>
          <a:xfrm rot="5400000">
            <a:off x="9602581" y="3516223"/>
            <a:ext cx="486114" cy="2787557"/>
          </a:xfrm>
          <a:prstGeom prst="homePlate">
            <a:avLst>
              <a:gd name="adj" fmla="val 53348"/>
            </a:avLst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pic>
        <p:nvPicPr>
          <p:cNvPr id="24" name="Picture 4" descr="https://pixabay.com/static/uploads/photo/2014/04/02/11/01/tick-305245_960_7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2996" y="2205840"/>
            <a:ext cx="530682" cy="6556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269822" y="53525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16" name="Picture 2" descr="https://upload.wikimedia.org/wikipedia/en/thumb/c/c3/Flag_of_France.svg/1280px-Flag_of_Franc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925" y="1071218"/>
            <a:ext cx="426010" cy="31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2" descr="https://upload.wikimedia.org/wikipedia/en/thumb/c/c3/Flag_of_France.svg/1280px-Flag_of_Franc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926" y="2860261"/>
            <a:ext cx="426010" cy="31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2" descr="https://upload.wikimedia.org/wikipedia/en/thumb/c/c3/Flag_of_France.svg/1280px-Flag_of_Franc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882" y="2849217"/>
            <a:ext cx="426010" cy="31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2" descr="https://upload.wikimedia.org/wikipedia/en/thumb/c/c3/Flag_of_France.svg/1280px-Flag_of_Franc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013" y="4662128"/>
            <a:ext cx="426010" cy="31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2" descr="https://upload.wikimedia.org/wikipedia/en/thumb/c/c3/Flag_of_France.svg/1280px-Flag_of_Franc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968" y="4662128"/>
            <a:ext cx="426010" cy="31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Picture 2" descr="https://upload.wikimedia.org/wikipedia/en/thumb/c/c3/Flag_of_France.svg/1280px-Flag_of_Franc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795" y="4662128"/>
            <a:ext cx="426010" cy="31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878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6303682" cy="762000"/>
          </a:xfrm>
        </p:spPr>
        <p:txBody>
          <a:bodyPr>
            <a:normAutofit/>
          </a:bodyPr>
          <a:lstStyle/>
          <a:p>
            <a:r>
              <a:rPr lang="fr-FR" sz="4000" b="1" dirty="0"/>
              <a:t>Les formes de bénévolat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377" y="1519386"/>
            <a:ext cx="3629212" cy="397896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1. Le bénévolat de terrain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2. Le bénévolat direct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3. Le bénévolat régulier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4. Le bénévolat ponctuel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5. Le bénévolat de compétence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6. Le e-bénévolat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472" y="157308"/>
            <a:ext cx="900545" cy="9005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16824" y="1535954"/>
            <a:ext cx="7251328" cy="467820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1900" b="1" dirty="0"/>
              <a:t>a. Il concerne les personnes qui consacrent une partie de leur temps aux activités de l’association de façon régulière.</a:t>
            </a:r>
          </a:p>
          <a:p>
            <a:pPr algn="just"/>
            <a:endParaRPr lang="fr-FR" sz="1400" b="1" dirty="0"/>
          </a:p>
          <a:p>
            <a:pPr algn="just"/>
            <a:r>
              <a:rPr lang="fr-FR" sz="1900" b="1" dirty="0"/>
              <a:t>b. Aussi appelé le bénévolat d’expertise, il consiste à mettre gratuitement un savoir-faire à la disposition d’une association.</a:t>
            </a:r>
          </a:p>
          <a:p>
            <a:pPr algn="just"/>
            <a:endParaRPr lang="fr-FR" sz="1400" b="1" dirty="0"/>
          </a:p>
          <a:p>
            <a:pPr algn="just"/>
            <a:r>
              <a:rPr lang="fr-FR" sz="1900" b="1" dirty="0"/>
              <a:t>c. Aussi appelé le bénévolat informel ou de proximité, il comprend l’aide que l’on pourrait fournir à un voisin ou le soutien familial. </a:t>
            </a:r>
          </a:p>
          <a:p>
            <a:pPr algn="just"/>
            <a:endParaRPr lang="fr-FR" sz="1400" b="1" dirty="0"/>
          </a:p>
          <a:p>
            <a:pPr algn="just"/>
            <a:r>
              <a:rPr lang="fr-FR" sz="1900" b="1" dirty="0"/>
              <a:t>d. Il est aussi appelé le bénévolat occasionnel car on donne du temps à un moment particulier de l’année ou pour un événement. </a:t>
            </a:r>
          </a:p>
          <a:p>
            <a:pPr algn="just"/>
            <a:endParaRPr lang="fr-FR" sz="1400" b="1" dirty="0"/>
          </a:p>
          <a:p>
            <a:pPr algn="just"/>
            <a:r>
              <a:rPr lang="fr-FR" sz="1900" b="1" dirty="0"/>
              <a:t>e. Connu sous le nom de bénévolat à distance, il permet aux bénévoles d’assurer des missions de chez eux. </a:t>
            </a:r>
          </a:p>
          <a:p>
            <a:pPr algn="just"/>
            <a:endParaRPr lang="fr-FR" sz="1400" b="1" dirty="0"/>
          </a:p>
          <a:p>
            <a:pPr algn="just"/>
            <a:r>
              <a:rPr lang="fr-FR" sz="1900" b="1" dirty="0"/>
              <a:t>f. Il est pour les personnes qui assurent les activités de l’association au quotidien ou qui sont responsables d’une mission.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0829" y="5784980"/>
          <a:ext cx="399485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5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5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58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58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58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667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67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01058" y="732117"/>
            <a:ext cx="6661399" cy="58477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200" b="1" dirty="0"/>
              <a:t>Reliez les expressions à leur définition</a:t>
            </a:r>
          </a:p>
        </p:txBody>
      </p:sp>
    </p:spTree>
    <p:extLst>
      <p:ext uri="{BB962C8B-B14F-4D97-AF65-F5344CB8AC3E}">
        <p14:creationId xmlns:p14="http://schemas.microsoft.com/office/powerpoint/2010/main" val="1492879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6303682" cy="762000"/>
          </a:xfrm>
        </p:spPr>
        <p:txBody>
          <a:bodyPr>
            <a:normAutofit/>
          </a:bodyPr>
          <a:lstStyle/>
          <a:p>
            <a:r>
              <a:rPr lang="fr-FR" sz="4000" b="1" dirty="0"/>
              <a:t>Les formes de bénévolat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377" y="1519386"/>
            <a:ext cx="3629212" cy="397896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1. Le bénévolat de terrain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2. Le bénévolat direct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3. Le bénévolat régulier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4. Le bénévolat ponctuel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5. Le bénévolat de compétence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fr-FR" sz="2000" b="1" dirty="0"/>
              <a:t>6. Le e-bénévolat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472" y="157308"/>
            <a:ext cx="900545" cy="9005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16824" y="1535954"/>
            <a:ext cx="7251328" cy="467820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1900" b="1" dirty="0"/>
              <a:t>a. Il concerne les personnes qui consacrent une partie de leur temps aux activités de l’association de façon régulière.</a:t>
            </a:r>
          </a:p>
          <a:p>
            <a:pPr algn="just"/>
            <a:endParaRPr lang="fr-FR" sz="1400" b="1" dirty="0"/>
          </a:p>
          <a:p>
            <a:pPr algn="just"/>
            <a:r>
              <a:rPr lang="fr-FR" sz="1900" b="1" dirty="0"/>
              <a:t>b. Aussi appelé le bénévolat d’expertise, il consiste à mettre gratuitement un savoir-faire à la disposition d’une association.</a:t>
            </a:r>
          </a:p>
          <a:p>
            <a:pPr algn="just"/>
            <a:endParaRPr lang="fr-FR" sz="1400" b="1" dirty="0"/>
          </a:p>
          <a:p>
            <a:pPr algn="just"/>
            <a:r>
              <a:rPr lang="fr-FR" sz="1900" b="1" dirty="0"/>
              <a:t>c. Aussi appelé le bénévolat informel ou de proximité, il comprend l’aide que l’on pourrait fournir à un voisin ou le soutien familial. </a:t>
            </a:r>
          </a:p>
          <a:p>
            <a:pPr algn="just"/>
            <a:endParaRPr lang="fr-FR" sz="1400" b="1" dirty="0"/>
          </a:p>
          <a:p>
            <a:pPr algn="just"/>
            <a:r>
              <a:rPr lang="fr-FR" sz="1900" b="1" dirty="0"/>
              <a:t>d. Il est aussi appelé le bénévolat occasionnel car on donne du temps à un moment particulier de l’année ou pour un événement. </a:t>
            </a:r>
          </a:p>
          <a:p>
            <a:pPr algn="just"/>
            <a:endParaRPr lang="fr-FR" sz="1400" b="1" dirty="0"/>
          </a:p>
          <a:p>
            <a:pPr algn="just"/>
            <a:r>
              <a:rPr lang="fr-FR" sz="1900" b="1" dirty="0"/>
              <a:t>e. Connu sous le nom de bénévolat à distance, il permet aux bénévoles d’assurer des missions de chez eux. </a:t>
            </a:r>
          </a:p>
          <a:p>
            <a:pPr algn="just"/>
            <a:endParaRPr lang="fr-FR" sz="1400" b="1" dirty="0"/>
          </a:p>
          <a:p>
            <a:pPr algn="just"/>
            <a:r>
              <a:rPr lang="fr-FR" sz="1900" b="1" dirty="0"/>
              <a:t>f. Il est pour les personnes qui assurent les activités de l’association au quotidien ou qui sont responsables d’une mission.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E9E0398-8844-9223-084B-D29C9C4A8DF8}"/>
              </a:ext>
            </a:extLst>
          </p:cNvPr>
          <p:cNvGraphicFramePr>
            <a:graphicFrameLocks noGrp="1"/>
          </p:cNvGraphicFramePr>
          <p:nvPr/>
        </p:nvGraphicFramePr>
        <p:xfrm>
          <a:off x="340476" y="5725215"/>
          <a:ext cx="3994854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5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5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58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58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58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6677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677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f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c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b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e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F574BCF-27A9-F7FC-062C-944B3459CC70}"/>
              </a:ext>
            </a:extLst>
          </p:cNvPr>
          <p:cNvSpPr txBox="1"/>
          <p:nvPr/>
        </p:nvSpPr>
        <p:spPr>
          <a:xfrm>
            <a:off x="1088661" y="866698"/>
            <a:ext cx="23687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FF0000"/>
                </a:solidFill>
              </a:rPr>
              <a:t>Les réponses</a:t>
            </a:r>
          </a:p>
        </p:txBody>
      </p:sp>
    </p:spTree>
    <p:extLst>
      <p:ext uri="{BB962C8B-B14F-4D97-AF65-F5344CB8AC3E}">
        <p14:creationId xmlns:p14="http://schemas.microsoft.com/office/powerpoint/2010/main" val="2100875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4732" y="125748"/>
            <a:ext cx="6603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/>
              <a:t>Les bénévoles selon les domaines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5236" y="0"/>
            <a:ext cx="597647" cy="5976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4471" y="0"/>
            <a:ext cx="627529" cy="6275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68784" y="855089"/>
            <a:ext cx="751146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dirty="0"/>
              <a:t>Faites des phrases pour résumer les informations</a:t>
            </a:r>
          </a:p>
        </p:txBody>
      </p:sp>
      <p:pic>
        <p:nvPicPr>
          <p:cNvPr id="6" name="Picture 5" descr="Screen Shot 2022-05-29 at 11.05.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168" y="1577063"/>
            <a:ext cx="6674439" cy="50242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16200000">
            <a:off x="-324530" y="4025973"/>
            <a:ext cx="3045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/>
              <a:t>Source: Rapport France Bénévolat 2021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07981" y="1509845"/>
            <a:ext cx="3308732" cy="34547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b="1" u="sng" dirty="0"/>
              <a:t>Conseil: </a:t>
            </a:r>
          </a:p>
          <a:p>
            <a:endParaRPr lang="fr-FR" sz="1050" b="1" u="sng" dirty="0"/>
          </a:p>
          <a:p>
            <a:r>
              <a:rPr lang="fr-FR" sz="2800" dirty="0"/>
              <a:t>Vous pouvez utiliser:</a:t>
            </a:r>
          </a:p>
          <a:p>
            <a:endParaRPr lang="fr-FR" sz="900" dirty="0"/>
          </a:p>
          <a:p>
            <a:pPr marL="342900" indent="-342900">
              <a:buFont typeface="Arial"/>
              <a:buChar char="•"/>
            </a:pPr>
            <a:r>
              <a:rPr lang="fr-FR" sz="2400" dirty="0"/>
              <a:t>Le secteur le plus/ moins populaire</a:t>
            </a:r>
            <a:r>
              <a:rPr lang="is-IS" sz="2400" dirty="0"/>
              <a:t>…</a:t>
            </a:r>
            <a:endParaRPr lang="fr-FR" sz="2400" dirty="0"/>
          </a:p>
          <a:p>
            <a:endParaRPr lang="fr-FR" sz="1000" dirty="0"/>
          </a:p>
          <a:p>
            <a:pPr marL="342900" indent="-342900">
              <a:buFont typeface="Arial"/>
              <a:buChar char="•"/>
            </a:pPr>
            <a:r>
              <a:rPr lang="is-IS" sz="2400" dirty="0"/>
              <a:t>… pour cent des bénévoles s’engagent dans le secteur...</a:t>
            </a:r>
            <a:endParaRPr lang="fr-FR" sz="2400" dirty="0"/>
          </a:p>
          <a:p>
            <a:endParaRPr lang="fr-FR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8596471" y="5288340"/>
            <a:ext cx="3306731" cy="1200328"/>
          </a:xfrm>
          <a:prstGeom prst="rect">
            <a:avLst/>
          </a:prstGeom>
          <a:solidFill>
            <a:srgbClr val="E2B0FF"/>
          </a:solidFill>
        </p:spPr>
        <p:txBody>
          <a:bodyPr wrap="square" rtlCol="0">
            <a:spAutoFit/>
          </a:bodyPr>
          <a:lstStyle/>
          <a:p>
            <a:r>
              <a:rPr lang="fr-FR" sz="2400" b="1" dirty="0"/>
              <a:t>Remarque: </a:t>
            </a:r>
            <a:r>
              <a:rPr lang="fr-FR" sz="2400" dirty="0"/>
              <a:t>40% des bénévoles font partie de plusieurs organisations. </a:t>
            </a:r>
          </a:p>
        </p:txBody>
      </p:sp>
    </p:spTree>
    <p:extLst>
      <p:ext uri="{BB962C8B-B14F-4D97-AF65-F5344CB8AC3E}">
        <p14:creationId xmlns:p14="http://schemas.microsoft.com/office/powerpoint/2010/main" val="3464349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1C5F22BAED4A499217A5AC0E9B129B" ma:contentTypeVersion="42" ma:contentTypeDescription="Create a new document." ma:contentTypeScope="" ma:versionID="4b7357d42cc6975eb46ee3bb113efd17">
  <xsd:schema xmlns:xsd="http://www.w3.org/2001/XMLSchema" xmlns:xs="http://www.w3.org/2001/XMLSchema" xmlns:p="http://schemas.microsoft.com/office/2006/metadata/properties" xmlns:ns2="44142c4a-7763-419c-8ea0-55561a970bc2" xmlns:ns3="98c02f0b-8653-4c3a-9d5d-89cfaa0dd4c7" targetNamespace="http://schemas.microsoft.com/office/2006/metadata/properties" ma:root="true" ma:fieldsID="11e8a2454751471db1625db9f3b44b22" ns2:_="" ns3:_="">
    <xsd:import namespace="44142c4a-7763-419c-8ea0-55561a970bc2"/>
    <xsd:import namespace="98c02f0b-8653-4c3a-9d5d-89cfaa0dd4c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Leaders" minOccurs="0"/>
                <xsd:element ref="ns2:Members" minOccurs="0"/>
                <xsd:element ref="ns2:Member_Groups" minOccurs="0"/>
                <xsd:element ref="ns2:Distribution_Groups" minOccurs="0"/>
                <xsd:element ref="ns2:LMS_Mappings" minOccurs="0"/>
                <xsd:element ref="ns2:Invited_Leaders" minOccurs="0"/>
                <xsd:element ref="ns2:Invited_Members" minOccurs="0"/>
                <xsd:element ref="ns2:Self_Registration_Enabled" minOccurs="0"/>
                <xsd:element ref="ns2:Has_Leaders_Only_SectionGroup" minOccurs="0"/>
                <xsd:element ref="ns2:Is_Collaboration_Space_Locked" minOccurs="0"/>
                <xsd:element ref="ns2:IsNotebookLocked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Teachers" minOccurs="0"/>
                <xsd:element ref="ns2:Students" minOccurs="0"/>
                <xsd:element ref="ns2:Student_Groups" minOccurs="0"/>
                <xsd:element ref="ns2:Invited_Teachers" minOccurs="0"/>
                <xsd:element ref="ns2:Invited_Students" minOccurs="0"/>
                <xsd:element ref="ns2:Has_Teacher_Only_SectionGroup" minOccurs="0"/>
                <xsd:element ref="ns2:MediaLengthInSeconds" minOccurs="0"/>
                <xsd:element ref="ns2:DateandTim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142c4a-7763-419c-8ea0-55561a970b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2" nillable="true" ma:displayName="Notebook Type" ma:internalName="NotebookType">
      <xsd:simpleType>
        <xsd:restriction base="dms:Text"/>
      </xsd:simpleType>
    </xsd:element>
    <xsd:element name="FolderType" ma:index="13" nillable="true" ma:displayName="Folder Type" ma:internalName="FolderType">
      <xsd:simpleType>
        <xsd:restriction base="dms:Text"/>
      </xsd:simpleType>
    </xsd:element>
    <xsd:element name="CultureName" ma:index="14" nillable="true" ma:displayName="Culture Name" ma:internalName="CultureName">
      <xsd:simpleType>
        <xsd:restriction base="dms:Text"/>
      </xsd:simpleType>
    </xsd:element>
    <xsd:element name="AppVersion" ma:index="15" nillable="true" ma:displayName="App Version" ma:internalName="AppVersion">
      <xsd:simpleType>
        <xsd:restriction base="dms:Text"/>
      </xsd:simpleType>
    </xsd:element>
    <xsd:element name="TeamsChannelId" ma:index="16" nillable="true" ma:displayName="Teams Channel Id" ma:internalName="TeamsChannelId">
      <xsd:simpleType>
        <xsd:restriction base="dms:Text"/>
      </xsd:simpleType>
    </xsd:element>
    <xsd:element name="Owner" ma:index="17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8" nillable="true" ma:displayName="Math Settings" ma:internalName="Math_Settings">
      <xsd:simpleType>
        <xsd:restriction base="dms:Text"/>
      </xsd:simpleType>
    </xsd:element>
    <xsd:element name="DefaultSectionNames" ma:index="19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0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21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22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23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4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5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Leaders" ma:index="26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27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28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29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30" nillable="true" ma:displayName="Is Collaboration Space Locked" ma:internalName="Is_Collaboration_Space_Locked">
      <xsd:simpleType>
        <xsd:restriction base="dms:Boolean"/>
      </xsd:simpleType>
    </xsd:element>
    <xsd:element name="IsNotebookLocked" ma:index="31" nillable="true" ma:displayName="Is Notebook Locked" ma:internalName="IsNotebookLocked">
      <xsd:simpleType>
        <xsd:restriction base="dms:Boolean"/>
      </xsd:simpleType>
    </xsd:element>
    <xsd:element name="MediaServiceAutoKeyPoints" ma:index="3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34" nillable="true" ma:displayName="Tags" ma:internalName="MediaServiceAutoTags" ma:readOnly="true">
      <xsd:simpleType>
        <xsd:restriction base="dms:Text"/>
      </xsd:simpleType>
    </xsd:element>
    <xsd:element name="MediaServiceOCR" ma:index="3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Teachers" ma:index="39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40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41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42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43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Has_Teacher_Only_SectionGroup" ma:index="44" nillable="true" ma:displayName="Has Teacher Only SectionGroup" ma:internalName="Has_Teacher_Only_SectionGroup">
      <xsd:simpleType>
        <xsd:restriction base="dms:Boolean"/>
      </xsd:simpleType>
    </xsd:element>
    <xsd:element name="MediaLengthInSeconds" ma:index="45" nillable="true" ma:displayName="Length (seconds)" ma:internalName="MediaLengthInSeconds" ma:readOnly="true">
      <xsd:simpleType>
        <xsd:restriction base="dms:Unknown"/>
      </xsd:simpleType>
    </xsd:element>
    <xsd:element name="DateandTime" ma:index="46" nillable="true" ma:displayName="Date and Time" ma:format="DateOnly" ma:internalName="DateandTime">
      <xsd:simpleType>
        <xsd:restriction base="dms:DateTime"/>
      </xsd:simpleType>
    </xsd:element>
    <xsd:element name="lcf76f155ced4ddcb4097134ff3c332f" ma:index="48" nillable="true" ma:taxonomy="true" ma:internalName="lcf76f155ced4ddcb4097134ff3c332f" ma:taxonomyFieldName="MediaServiceImageTags" ma:displayName="Image Tags" ma:readOnly="false" ma:fieldId="{5cf76f15-5ced-4ddc-b409-7134ff3c332f}" ma:taxonomyMulti="true" ma:sspId="d236c9c0-8a50-4037-ba2f-c0d295a758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c02f0b-8653-4c3a-9d5d-89cfaa0dd4c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49" nillable="true" ma:displayName="Taxonomy Catch All Column" ma:hidden="true" ma:list="{cea037b3-7bb5-42db-9fbb-a880934f408c}" ma:internalName="TaxCatchAll" ma:showField="CatchAllData" ma:web="98c02f0b-8653-4c3a-9d5d-89cfaa0dd4c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amsChannelId xmlns="44142c4a-7763-419c-8ea0-55561a970bc2" xsi:nil="true"/>
    <Distribution_Groups xmlns="44142c4a-7763-419c-8ea0-55561a970bc2" xsi:nil="true"/>
    <Math_Settings xmlns="44142c4a-7763-419c-8ea0-55561a970bc2" xsi:nil="true"/>
    <Member_Groups xmlns="44142c4a-7763-419c-8ea0-55561a970bc2">
      <UserInfo>
        <DisplayName/>
        <AccountId xsi:nil="true"/>
        <AccountType/>
      </UserInfo>
    </Member_Groups>
    <Has_Leaders_Only_SectionGroup xmlns="44142c4a-7763-419c-8ea0-55561a970bc2" xsi:nil="true"/>
    <Is_Collaboration_Space_Locked xmlns="44142c4a-7763-419c-8ea0-55561a970bc2" xsi:nil="true"/>
    <LMS_Mappings xmlns="44142c4a-7763-419c-8ea0-55561a970bc2" xsi:nil="true"/>
    <Invited_Students xmlns="44142c4a-7763-419c-8ea0-55561a970bc2" xsi:nil="true"/>
    <Leaders xmlns="44142c4a-7763-419c-8ea0-55561a970bc2">
      <UserInfo>
        <DisplayName/>
        <AccountId xsi:nil="true"/>
        <AccountType/>
      </UserInfo>
    </Leaders>
    <Templates xmlns="44142c4a-7763-419c-8ea0-55561a970bc2" xsi:nil="true"/>
    <Invited_Members xmlns="44142c4a-7763-419c-8ea0-55561a970bc2" xsi:nil="true"/>
    <Teachers xmlns="44142c4a-7763-419c-8ea0-55561a970bc2">
      <UserInfo>
        <DisplayName/>
        <AccountId xsi:nil="true"/>
        <AccountType/>
      </UserInfo>
    </Teachers>
    <Student_Groups xmlns="44142c4a-7763-419c-8ea0-55561a970bc2">
      <UserInfo>
        <DisplayName/>
        <AccountId xsi:nil="true"/>
        <AccountType/>
      </UserInfo>
    </Student_Groups>
    <Self_Registration_Enabled xmlns="44142c4a-7763-419c-8ea0-55561a970bc2" xsi:nil="true"/>
    <AppVersion xmlns="44142c4a-7763-419c-8ea0-55561a970bc2" xsi:nil="true"/>
    <TaxCatchAll xmlns="98c02f0b-8653-4c3a-9d5d-89cfaa0dd4c7" xsi:nil="true"/>
    <NotebookType xmlns="44142c4a-7763-419c-8ea0-55561a970bc2" xsi:nil="true"/>
    <CultureName xmlns="44142c4a-7763-419c-8ea0-55561a970bc2" xsi:nil="true"/>
    <Students xmlns="44142c4a-7763-419c-8ea0-55561a970bc2">
      <UserInfo>
        <DisplayName/>
        <AccountId xsi:nil="true"/>
        <AccountType/>
      </UserInfo>
    </Students>
    <lcf76f155ced4ddcb4097134ff3c332f xmlns="44142c4a-7763-419c-8ea0-55561a970bc2">
      <Terms xmlns="http://schemas.microsoft.com/office/infopath/2007/PartnerControls"/>
    </lcf76f155ced4ddcb4097134ff3c332f>
    <DefaultSectionNames xmlns="44142c4a-7763-419c-8ea0-55561a970bc2" xsi:nil="true"/>
    <DateandTime xmlns="44142c4a-7763-419c-8ea0-55561a970bc2" xsi:nil="true"/>
    <Invited_Leaders xmlns="44142c4a-7763-419c-8ea0-55561a970bc2" xsi:nil="true"/>
    <IsNotebookLocked xmlns="44142c4a-7763-419c-8ea0-55561a970bc2" xsi:nil="true"/>
    <Invited_Teachers xmlns="44142c4a-7763-419c-8ea0-55561a970bc2" xsi:nil="true"/>
    <FolderType xmlns="44142c4a-7763-419c-8ea0-55561a970bc2" xsi:nil="true"/>
    <Owner xmlns="44142c4a-7763-419c-8ea0-55561a970bc2">
      <UserInfo>
        <DisplayName/>
        <AccountId xsi:nil="true"/>
        <AccountType/>
      </UserInfo>
    </Owner>
    <Members xmlns="44142c4a-7763-419c-8ea0-55561a970bc2">
      <UserInfo>
        <DisplayName/>
        <AccountId xsi:nil="true"/>
        <AccountType/>
      </UserInfo>
    </Members>
    <Has_Teacher_Only_SectionGroup xmlns="44142c4a-7763-419c-8ea0-55561a970bc2" xsi:nil="true"/>
  </documentManagement>
</p:properties>
</file>

<file path=customXml/itemProps1.xml><?xml version="1.0" encoding="utf-8"?>
<ds:datastoreItem xmlns:ds="http://schemas.openxmlformats.org/officeDocument/2006/customXml" ds:itemID="{834B6180-BABB-4CB2-89CD-15092711736F}"/>
</file>

<file path=customXml/itemProps2.xml><?xml version="1.0" encoding="utf-8"?>
<ds:datastoreItem xmlns:ds="http://schemas.openxmlformats.org/officeDocument/2006/customXml" ds:itemID="{D88852FC-FC0C-4B9A-AD4B-34216120539B}"/>
</file>

<file path=customXml/itemProps3.xml><?xml version="1.0" encoding="utf-8"?>
<ds:datastoreItem xmlns:ds="http://schemas.openxmlformats.org/officeDocument/2006/customXml" ds:itemID="{B8C56D69-1D7F-4E87-B288-ED7BC531288A}"/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1064</Words>
  <Application>Microsoft Office PowerPoint</Application>
  <PresentationFormat>Widescreen</PresentationFormat>
  <Paragraphs>164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Beatnik SF</vt:lpstr>
      <vt:lpstr>Calibri</vt:lpstr>
      <vt:lpstr>Calibri Light</vt:lpstr>
      <vt:lpstr>Forte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objectifs:</vt:lpstr>
      <vt:lpstr>Les formes de bénévolat</vt:lpstr>
      <vt:lpstr>Les formes de bénévolat</vt:lpstr>
      <vt:lpstr>PowerPoint Presentation</vt:lpstr>
      <vt:lpstr>Les pronoms Y et EN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Guillet</dc:creator>
  <cp:lastModifiedBy>Melanie Guillet</cp:lastModifiedBy>
  <cp:revision>2</cp:revision>
  <dcterms:created xsi:type="dcterms:W3CDTF">2021-05-10T08:05:50Z</dcterms:created>
  <dcterms:modified xsi:type="dcterms:W3CDTF">2023-06-29T05:49:01Z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0x010100621C5F22BAED4A499217A5AC0E9B129B</vt:lpwstr>
  </property>
</Properties>
</file>