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83" r:id="rId6"/>
    <p:sldId id="258" r:id="rId7"/>
    <p:sldId id="259" r:id="rId8"/>
    <p:sldId id="260" r:id="rId9"/>
    <p:sldId id="261" r:id="rId10"/>
    <p:sldId id="262" r:id="rId11"/>
    <p:sldId id="263" r:id="rId12"/>
    <p:sldId id="264" r:id="rId13"/>
    <p:sldId id="265" r:id="rId14"/>
    <p:sldId id="271" r:id="rId15"/>
    <p:sldId id="266" r:id="rId16"/>
    <p:sldId id="273" r:id="rId17"/>
    <p:sldId id="267" r:id="rId18"/>
    <p:sldId id="274" r:id="rId19"/>
    <p:sldId id="268" r:id="rId20"/>
    <p:sldId id="275" r:id="rId21"/>
    <p:sldId id="269" r:id="rId22"/>
    <p:sldId id="270" r:id="rId23"/>
    <p:sldId id="276" r:id="rId24"/>
    <p:sldId id="272" r:id="rId25"/>
    <p:sldId id="278" r:id="rId26"/>
    <p:sldId id="279" r:id="rId27"/>
    <p:sldId id="280" r:id="rId28"/>
    <p:sldId id="282" r:id="rId29"/>
    <p:sldId id="277"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824" autoAdjust="0"/>
    <p:restoredTop sz="94660"/>
  </p:normalViewPr>
  <p:slideViewPr>
    <p:cSldViewPr snapToGrid="0">
      <p:cViewPr varScale="1">
        <p:scale>
          <a:sx n="67" d="100"/>
          <a:sy n="67" d="100"/>
        </p:scale>
        <p:origin x="304" y="4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D49D6-60EB-4DC8-A628-7A46425BEC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DCD1291-E381-4E58-8F68-19ED75AA64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B0E51A4-787B-421F-BC9D-00BA33DC1DA6}"/>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5" name="Footer Placeholder 4">
            <a:extLst>
              <a:ext uri="{FF2B5EF4-FFF2-40B4-BE49-F238E27FC236}">
                <a16:creationId xmlns:a16="http://schemas.microsoft.com/office/drawing/2014/main" id="{C6C0E646-BDD2-494A-B14B-3C8AA495E8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625FBF-5F71-4774-B980-AD98E0A35EB7}"/>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2013887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3606-5FAA-4DF9-94E3-31846ED168A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044AE67-F90E-4118-8C5D-2121C7D12B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8F2140-3BFF-4B99-9916-1C7C80EC3C35}"/>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5" name="Footer Placeholder 4">
            <a:extLst>
              <a:ext uri="{FF2B5EF4-FFF2-40B4-BE49-F238E27FC236}">
                <a16:creationId xmlns:a16="http://schemas.microsoft.com/office/drawing/2014/main" id="{1A7A7469-8163-44E5-8C59-14A152BDFC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D7998B-0173-4BA3-803B-762E6A8AACEE}"/>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2897694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8D4B34-B98D-46DD-8F35-E65D923D56D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94AAF2-F586-450C-A267-F2613F65DA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1DC18C-E852-4E59-A4C9-87CF444649F7}"/>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5" name="Footer Placeholder 4">
            <a:extLst>
              <a:ext uri="{FF2B5EF4-FFF2-40B4-BE49-F238E27FC236}">
                <a16:creationId xmlns:a16="http://schemas.microsoft.com/office/drawing/2014/main" id="{E1B4D32E-8B61-41F5-BB81-88174B017A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4A7F5F-5A23-4389-94B5-2512B3AE6BDE}"/>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2604483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C0B4C-9ACC-4BC9-B31E-8780E9B556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A1CD870-86B8-4403-8DD5-1E3B1917198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CD955D-4C2E-49EB-A6FA-C3CCDDE7E155}"/>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5" name="Footer Placeholder 4">
            <a:extLst>
              <a:ext uri="{FF2B5EF4-FFF2-40B4-BE49-F238E27FC236}">
                <a16:creationId xmlns:a16="http://schemas.microsoft.com/office/drawing/2014/main" id="{6D6E25B1-696D-413B-9575-7CA785632D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A1AE9BF-F419-4DAD-A18B-0D074545D83A}"/>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119183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F9BDC-0018-4562-9D18-F713070146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D9FE432-FAAA-4E8D-8ADF-1D79F77BE0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530C85-EF47-4EAE-B399-A7C75EEC9682}"/>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5" name="Footer Placeholder 4">
            <a:extLst>
              <a:ext uri="{FF2B5EF4-FFF2-40B4-BE49-F238E27FC236}">
                <a16:creationId xmlns:a16="http://schemas.microsoft.com/office/drawing/2014/main" id="{0E452404-D11E-46E4-AD87-B489613A1F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3A6601-2579-49EE-8E20-3C154F635174}"/>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2350972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A6EA7-0AED-42EE-89E0-D04F51FCAA8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C1FF0F-1532-4EA4-A087-54F76578085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EA9E8F-FAFB-4247-BCA8-9BC22F55B7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6C88A82-BB8A-457A-8EDE-8C1080832060}"/>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6" name="Footer Placeholder 5">
            <a:extLst>
              <a:ext uri="{FF2B5EF4-FFF2-40B4-BE49-F238E27FC236}">
                <a16:creationId xmlns:a16="http://schemas.microsoft.com/office/drawing/2014/main" id="{04D7F864-FB08-45DA-8040-3826667F23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85B35ED-6184-4198-B1B0-1090191AC1A3}"/>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2435734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8DA1B-6D3C-4A08-B427-0C452CE3BE8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62B107-A67A-45D3-974B-FAA4297706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47E12B5-80E0-45D3-A97B-780A5F15C1B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488B6C9-B388-4096-8618-BF9FA24ADF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5D240D-3BA5-456E-A703-23DC893A68E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7942B2B-9AEA-467B-BDF9-AF8D22C900FA}"/>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8" name="Footer Placeholder 7">
            <a:extLst>
              <a:ext uri="{FF2B5EF4-FFF2-40B4-BE49-F238E27FC236}">
                <a16:creationId xmlns:a16="http://schemas.microsoft.com/office/drawing/2014/main" id="{29CFAB04-6A86-4673-8BA9-37A4CC2D6A5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0501800-411B-4CE5-AF42-6BCE9A53628F}"/>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3086968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5F695-1466-4022-AE38-48741B7C73F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564AB78-9CCE-4CA2-BE8C-F310E192F888}"/>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4" name="Footer Placeholder 3">
            <a:extLst>
              <a:ext uri="{FF2B5EF4-FFF2-40B4-BE49-F238E27FC236}">
                <a16:creationId xmlns:a16="http://schemas.microsoft.com/office/drawing/2014/main" id="{88FAADEF-7DAB-4649-872D-4E952D206BA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97AAFF7-CC7C-4F13-8930-298A5DDF8556}"/>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1658763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5F690C-1BCE-4510-934F-467F268E4E26}"/>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3" name="Footer Placeholder 2">
            <a:extLst>
              <a:ext uri="{FF2B5EF4-FFF2-40B4-BE49-F238E27FC236}">
                <a16:creationId xmlns:a16="http://schemas.microsoft.com/office/drawing/2014/main" id="{C8317B02-4211-442F-A445-D1E6C5BBBA8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F3F9641-2B16-455F-83D7-78AA1DF52E97}"/>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4251590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809AD-F198-43F5-811A-23BBB02AA3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B29F9E5-9BB5-4403-9369-2A7777517F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E153D64-F581-465D-82A4-25CB979B54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C319B3-94E3-488F-948F-DF3A7A712A1F}"/>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6" name="Footer Placeholder 5">
            <a:extLst>
              <a:ext uri="{FF2B5EF4-FFF2-40B4-BE49-F238E27FC236}">
                <a16:creationId xmlns:a16="http://schemas.microsoft.com/office/drawing/2014/main" id="{8F8F5DB3-815D-452F-941C-C55260573F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409841-A4D3-44B4-AB68-A1B8305AF84F}"/>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3385008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85DF96-5547-4B51-B9E0-A32770909E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F334816-ACBF-4E90-8A3A-6C613D4A96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E68B038-E467-4AD8-835B-A8B9975C9B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99FFE6-F424-4E21-ABA7-942DE34579C6}"/>
              </a:ext>
            </a:extLst>
          </p:cNvPr>
          <p:cNvSpPr>
            <a:spLocks noGrp="1"/>
          </p:cNvSpPr>
          <p:nvPr>
            <p:ph type="dt" sz="half" idx="10"/>
          </p:nvPr>
        </p:nvSpPr>
        <p:spPr/>
        <p:txBody>
          <a:bodyPr/>
          <a:lstStyle/>
          <a:p>
            <a:fld id="{2FF6771A-D87A-4ABD-8E5B-7D1B768BA787}" type="datetimeFigureOut">
              <a:rPr lang="en-GB" smtClean="0"/>
              <a:t>16/06/2022</a:t>
            </a:fld>
            <a:endParaRPr lang="en-GB"/>
          </a:p>
        </p:txBody>
      </p:sp>
      <p:sp>
        <p:nvSpPr>
          <p:cNvPr id="6" name="Footer Placeholder 5">
            <a:extLst>
              <a:ext uri="{FF2B5EF4-FFF2-40B4-BE49-F238E27FC236}">
                <a16:creationId xmlns:a16="http://schemas.microsoft.com/office/drawing/2014/main" id="{6DA2C42E-48FB-4293-955D-A9DF0290FC5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A0EACFB-310A-441A-94D2-26A240888274}"/>
              </a:ext>
            </a:extLst>
          </p:cNvPr>
          <p:cNvSpPr>
            <a:spLocks noGrp="1"/>
          </p:cNvSpPr>
          <p:nvPr>
            <p:ph type="sldNum" sz="quarter" idx="12"/>
          </p:nvPr>
        </p:nvSpPr>
        <p:spPr/>
        <p:txBody>
          <a:bodyPr/>
          <a:lstStyle/>
          <a:p>
            <a:fld id="{6D167329-0BE4-4C73-8489-4999BF28B94E}" type="slidenum">
              <a:rPr lang="en-GB" smtClean="0"/>
              <a:t>‹#›</a:t>
            </a:fld>
            <a:endParaRPr lang="en-GB"/>
          </a:p>
        </p:txBody>
      </p:sp>
    </p:spTree>
    <p:extLst>
      <p:ext uri="{BB962C8B-B14F-4D97-AF65-F5344CB8AC3E}">
        <p14:creationId xmlns:p14="http://schemas.microsoft.com/office/powerpoint/2010/main" val="23475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056B632-AA85-44E5-B145-D94E0479D2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BA081C6-6DBB-4F8D-BB87-FBDD04DC6D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FDC081E-391E-4E65-ACD6-C769130EA2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F6771A-D87A-4ABD-8E5B-7D1B768BA787}" type="datetimeFigureOut">
              <a:rPr lang="en-GB" smtClean="0"/>
              <a:t>16/06/2022</a:t>
            </a:fld>
            <a:endParaRPr lang="en-GB"/>
          </a:p>
        </p:txBody>
      </p:sp>
      <p:sp>
        <p:nvSpPr>
          <p:cNvPr id="5" name="Footer Placeholder 4">
            <a:extLst>
              <a:ext uri="{FF2B5EF4-FFF2-40B4-BE49-F238E27FC236}">
                <a16:creationId xmlns:a16="http://schemas.microsoft.com/office/drawing/2014/main" id="{45B43CA0-2E9E-48DB-87DF-735284D4E2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95C06E8-B9B8-4C6A-BFEB-C98FE69A72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67329-0BE4-4C73-8489-4999BF28B94E}" type="slidenum">
              <a:rPr lang="en-GB" smtClean="0"/>
              <a:t>‹#›</a:t>
            </a:fld>
            <a:endParaRPr lang="en-GB"/>
          </a:p>
        </p:txBody>
      </p:sp>
    </p:spTree>
    <p:extLst>
      <p:ext uri="{BB962C8B-B14F-4D97-AF65-F5344CB8AC3E}">
        <p14:creationId xmlns:p14="http://schemas.microsoft.com/office/powerpoint/2010/main" val="1061615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fmizLrP64NQ?feature=oembed" TargetMode="External"/><Relationship Id="rId4" Type="http://schemas.openxmlformats.org/officeDocument/2006/relationships/hyperlink" Target="https://www.youtube.com/watch?v=fmizLrP64NQ"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bbc.co.uk/news/technology-52353720"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Y8Tko2YC5hA" TargetMode="External"/><Relationship Id="rId2" Type="http://schemas.openxmlformats.org/officeDocument/2006/relationships/slideLayout" Target="../slideLayouts/slideLayout2.xml"/><Relationship Id="rId1" Type="http://schemas.openxmlformats.org/officeDocument/2006/relationships/video" Target="https://www.youtube.com/embed/Y8Tko2YC5hA?feature=oembed" TargetMode="Externa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video" Target="https://www.youtube.com/embed/Uo0KjdDJr1c?feature=oembed" TargetMode="External"/><Relationship Id="rId7" Type="http://schemas.openxmlformats.org/officeDocument/2006/relationships/hyperlink" Target="https://www.youtube.com/watch?v=B0VPlqegTKM" TargetMode="External"/><Relationship Id="rId2" Type="http://schemas.openxmlformats.org/officeDocument/2006/relationships/video" Target="https://www.youtube.com/embed/B0VPlqegTKM?feature=oembed" TargetMode="External"/><Relationship Id="rId1" Type="http://schemas.openxmlformats.org/officeDocument/2006/relationships/video" Target="https://www.youtube.com/embed/2aBDRRyho2o?feature=oembed" TargetMode="External"/><Relationship Id="rId6" Type="http://schemas.openxmlformats.org/officeDocument/2006/relationships/image" Target="../media/image20.jpeg"/><Relationship Id="rId5" Type="http://schemas.openxmlformats.org/officeDocument/2006/relationships/hyperlink" Target="https://www.youtube.com/watch?v=2aBDRRyho2o" TargetMode="External"/><Relationship Id="rId10" Type="http://schemas.openxmlformats.org/officeDocument/2006/relationships/image" Target="../media/image22.jpeg"/><Relationship Id="rId4" Type="http://schemas.openxmlformats.org/officeDocument/2006/relationships/slideLayout" Target="../slideLayouts/slideLayout2.xml"/><Relationship Id="rId9" Type="http://schemas.openxmlformats.org/officeDocument/2006/relationships/hyperlink" Target="https://www.youtube.com/watch?v=Uo0KjdDJr1c"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bbc.co.uk/education/guides/zcnv4wx/revision" TargetMode="External"/><Relationship Id="rId2" Type="http://schemas.openxmlformats.org/officeDocument/2006/relationships/hyperlink" Target="http://www.teach-ict.com/gcse_computing/ocr/211_hardware_software/ethical/miniweb/index.htm" TargetMode="External"/><Relationship Id="rId1" Type="http://schemas.openxmlformats.org/officeDocument/2006/relationships/slideLayout" Target="../slideLayouts/slideLayout2.xml"/><Relationship Id="rId6" Type="http://schemas.openxmlformats.org/officeDocument/2006/relationships/hyperlink" Target="http://www.teach-ict.com/gcse_computing/ocr/databases/relational/miniweb/index.htm" TargetMode="External"/><Relationship Id="rId5" Type="http://schemas.openxmlformats.org/officeDocument/2006/relationships/hyperlink" Target="http://www.teach-ict.com/gcse_new/software/web_design/miniweb/index.htm" TargetMode="External"/><Relationship Id="rId4" Type="http://schemas.openxmlformats.org/officeDocument/2006/relationships/hyperlink" Target="http://www.bbc.co.uk/education/guides/zrpycdm/revisio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Y9FOyoS3Fag?feature=oembed" TargetMode="External"/><Relationship Id="rId4" Type="http://schemas.openxmlformats.org/officeDocument/2006/relationships/hyperlink" Target="https://www.youtube.com/watch?v=Y9FOyoS3Fa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level Programmes | Cirencester College">
            <a:extLst>
              <a:ext uri="{FF2B5EF4-FFF2-40B4-BE49-F238E27FC236}">
                <a16:creationId xmlns:a16="http://schemas.microsoft.com/office/drawing/2014/main" id="{6A71881D-9700-4FBE-9185-A784DC42502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38110" y="1170211"/>
            <a:ext cx="10515779" cy="452178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9FAD542B-6687-4C76-8E26-8C53A5BD5519}"/>
              </a:ext>
            </a:extLst>
          </p:cNvPr>
          <p:cNvSpPr/>
          <p:nvPr/>
        </p:nvSpPr>
        <p:spPr>
          <a:xfrm>
            <a:off x="1" y="226676"/>
            <a:ext cx="12192000" cy="758905"/>
          </a:xfrm>
          <a:prstGeom prst="rect">
            <a:avLst/>
          </a:prstGeom>
          <a:solidFill>
            <a:schemeClr val="tx1"/>
          </a:solidFill>
        </p:spPr>
        <p:txBody>
          <a:bodyPr vert="horz" lIns="91440" tIns="45720" rIns="91440" bIns="45720" rtlCol="0" anchor="ctr">
            <a:normAutofit/>
          </a:bodyPr>
          <a:lstStyle/>
          <a:p>
            <a:pPr algn="ctr">
              <a:lnSpc>
                <a:spcPct val="90000"/>
              </a:lnSpc>
              <a:spcBef>
                <a:spcPct val="0"/>
              </a:spcBef>
              <a:spcAft>
                <a:spcPts val="800"/>
              </a:spcAft>
            </a:pPr>
            <a:r>
              <a:rPr lang="en-US" sz="4000" kern="1200" dirty="0">
                <a:solidFill>
                  <a:schemeClr val="bg1"/>
                </a:solidFill>
                <a:latin typeface="+mj-lt"/>
                <a:ea typeface="+mj-ea"/>
                <a:cs typeface="+mj-cs"/>
              </a:rPr>
              <a:t>T Level - Digital Production, Design &amp; Development</a:t>
            </a:r>
          </a:p>
        </p:txBody>
      </p:sp>
      <p:sp>
        <p:nvSpPr>
          <p:cNvPr id="7" name="Rectangle 6">
            <a:extLst>
              <a:ext uri="{FF2B5EF4-FFF2-40B4-BE49-F238E27FC236}">
                <a16:creationId xmlns:a16="http://schemas.microsoft.com/office/drawing/2014/main" id="{5EA54FCF-5690-4AC5-974A-68408E32377D}"/>
              </a:ext>
            </a:extLst>
          </p:cNvPr>
          <p:cNvSpPr/>
          <p:nvPr/>
        </p:nvSpPr>
        <p:spPr>
          <a:xfrm>
            <a:off x="-1" y="5872419"/>
            <a:ext cx="12192000" cy="758905"/>
          </a:xfrm>
          <a:prstGeom prst="rect">
            <a:avLst/>
          </a:prstGeom>
          <a:solidFill>
            <a:schemeClr val="tx1"/>
          </a:solidFill>
        </p:spPr>
        <p:txBody>
          <a:bodyPr vert="horz" lIns="91440" tIns="45720" rIns="91440" bIns="45720" rtlCol="0" anchor="ctr">
            <a:normAutofit/>
          </a:bodyPr>
          <a:lstStyle/>
          <a:p>
            <a:pPr algn="ctr">
              <a:lnSpc>
                <a:spcPct val="90000"/>
              </a:lnSpc>
              <a:spcBef>
                <a:spcPct val="0"/>
              </a:spcBef>
              <a:spcAft>
                <a:spcPts val="800"/>
              </a:spcAft>
            </a:pPr>
            <a:r>
              <a:rPr lang="en-US" sz="4000" kern="1200" dirty="0">
                <a:solidFill>
                  <a:schemeClr val="bg1"/>
                </a:solidFill>
                <a:latin typeface="+mj-lt"/>
                <a:ea typeface="+mj-ea"/>
                <a:cs typeface="+mj-cs"/>
              </a:rPr>
              <a:t>Are You Ready?</a:t>
            </a:r>
          </a:p>
        </p:txBody>
      </p:sp>
    </p:spTree>
    <p:extLst>
      <p:ext uri="{BB962C8B-B14F-4D97-AF65-F5344CB8AC3E}">
        <p14:creationId xmlns:p14="http://schemas.microsoft.com/office/powerpoint/2010/main" val="1759770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57585A-9ABF-42A7-BECA-82A87AB0DFD3}"/>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How is the Course Graded?</a:t>
            </a:r>
          </a:p>
        </p:txBody>
      </p:sp>
      <p:sp>
        <p:nvSpPr>
          <p:cNvPr id="5" name="Rectangle 4">
            <a:extLst>
              <a:ext uri="{FF2B5EF4-FFF2-40B4-BE49-F238E27FC236}">
                <a16:creationId xmlns:a16="http://schemas.microsoft.com/office/drawing/2014/main" id="{B47B068D-C569-4534-B7C0-544629272AD2}"/>
              </a:ext>
            </a:extLst>
          </p:cNvPr>
          <p:cNvSpPr/>
          <p:nvPr/>
        </p:nvSpPr>
        <p:spPr>
          <a:xfrm>
            <a:off x="259080" y="967767"/>
            <a:ext cx="11460480" cy="1200329"/>
          </a:xfrm>
          <a:prstGeom prst="rect">
            <a:avLst/>
          </a:prstGeom>
        </p:spPr>
        <p:txBody>
          <a:bodyPr wrap="square">
            <a:spAutoFit/>
          </a:bodyPr>
          <a:lstStyle/>
          <a:p>
            <a:r>
              <a:rPr lang="en-GB" sz="2400" dirty="0"/>
              <a:t>Calculation of the T Level grade: </a:t>
            </a:r>
          </a:p>
          <a:p>
            <a:r>
              <a:rPr lang="en-GB" sz="2400" dirty="0"/>
              <a:t>The Calculation of qualification grade table below shows the minimum thresholds for calculating the T Level grade; subject to successful completion of all elements. </a:t>
            </a:r>
          </a:p>
        </p:txBody>
      </p:sp>
      <p:pic>
        <p:nvPicPr>
          <p:cNvPr id="6" name="Picture 5">
            <a:extLst>
              <a:ext uri="{FF2B5EF4-FFF2-40B4-BE49-F238E27FC236}">
                <a16:creationId xmlns:a16="http://schemas.microsoft.com/office/drawing/2014/main" id="{8963A53B-5354-40BD-AA6F-31BE81FFFC7E}"/>
              </a:ext>
            </a:extLst>
          </p:cNvPr>
          <p:cNvPicPr>
            <a:picLocks noChangeAspect="1"/>
          </p:cNvPicPr>
          <p:nvPr/>
        </p:nvPicPr>
        <p:blipFill rotWithShape="1">
          <a:blip r:embed="rId2"/>
          <a:srcRect l="10124" t="26210" r="9501" b="13760"/>
          <a:stretch/>
        </p:blipFill>
        <p:spPr>
          <a:xfrm>
            <a:off x="834390" y="2168096"/>
            <a:ext cx="10523220" cy="4418770"/>
          </a:xfrm>
          <a:prstGeom prst="rect">
            <a:avLst/>
          </a:prstGeom>
        </p:spPr>
      </p:pic>
    </p:spTree>
    <p:extLst>
      <p:ext uri="{BB962C8B-B14F-4D97-AF65-F5344CB8AC3E}">
        <p14:creationId xmlns:p14="http://schemas.microsoft.com/office/powerpoint/2010/main" val="27023254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92F12C-E70D-4BBC-8744-0B47BB65B89A}"/>
              </a:ext>
            </a:extLst>
          </p:cNvPr>
          <p:cNvSpPr txBox="1"/>
          <p:nvPr/>
        </p:nvSpPr>
        <p:spPr>
          <a:xfrm>
            <a:off x="389618" y="1038655"/>
            <a:ext cx="11549576" cy="707886"/>
          </a:xfrm>
          <a:prstGeom prst="rect">
            <a:avLst/>
          </a:prstGeom>
          <a:noFill/>
        </p:spPr>
        <p:txBody>
          <a:bodyPr wrap="square" rtlCol="0">
            <a:spAutoFit/>
          </a:bodyPr>
          <a:lstStyle/>
          <a:p>
            <a:r>
              <a:rPr lang="en-GB" sz="2000" dirty="0"/>
              <a:t>The Digital T-Level is a combination of computer science, business studies, digital knowledge and skills as well as time spent in industry, to succeed on this course you will need to have and develop the follow skills.</a:t>
            </a:r>
          </a:p>
        </p:txBody>
      </p:sp>
      <p:sp>
        <p:nvSpPr>
          <p:cNvPr id="5" name="Title 1">
            <a:extLst>
              <a:ext uri="{FF2B5EF4-FFF2-40B4-BE49-F238E27FC236}">
                <a16:creationId xmlns:a16="http://schemas.microsoft.com/office/drawing/2014/main" id="{2F464CB7-47A8-465E-B0C6-EF56910438DA}"/>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Tips &amp; Skills</a:t>
            </a:r>
          </a:p>
        </p:txBody>
      </p:sp>
      <p:pic>
        <p:nvPicPr>
          <p:cNvPr id="6" name="Picture 5">
            <a:extLst>
              <a:ext uri="{FF2B5EF4-FFF2-40B4-BE49-F238E27FC236}">
                <a16:creationId xmlns:a16="http://schemas.microsoft.com/office/drawing/2014/main" id="{43D30D05-96F5-40BB-B186-FA07E5BC3E26}"/>
              </a:ext>
            </a:extLst>
          </p:cNvPr>
          <p:cNvPicPr>
            <a:picLocks noChangeAspect="1"/>
          </p:cNvPicPr>
          <p:nvPr/>
        </p:nvPicPr>
        <p:blipFill>
          <a:blip r:embed="rId2"/>
          <a:stretch>
            <a:fillRect/>
          </a:stretch>
        </p:blipFill>
        <p:spPr>
          <a:xfrm>
            <a:off x="7003198" y="1791098"/>
            <a:ext cx="4841799" cy="4841799"/>
          </a:xfrm>
          <a:prstGeom prst="rect">
            <a:avLst/>
          </a:prstGeom>
        </p:spPr>
      </p:pic>
      <p:sp>
        <p:nvSpPr>
          <p:cNvPr id="9" name="Rectangle 8">
            <a:extLst>
              <a:ext uri="{FF2B5EF4-FFF2-40B4-BE49-F238E27FC236}">
                <a16:creationId xmlns:a16="http://schemas.microsoft.com/office/drawing/2014/main" id="{BA36A911-526A-4089-A67C-550CDBBFF4DB}"/>
              </a:ext>
            </a:extLst>
          </p:cNvPr>
          <p:cNvSpPr/>
          <p:nvPr/>
        </p:nvSpPr>
        <p:spPr>
          <a:xfrm>
            <a:off x="5476852" y="2104343"/>
            <a:ext cx="1077218" cy="369332"/>
          </a:xfrm>
          <a:prstGeom prst="rect">
            <a:avLst/>
          </a:prstGeom>
          <a:solidFill>
            <a:schemeClr val="tx1"/>
          </a:solidFill>
        </p:spPr>
        <p:txBody>
          <a:bodyPr wrap="none">
            <a:spAutoFit/>
          </a:bodyPr>
          <a:lstStyle/>
          <a:p>
            <a:r>
              <a:rPr lang="en-GB" dirty="0">
                <a:solidFill>
                  <a:schemeClr val="bg1"/>
                </a:solidFill>
              </a:rPr>
              <a:t>Creativity</a:t>
            </a:r>
          </a:p>
        </p:txBody>
      </p:sp>
      <p:sp>
        <p:nvSpPr>
          <p:cNvPr id="10" name="Rectangle 9">
            <a:extLst>
              <a:ext uri="{FF2B5EF4-FFF2-40B4-BE49-F238E27FC236}">
                <a16:creationId xmlns:a16="http://schemas.microsoft.com/office/drawing/2014/main" id="{BCE6F8AC-5651-4FA6-A841-DDBED72FF47E}"/>
              </a:ext>
            </a:extLst>
          </p:cNvPr>
          <p:cNvSpPr/>
          <p:nvPr/>
        </p:nvSpPr>
        <p:spPr>
          <a:xfrm>
            <a:off x="4430719" y="2834668"/>
            <a:ext cx="1750287" cy="369332"/>
          </a:xfrm>
          <a:prstGeom prst="rect">
            <a:avLst/>
          </a:prstGeom>
          <a:solidFill>
            <a:schemeClr val="tx1"/>
          </a:solidFill>
        </p:spPr>
        <p:txBody>
          <a:bodyPr wrap="none">
            <a:spAutoFit/>
          </a:bodyPr>
          <a:lstStyle/>
          <a:p>
            <a:r>
              <a:rPr lang="en-GB" dirty="0">
                <a:solidFill>
                  <a:schemeClr val="bg1"/>
                </a:solidFill>
              </a:rPr>
              <a:t>Problem Solving </a:t>
            </a:r>
          </a:p>
        </p:txBody>
      </p:sp>
      <p:sp>
        <p:nvSpPr>
          <p:cNvPr id="11" name="Rectangle 10">
            <a:extLst>
              <a:ext uri="{FF2B5EF4-FFF2-40B4-BE49-F238E27FC236}">
                <a16:creationId xmlns:a16="http://schemas.microsoft.com/office/drawing/2014/main" id="{CCF6B0CE-541A-4D70-833B-E9A68294717F}"/>
              </a:ext>
            </a:extLst>
          </p:cNvPr>
          <p:cNvSpPr/>
          <p:nvPr/>
        </p:nvSpPr>
        <p:spPr>
          <a:xfrm>
            <a:off x="5033935" y="3581556"/>
            <a:ext cx="1679947" cy="369332"/>
          </a:xfrm>
          <a:prstGeom prst="rect">
            <a:avLst/>
          </a:prstGeom>
          <a:solidFill>
            <a:schemeClr val="tx1"/>
          </a:solidFill>
        </p:spPr>
        <p:txBody>
          <a:bodyPr wrap="none">
            <a:spAutoFit/>
          </a:bodyPr>
          <a:lstStyle/>
          <a:p>
            <a:r>
              <a:rPr lang="en-GB" dirty="0">
                <a:solidFill>
                  <a:schemeClr val="bg1"/>
                </a:solidFill>
              </a:rPr>
              <a:t>Critical Thinking</a:t>
            </a:r>
          </a:p>
        </p:txBody>
      </p:sp>
      <p:sp>
        <p:nvSpPr>
          <p:cNvPr id="12" name="Rectangle 11">
            <a:extLst>
              <a:ext uri="{FF2B5EF4-FFF2-40B4-BE49-F238E27FC236}">
                <a16:creationId xmlns:a16="http://schemas.microsoft.com/office/drawing/2014/main" id="{AFE13930-D894-46E1-A24C-2D2E1B95F487}"/>
              </a:ext>
            </a:extLst>
          </p:cNvPr>
          <p:cNvSpPr/>
          <p:nvPr/>
        </p:nvSpPr>
        <p:spPr>
          <a:xfrm>
            <a:off x="3712293" y="5948648"/>
            <a:ext cx="987130" cy="369332"/>
          </a:xfrm>
          <a:prstGeom prst="rect">
            <a:avLst/>
          </a:prstGeom>
          <a:solidFill>
            <a:schemeClr val="tx1"/>
          </a:solidFill>
        </p:spPr>
        <p:txBody>
          <a:bodyPr wrap="square">
            <a:spAutoFit/>
          </a:bodyPr>
          <a:lstStyle/>
          <a:p>
            <a:r>
              <a:rPr lang="en-GB" dirty="0">
                <a:solidFill>
                  <a:schemeClr val="bg1"/>
                </a:solidFill>
              </a:rPr>
              <a:t>Patience</a:t>
            </a:r>
          </a:p>
        </p:txBody>
      </p:sp>
      <p:sp>
        <p:nvSpPr>
          <p:cNvPr id="13" name="Rectangle 12">
            <a:extLst>
              <a:ext uri="{FF2B5EF4-FFF2-40B4-BE49-F238E27FC236}">
                <a16:creationId xmlns:a16="http://schemas.microsoft.com/office/drawing/2014/main" id="{0C6762F9-D0AD-4B6F-B997-93FF3BE4DCDF}"/>
              </a:ext>
            </a:extLst>
          </p:cNvPr>
          <p:cNvSpPr/>
          <p:nvPr/>
        </p:nvSpPr>
        <p:spPr>
          <a:xfrm>
            <a:off x="3503433" y="5059904"/>
            <a:ext cx="1539268" cy="369332"/>
          </a:xfrm>
          <a:prstGeom prst="rect">
            <a:avLst/>
          </a:prstGeom>
          <a:solidFill>
            <a:schemeClr val="tx1"/>
          </a:solidFill>
        </p:spPr>
        <p:txBody>
          <a:bodyPr wrap="none">
            <a:spAutoFit/>
          </a:bodyPr>
          <a:lstStyle/>
          <a:p>
            <a:r>
              <a:rPr lang="en-GB" dirty="0">
                <a:solidFill>
                  <a:schemeClr val="bg1"/>
                </a:solidFill>
              </a:rPr>
              <a:t>Organisational</a:t>
            </a:r>
          </a:p>
        </p:txBody>
      </p:sp>
      <p:sp>
        <p:nvSpPr>
          <p:cNvPr id="14" name="Rectangle 13">
            <a:extLst>
              <a:ext uri="{FF2B5EF4-FFF2-40B4-BE49-F238E27FC236}">
                <a16:creationId xmlns:a16="http://schemas.microsoft.com/office/drawing/2014/main" id="{6C10A7F2-FA8D-4725-8641-C9F713F5C211}"/>
              </a:ext>
            </a:extLst>
          </p:cNvPr>
          <p:cNvSpPr/>
          <p:nvPr/>
        </p:nvSpPr>
        <p:spPr>
          <a:xfrm>
            <a:off x="401453" y="5948648"/>
            <a:ext cx="2608856" cy="369332"/>
          </a:xfrm>
          <a:prstGeom prst="rect">
            <a:avLst/>
          </a:prstGeom>
          <a:solidFill>
            <a:schemeClr val="tx1"/>
          </a:solidFill>
        </p:spPr>
        <p:txBody>
          <a:bodyPr wrap="none">
            <a:spAutoFit/>
          </a:bodyPr>
          <a:lstStyle/>
          <a:p>
            <a:r>
              <a:rPr lang="en-GB" dirty="0">
                <a:solidFill>
                  <a:schemeClr val="bg1"/>
                </a:solidFill>
              </a:rPr>
              <a:t>Information Management</a:t>
            </a:r>
          </a:p>
        </p:txBody>
      </p:sp>
      <p:sp>
        <p:nvSpPr>
          <p:cNvPr id="15" name="Rectangle 14">
            <a:extLst>
              <a:ext uri="{FF2B5EF4-FFF2-40B4-BE49-F238E27FC236}">
                <a16:creationId xmlns:a16="http://schemas.microsoft.com/office/drawing/2014/main" id="{2B6B54AC-27ED-4734-B258-69377A2898CD}"/>
              </a:ext>
            </a:extLst>
          </p:cNvPr>
          <p:cNvSpPr/>
          <p:nvPr/>
        </p:nvSpPr>
        <p:spPr>
          <a:xfrm>
            <a:off x="2997642" y="3485805"/>
            <a:ext cx="1208216" cy="369332"/>
          </a:xfrm>
          <a:prstGeom prst="rect">
            <a:avLst/>
          </a:prstGeom>
          <a:solidFill>
            <a:schemeClr val="tx1"/>
          </a:solidFill>
        </p:spPr>
        <p:txBody>
          <a:bodyPr wrap="none">
            <a:spAutoFit/>
          </a:bodyPr>
          <a:lstStyle/>
          <a:p>
            <a:r>
              <a:rPr lang="en-GB" dirty="0">
                <a:solidFill>
                  <a:schemeClr val="bg1"/>
                </a:solidFill>
              </a:rPr>
              <a:t>Leadership</a:t>
            </a:r>
          </a:p>
        </p:txBody>
      </p:sp>
      <p:sp>
        <p:nvSpPr>
          <p:cNvPr id="16" name="Rectangle 15">
            <a:extLst>
              <a:ext uri="{FF2B5EF4-FFF2-40B4-BE49-F238E27FC236}">
                <a16:creationId xmlns:a16="http://schemas.microsoft.com/office/drawing/2014/main" id="{5A146655-4464-453A-B0C2-4EB68B6A897C}"/>
              </a:ext>
            </a:extLst>
          </p:cNvPr>
          <p:cNvSpPr/>
          <p:nvPr/>
        </p:nvSpPr>
        <p:spPr>
          <a:xfrm>
            <a:off x="3150615" y="2100716"/>
            <a:ext cx="1119987" cy="369332"/>
          </a:xfrm>
          <a:prstGeom prst="rect">
            <a:avLst/>
          </a:prstGeom>
          <a:solidFill>
            <a:schemeClr val="tx1"/>
          </a:solidFill>
        </p:spPr>
        <p:txBody>
          <a:bodyPr wrap="none">
            <a:spAutoFit/>
          </a:bodyPr>
          <a:lstStyle/>
          <a:p>
            <a:r>
              <a:rPr lang="en-GB" dirty="0">
                <a:solidFill>
                  <a:schemeClr val="bg1"/>
                </a:solidFill>
              </a:rPr>
              <a:t>Resilience</a:t>
            </a:r>
          </a:p>
        </p:txBody>
      </p:sp>
      <p:sp>
        <p:nvSpPr>
          <p:cNvPr id="17" name="Rectangle 16">
            <a:extLst>
              <a:ext uri="{FF2B5EF4-FFF2-40B4-BE49-F238E27FC236}">
                <a16:creationId xmlns:a16="http://schemas.microsoft.com/office/drawing/2014/main" id="{0867DE8F-02E7-444C-90AA-10AB5252A5CD}"/>
              </a:ext>
            </a:extLst>
          </p:cNvPr>
          <p:cNvSpPr/>
          <p:nvPr/>
        </p:nvSpPr>
        <p:spPr>
          <a:xfrm>
            <a:off x="832885" y="2912756"/>
            <a:ext cx="1673022" cy="369332"/>
          </a:xfrm>
          <a:prstGeom prst="rect">
            <a:avLst/>
          </a:prstGeom>
          <a:solidFill>
            <a:schemeClr val="tx1"/>
          </a:solidFill>
        </p:spPr>
        <p:txBody>
          <a:bodyPr wrap="none">
            <a:spAutoFit/>
          </a:bodyPr>
          <a:lstStyle/>
          <a:p>
            <a:r>
              <a:rPr lang="en-GB" dirty="0">
                <a:solidFill>
                  <a:schemeClr val="bg1"/>
                </a:solidFill>
              </a:rPr>
              <a:t>Communication</a:t>
            </a:r>
          </a:p>
        </p:txBody>
      </p:sp>
      <p:sp>
        <p:nvSpPr>
          <p:cNvPr id="18" name="Rectangle 17">
            <a:extLst>
              <a:ext uri="{FF2B5EF4-FFF2-40B4-BE49-F238E27FC236}">
                <a16:creationId xmlns:a16="http://schemas.microsoft.com/office/drawing/2014/main" id="{77D20DF1-EC85-40AF-937D-8045BBF0D8A5}"/>
              </a:ext>
            </a:extLst>
          </p:cNvPr>
          <p:cNvSpPr/>
          <p:nvPr/>
        </p:nvSpPr>
        <p:spPr>
          <a:xfrm>
            <a:off x="5266498" y="5465150"/>
            <a:ext cx="1447384" cy="369332"/>
          </a:xfrm>
          <a:prstGeom prst="rect">
            <a:avLst/>
          </a:prstGeom>
          <a:solidFill>
            <a:schemeClr val="tx1"/>
          </a:solidFill>
        </p:spPr>
        <p:txBody>
          <a:bodyPr wrap="none">
            <a:spAutoFit/>
          </a:bodyPr>
          <a:lstStyle/>
          <a:p>
            <a:r>
              <a:rPr lang="en-GB" dirty="0">
                <a:solidFill>
                  <a:schemeClr val="bg1"/>
                </a:solidFill>
              </a:rPr>
              <a:t>Collaboration</a:t>
            </a:r>
            <a:endParaRPr lang="en-GB" dirty="0"/>
          </a:p>
        </p:txBody>
      </p:sp>
      <p:sp>
        <p:nvSpPr>
          <p:cNvPr id="19" name="Rectangle 18">
            <a:extLst>
              <a:ext uri="{FF2B5EF4-FFF2-40B4-BE49-F238E27FC236}">
                <a16:creationId xmlns:a16="http://schemas.microsoft.com/office/drawing/2014/main" id="{733C0612-40F9-4D5E-8390-CEB2664BDF61}"/>
              </a:ext>
            </a:extLst>
          </p:cNvPr>
          <p:cNvSpPr/>
          <p:nvPr/>
        </p:nvSpPr>
        <p:spPr>
          <a:xfrm>
            <a:off x="1291887" y="4961171"/>
            <a:ext cx="1317348" cy="369332"/>
          </a:xfrm>
          <a:prstGeom prst="rect">
            <a:avLst/>
          </a:prstGeom>
          <a:solidFill>
            <a:schemeClr val="tx1"/>
          </a:solidFill>
        </p:spPr>
        <p:txBody>
          <a:bodyPr wrap="none">
            <a:spAutoFit/>
          </a:bodyPr>
          <a:lstStyle/>
          <a:p>
            <a:r>
              <a:rPr lang="en-GB" dirty="0">
                <a:solidFill>
                  <a:schemeClr val="bg1"/>
                </a:solidFill>
              </a:rPr>
              <a:t>Adaptability</a:t>
            </a:r>
          </a:p>
        </p:txBody>
      </p:sp>
      <p:sp>
        <p:nvSpPr>
          <p:cNvPr id="20" name="Rectangle 19">
            <a:extLst>
              <a:ext uri="{FF2B5EF4-FFF2-40B4-BE49-F238E27FC236}">
                <a16:creationId xmlns:a16="http://schemas.microsoft.com/office/drawing/2014/main" id="{16A60307-C1A8-4BFC-9470-968589025591}"/>
              </a:ext>
            </a:extLst>
          </p:cNvPr>
          <p:cNvSpPr/>
          <p:nvPr/>
        </p:nvSpPr>
        <p:spPr>
          <a:xfrm>
            <a:off x="1808727" y="4211997"/>
            <a:ext cx="1601016" cy="369332"/>
          </a:xfrm>
          <a:prstGeom prst="rect">
            <a:avLst/>
          </a:prstGeom>
          <a:solidFill>
            <a:schemeClr val="tx1"/>
          </a:solidFill>
        </p:spPr>
        <p:txBody>
          <a:bodyPr wrap="none">
            <a:spAutoFit/>
          </a:bodyPr>
          <a:lstStyle/>
          <a:p>
            <a:r>
              <a:rPr lang="en-GB" dirty="0">
                <a:solidFill>
                  <a:schemeClr val="bg1"/>
                </a:solidFill>
              </a:rPr>
              <a:t>Self motivation</a:t>
            </a:r>
          </a:p>
        </p:txBody>
      </p:sp>
      <p:sp>
        <p:nvSpPr>
          <p:cNvPr id="21" name="Rectangle 20">
            <a:extLst>
              <a:ext uri="{FF2B5EF4-FFF2-40B4-BE49-F238E27FC236}">
                <a16:creationId xmlns:a16="http://schemas.microsoft.com/office/drawing/2014/main" id="{56A8A83B-B99E-4F87-BEE6-63525FD1EC1E}"/>
              </a:ext>
            </a:extLst>
          </p:cNvPr>
          <p:cNvSpPr/>
          <p:nvPr/>
        </p:nvSpPr>
        <p:spPr>
          <a:xfrm>
            <a:off x="5660102" y="4591839"/>
            <a:ext cx="1008609" cy="369332"/>
          </a:xfrm>
          <a:prstGeom prst="rect">
            <a:avLst/>
          </a:prstGeom>
          <a:solidFill>
            <a:schemeClr val="tx1"/>
          </a:solidFill>
        </p:spPr>
        <p:txBody>
          <a:bodyPr wrap="none">
            <a:spAutoFit/>
          </a:bodyPr>
          <a:lstStyle/>
          <a:p>
            <a:r>
              <a:rPr lang="en-GB" dirty="0">
                <a:solidFill>
                  <a:schemeClr val="bg1"/>
                </a:solidFill>
              </a:rPr>
              <a:t>Curiosity</a:t>
            </a:r>
          </a:p>
        </p:txBody>
      </p:sp>
      <p:sp>
        <p:nvSpPr>
          <p:cNvPr id="22" name="Rectangle 21">
            <a:extLst>
              <a:ext uri="{FF2B5EF4-FFF2-40B4-BE49-F238E27FC236}">
                <a16:creationId xmlns:a16="http://schemas.microsoft.com/office/drawing/2014/main" id="{0A5A13C0-171F-4E83-85C2-9B79F14E1B1B}"/>
              </a:ext>
            </a:extLst>
          </p:cNvPr>
          <p:cNvSpPr/>
          <p:nvPr/>
        </p:nvSpPr>
        <p:spPr>
          <a:xfrm>
            <a:off x="497121" y="3808310"/>
            <a:ext cx="1129155" cy="369332"/>
          </a:xfrm>
          <a:prstGeom prst="rect">
            <a:avLst/>
          </a:prstGeom>
          <a:solidFill>
            <a:schemeClr val="tx1"/>
          </a:solidFill>
        </p:spPr>
        <p:txBody>
          <a:bodyPr wrap="none">
            <a:spAutoFit/>
          </a:bodyPr>
          <a:lstStyle/>
          <a:p>
            <a:r>
              <a:rPr lang="en-GB" dirty="0">
                <a:solidFill>
                  <a:schemeClr val="bg1"/>
                </a:solidFill>
              </a:rPr>
              <a:t>Reflection</a:t>
            </a:r>
          </a:p>
        </p:txBody>
      </p:sp>
      <p:sp>
        <p:nvSpPr>
          <p:cNvPr id="23" name="Rectangle 22">
            <a:extLst>
              <a:ext uri="{FF2B5EF4-FFF2-40B4-BE49-F238E27FC236}">
                <a16:creationId xmlns:a16="http://schemas.microsoft.com/office/drawing/2014/main" id="{35107FEA-CAF4-43DB-AA48-19FC54FC17D1}"/>
              </a:ext>
            </a:extLst>
          </p:cNvPr>
          <p:cNvSpPr/>
          <p:nvPr/>
        </p:nvSpPr>
        <p:spPr>
          <a:xfrm>
            <a:off x="3276818" y="2822467"/>
            <a:ext cx="540533" cy="369332"/>
          </a:xfrm>
          <a:prstGeom prst="rect">
            <a:avLst/>
          </a:prstGeom>
          <a:solidFill>
            <a:schemeClr val="tx1"/>
          </a:solidFill>
        </p:spPr>
        <p:txBody>
          <a:bodyPr wrap="none">
            <a:spAutoFit/>
          </a:bodyPr>
          <a:lstStyle/>
          <a:p>
            <a:r>
              <a:rPr lang="en-GB" dirty="0">
                <a:solidFill>
                  <a:schemeClr val="bg1"/>
                </a:solidFill>
              </a:rPr>
              <a:t>Grit</a:t>
            </a:r>
          </a:p>
        </p:txBody>
      </p:sp>
      <p:sp>
        <p:nvSpPr>
          <p:cNvPr id="24" name="Rectangle 23">
            <a:extLst>
              <a:ext uri="{FF2B5EF4-FFF2-40B4-BE49-F238E27FC236}">
                <a16:creationId xmlns:a16="http://schemas.microsoft.com/office/drawing/2014/main" id="{FE402FB8-E638-46F3-B405-F4989748E751}"/>
              </a:ext>
            </a:extLst>
          </p:cNvPr>
          <p:cNvSpPr/>
          <p:nvPr/>
        </p:nvSpPr>
        <p:spPr>
          <a:xfrm>
            <a:off x="483979" y="2082047"/>
            <a:ext cx="1961563" cy="369332"/>
          </a:xfrm>
          <a:prstGeom prst="rect">
            <a:avLst/>
          </a:prstGeom>
          <a:solidFill>
            <a:schemeClr val="tx1"/>
          </a:solidFill>
        </p:spPr>
        <p:txBody>
          <a:bodyPr wrap="none">
            <a:spAutoFit/>
          </a:bodyPr>
          <a:lstStyle/>
          <a:p>
            <a:r>
              <a:rPr lang="en-GB" dirty="0">
                <a:solidFill>
                  <a:schemeClr val="bg1"/>
                </a:solidFill>
              </a:rPr>
              <a:t>Time Management</a:t>
            </a:r>
          </a:p>
        </p:txBody>
      </p:sp>
      <p:sp>
        <p:nvSpPr>
          <p:cNvPr id="25" name="Rectangle 24">
            <a:extLst>
              <a:ext uri="{FF2B5EF4-FFF2-40B4-BE49-F238E27FC236}">
                <a16:creationId xmlns:a16="http://schemas.microsoft.com/office/drawing/2014/main" id="{D70D5581-6BA3-4BE2-8147-F5C04F4917D7}"/>
              </a:ext>
            </a:extLst>
          </p:cNvPr>
          <p:cNvSpPr/>
          <p:nvPr/>
        </p:nvSpPr>
        <p:spPr>
          <a:xfrm>
            <a:off x="3994492" y="4355066"/>
            <a:ext cx="1033232" cy="369332"/>
          </a:xfrm>
          <a:prstGeom prst="rect">
            <a:avLst/>
          </a:prstGeom>
          <a:solidFill>
            <a:schemeClr val="tx1"/>
          </a:solidFill>
        </p:spPr>
        <p:txBody>
          <a:bodyPr wrap="none">
            <a:spAutoFit/>
          </a:bodyPr>
          <a:lstStyle/>
          <a:p>
            <a:r>
              <a:rPr lang="en-GB" dirty="0">
                <a:solidFill>
                  <a:schemeClr val="bg1"/>
                </a:solidFill>
              </a:rPr>
              <a:t>Research</a:t>
            </a:r>
          </a:p>
        </p:txBody>
      </p:sp>
    </p:spTree>
    <p:extLst>
      <p:ext uri="{BB962C8B-B14F-4D97-AF65-F5344CB8AC3E}">
        <p14:creationId xmlns:p14="http://schemas.microsoft.com/office/powerpoint/2010/main" val="2176808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F0E2E0C-AD1B-414D-8E49-A143F3137049}"/>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 Activity 1</a:t>
            </a:r>
          </a:p>
        </p:txBody>
      </p:sp>
      <p:pic>
        <p:nvPicPr>
          <p:cNvPr id="5" name="Picture 4">
            <a:extLst>
              <a:ext uri="{FF2B5EF4-FFF2-40B4-BE49-F238E27FC236}">
                <a16:creationId xmlns:a16="http://schemas.microsoft.com/office/drawing/2014/main" id="{F18DAB5C-DC13-41F6-99A5-F9659E995529}"/>
              </a:ext>
            </a:extLst>
          </p:cNvPr>
          <p:cNvPicPr>
            <a:picLocks noChangeAspect="1"/>
          </p:cNvPicPr>
          <p:nvPr/>
        </p:nvPicPr>
        <p:blipFill rotWithShape="1">
          <a:blip r:embed="rId2"/>
          <a:srcRect t="3397"/>
          <a:stretch/>
        </p:blipFill>
        <p:spPr>
          <a:xfrm>
            <a:off x="5650524" y="1126866"/>
            <a:ext cx="6217920" cy="3378791"/>
          </a:xfrm>
          <a:prstGeom prst="rect">
            <a:avLst/>
          </a:prstGeom>
        </p:spPr>
      </p:pic>
      <p:sp>
        <p:nvSpPr>
          <p:cNvPr id="6" name="TextBox 5">
            <a:extLst>
              <a:ext uri="{FF2B5EF4-FFF2-40B4-BE49-F238E27FC236}">
                <a16:creationId xmlns:a16="http://schemas.microsoft.com/office/drawing/2014/main" id="{9621340F-2A8D-46C7-9D3F-78F3BA6B66B3}"/>
              </a:ext>
            </a:extLst>
          </p:cNvPr>
          <p:cNvSpPr txBox="1"/>
          <p:nvPr/>
        </p:nvSpPr>
        <p:spPr>
          <a:xfrm>
            <a:off x="274187" y="1043073"/>
            <a:ext cx="5326968" cy="5632311"/>
          </a:xfrm>
          <a:prstGeom prst="rect">
            <a:avLst/>
          </a:prstGeom>
          <a:noFill/>
        </p:spPr>
        <p:txBody>
          <a:bodyPr wrap="square" rtlCol="0">
            <a:spAutoFit/>
          </a:bodyPr>
          <a:lstStyle/>
          <a:p>
            <a:r>
              <a:rPr lang="en-GB" sz="2000" dirty="0"/>
              <a:t>Looking back at page 3 of this slide/booklet.</a:t>
            </a:r>
          </a:p>
          <a:p>
            <a:endParaRPr lang="en-GB" sz="2000" dirty="0"/>
          </a:p>
          <a:p>
            <a:r>
              <a:rPr lang="en-GB" sz="2000" b="1" u="sng" dirty="0"/>
              <a:t>Task 1 – Digital Products</a:t>
            </a:r>
          </a:p>
          <a:p>
            <a:r>
              <a:rPr lang="en-GB" sz="2000" dirty="0"/>
              <a:t>How many digital products do you know of, list as many as you can think of on the next page.</a:t>
            </a:r>
          </a:p>
          <a:p>
            <a:endParaRPr lang="en-GB" sz="2000" dirty="0"/>
          </a:p>
          <a:p>
            <a:r>
              <a:rPr lang="en-GB" sz="2000" b="1" u="sng" dirty="0"/>
              <a:t>Task 2 - Produce a report (Max A4 page/1 slide)</a:t>
            </a:r>
          </a:p>
          <a:p>
            <a:r>
              <a:rPr lang="en-GB" sz="2000" dirty="0"/>
              <a:t>Tell me what field in the digital industries most interests you and why.</a:t>
            </a:r>
          </a:p>
          <a:p>
            <a:r>
              <a:rPr lang="en-GB" sz="2000" dirty="0"/>
              <a:t>Why do you think this particular job role is important.</a:t>
            </a:r>
          </a:p>
          <a:p>
            <a:endParaRPr lang="en-GB" sz="2000" b="1" dirty="0"/>
          </a:p>
          <a:p>
            <a:r>
              <a:rPr lang="en-GB" sz="2000" b="1" dirty="0"/>
              <a:t>Or </a:t>
            </a:r>
          </a:p>
          <a:p>
            <a:endParaRPr lang="en-GB" sz="2000" b="1" dirty="0"/>
          </a:p>
          <a:p>
            <a:r>
              <a:rPr lang="en-GB" sz="2000" dirty="0"/>
              <a:t>If you are still undecided about what you want to do with a Digital T-Level, then choose one of the suggested careers on page 3 and find out what they do.</a:t>
            </a:r>
          </a:p>
        </p:txBody>
      </p:sp>
      <p:sp>
        <p:nvSpPr>
          <p:cNvPr id="7" name="TextBox 6">
            <a:extLst>
              <a:ext uri="{FF2B5EF4-FFF2-40B4-BE49-F238E27FC236}">
                <a16:creationId xmlns:a16="http://schemas.microsoft.com/office/drawing/2014/main" id="{28BDCEDF-846B-4FE0-A7A3-6E12086D8D3F}"/>
              </a:ext>
            </a:extLst>
          </p:cNvPr>
          <p:cNvSpPr txBox="1"/>
          <p:nvPr/>
        </p:nvSpPr>
        <p:spPr>
          <a:xfrm>
            <a:off x="5601155" y="4579512"/>
            <a:ext cx="6316658" cy="1938992"/>
          </a:xfrm>
          <a:prstGeom prst="rect">
            <a:avLst/>
          </a:prstGeom>
          <a:noFill/>
          <a:ln>
            <a:solidFill>
              <a:schemeClr val="tx1"/>
            </a:solidFill>
          </a:ln>
        </p:spPr>
        <p:txBody>
          <a:bodyPr wrap="square" rtlCol="0">
            <a:spAutoFit/>
          </a:bodyPr>
          <a:lstStyle/>
          <a:p>
            <a:r>
              <a:rPr lang="en-GB" sz="2000" b="1" u="sng" dirty="0"/>
              <a:t>Must Include:</a:t>
            </a:r>
          </a:p>
          <a:p>
            <a:pPr marL="285750" indent="-285750">
              <a:buFont typeface="Arial" panose="020B0604020202020204" pitchFamily="34" charset="0"/>
              <a:buChar char="•"/>
            </a:pPr>
            <a:r>
              <a:rPr lang="en-GB" sz="2000" dirty="0"/>
              <a:t>Information about what type of digital product or service the industry provides. </a:t>
            </a:r>
            <a:r>
              <a:rPr lang="en-GB" sz="2000" dirty="0" err="1"/>
              <a:t>e.g</a:t>
            </a:r>
            <a:r>
              <a:rPr lang="en-GB" sz="2000" dirty="0"/>
              <a:t> Uber App is a digital product that provides a taxi service.</a:t>
            </a:r>
          </a:p>
          <a:p>
            <a:pPr marL="285750" indent="-285750">
              <a:buFont typeface="Arial" panose="020B0604020202020204" pitchFamily="34" charset="0"/>
              <a:buChar char="•"/>
            </a:pPr>
            <a:r>
              <a:rPr lang="en-GB" sz="2000" dirty="0"/>
              <a:t>Other than digital skills, what other sets of skills may be required for the job.</a:t>
            </a:r>
          </a:p>
        </p:txBody>
      </p:sp>
    </p:spTree>
    <p:extLst>
      <p:ext uri="{BB962C8B-B14F-4D97-AF65-F5344CB8AC3E}">
        <p14:creationId xmlns:p14="http://schemas.microsoft.com/office/powerpoint/2010/main" val="4263394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C499317-EF73-46E1-9A26-02BFBE21CEF3}"/>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Workspace</a:t>
            </a:r>
          </a:p>
        </p:txBody>
      </p:sp>
      <p:sp>
        <p:nvSpPr>
          <p:cNvPr id="5" name="TextBox 4">
            <a:extLst>
              <a:ext uri="{FF2B5EF4-FFF2-40B4-BE49-F238E27FC236}">
                <a16:creationId xmlns:a16="http://schemas.microsoft.com/office/drawing/2014/main" id="{599CFFA8-6F0F-4C99-98EF-63BD93B4B27F}"/>
              </a:ext>
            </a:extLst>
          </p:cNvPr>
          <p:cNvSpPr txBox="1"/>
          <p:nvPr/>
        </p:nvSpPr>
        <p:spPr>
          <a:xfrm>
            <a:off x="194603" y="967767"/>
            <a:ext cx="11802794" cy="646331"/>
          </a:xfrm>
          <a:prstGeom prst="rect">
            <a:avLst/>
          </a:prstGeom>
          <a:noFill/>
        </p:spPr>
        <p:txBody>
          <a:bodyPr wrap="square" rtlCol="0">
            <a:spAutoFit/>
          </a:bodyPr>
          <a:lstStyle/>
          <a:p>
            <a:r>
              <a:rPr lang="en-GB" dirty="0"/>
              <a:t>Use this workspace to write your answers to the tasks on the previous page, if you need more space then add a new slide, this document is editable.</a:t>
            </a:r>
          </a:p>
        </p:txBody>
      </p:sp>
    </p:spTree>
    <p:extLst>
      <p:ext uri="{BB962C8B-B14F-4D97-AF65-F5344CB8AC3E}">
        <p14:creationId xmlns:p14="http://schemas.microsoft.com/office/powerpoint/2010/main" val="3710618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8F43DFE-CA8F-4AAF-B90A-DCDE215D3F25}"/>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Activity 2</a:t>
            </a:r>
          </a:p>
        </p:txBody>
      </p:sp>
      <p:pic>
        <p:nvPicPr>
          <p:cNvPr id="5" name="Online Media 4" title="The Ending Of Nosedive Explained | Black Mirror Season 3 Explained">
            <a:hlinkClick r:id="" action="ppaction://media"/>
            <a:extLst>
              <a:ext uri="{FF2B5EF4-FFF2-40B4-BE49-F238E27FC236}">
                <a16:creationId xmlns:a16="http://schemas.microsoft.com/office/drawing/2014/main" id="{E548FBC3-89D4-4AF9-A5A1-C5E4B017FF51}"/>
              </a:ext>
            </a:extLst>
          </p:cNvPr>
          <p:cNvPicPr>
            <a:picLocks noRot="1" noChangeAspect="1"/>
          </p:cNvPicPr>
          <p:nvPr>
            <a:videoFile r:link="rId1"/>
          </p:nvPr>
        </p:nvPicPr>
        <p:blipFill>
          <a:blip r:embed="rId3"/>
          <a:stretch>
            <a:fillRect/>
          </a:stretch>
        </p:blipFill>
        <p:spPr>
          <a:xfrm>
            <a:off x="5819336" y="1235559"/>
            <a:ext cx="6096000" cy="3429000"/>
          </a:xfrm>
          <a:prstGeom prst="rect">
            <a:avLst/>
          </a:prstGeom>
        </p:spPr>
      </p:pic>
      <p:sp>
        <p:nvSpPr>
          <p:cNvPr id="6" name="Rectangle 5">
            <a:extLst>
              <a:ext uri="{FF2B5EF4-FFF2-40B4-BE49-F238E27FC236}">
                <a16:creationId xmlns:a16="http://schemas.microsoft.com/office/drawing/2014/main" id="{D7444C82-FF6F-4B92-A7A8-C456DBD55C47}"/>
              </a:ext>
            </a:extLst>
          </p:cNvPr>
          <p:cNvSpPr/>
          <p:nvPr/>
        </p:nvSpPr>
        <p:spPr>
          <a:xfrm>
            <a:off x="6419486" y="4664559"/>
            <a:ext cx="4895699" cy="369332"/>
          </a:xfrm>
          <a:prstGeom prst="rect">
            <a:avLst/>
          </a:prstGeom>
        </p:spPr>
        <p:txBody>
          <a:bodyPr wrap="none">
            <a:spAutoFit/>
          </a:bodyPr>
          <a:lstStyle/>
          <a:p>
            <a:r>
              <a:rPr lang="en-GB" dirty="0">
                <a:hlinkClick r:id="rId4"/>
              </a:rPr>
              <a:t>https://www.youtube.com/watch?v=fmizLrP64NQ</a:t>
            </a:r>
            <a:endParaRPr lang="en-GB" dirty="0"/>
          </a:p>
        </p:txBody>
      </p:sp>
      <p:sp>
        <p:nvSpPr>
          <p:cNvPr id="7" name="Rectangle 6">
            <a:extLst>
              <a:ext uri="{FF2B5EF4-FFF2-40B4-BE49-F238E27FC236}">
                <a16:creationId xmlns:a16="http://schemas.microsoft.com/office/drawing/2014/main" id="{DFF3881C-4B04-42E7-BD36-2965CCE47ACB}"/>
              </a:ext>
            </a:extLst>
          </p:cNvPr>
          <p:cNvSpPr/>
          <p:nvPr/>
        </p:nvSpPr>
        <p:spPr>
          <a:xfrm>
            <a:off x="286043" y="1163431"/>
            <a:ext cx="5270695" cy="2308324"/>
          </a:xfrm>
          <a:prstGeom prst="rect">
            <a:avLst/>
          </a:prstGeom>
        </p:spPr>
        <p:txBody>
          <a:bodyPr wrap="square">
            <a:spAutoFit/>
          </a:bodyPr>
          <a:lstStyle/>
          <a:p>
            <a:r>
              <a:rPr lang="en-GB" sz="2400" b="1" u="sng" dirty="0"/>
              <a:t>Task 1 – Watch Nosedive (Black Mirror Season 3 Ep 1)</a:t>
            </a:r>
          </a:p>
          <a:p>
            <a:r>
              <a:rPr lang="en-GB" sz="2400" dirty="0"/>
              <a:t>If you’re unable to watch Nosedive on Netflix then click on the video and watch the summary of the whole episode explained. </a:t>
            </a:r>
          </a:p>
        </p:txBody>
      </p:sp>
      <p:sp>
        <p:nvSpPr>
          <p:cNvPr id="8" name="Rectangle 7">
            <a:extLst>
              <a:ext uri="{FF2B5EF4-FFF2-40B4-BE49-F238E27FC236}">
                <a16:creationId xmlns:a16="http://schemas.microsoft.com/office/drawing/2014/main" id="{9E9890D1-7424-4173-A624-9CB967FE46C2}"/>
              </a:ext>
            </a:extLst>
          </p:cNvPr>
          <p:cNvSpPr/>
          <p:nvPr/>
        </p:nvSpPr>
        <p:spPr>
          <a:xfrm>
            <a:off x="286043" y="3556947"/>
            <a:ext cx="5270695" cy="1200329"/>
          </a:xfrm>
          <a:prstGeom prst="rect">
            <a:avLst/>
          </a:prstGeom>
        </p:spPr>
        <p:txBody>
          <a:bodyPr wrap="square">
            <a:spAutoFit/>
          </a:bodyPr>
          <a:lstStyle/>
          <a:p>
            <a:r>
              <a:rPr lang="en-GB" sz="2400" b="1" u="sng" dirty="0"/>
              <a:t>Task 2 – Research China’s Social Credit system </a:t>
            </a:r>
          </a:p>
          <a:p>
            <a:r>
              <a:rPr lang="en-GB" sz="2400" dirty="0"/>
              <a:t>What is china’s social credit system?</a:t>
            </a:r>
          </a:p>
        </p:txBody>
      </p:sp>
      <p:sp>
        <p:nvSpPr>
          <p:cNvPr id="9" name="Rectangle 8">
            <a:extLst>
              <a:ext uri="{FF2B5EF4-FFF2-40B4-BE49-F238E27FC236}">
                <a16:creationId xmlns:a16="http://schemas.microsoft.com/office/drawing/2014/main" id="{9C013751-3783-471F-AF29-65906874BC9A}"/>
              </a:ext>
            </a:extLst>
          </p:cNvPr>
          <p:cNvSpPr/>
          <p:nvPr/>
        </p:nvSpPr>
        <p:spPr>
          <a:xfrm>
            <a:off x="286043" y="4849225"/>
            <a:ext cx="5270694" cy="461665"/>
          </a:xfrm>
          <a:prstGeom prst="rect">
            <a:avLst/>
          </a:prstGeom>
        </p:spPr>
        <p:txBody>
          <a:bodyPr wrap="square">
            <a:spAutoFit/>
          </a:bodyPr>
          <a:lstStyle/>
          <a:p>
            <a:r>
              <a:rPr lang="en-GB" sz="2400" b="1" u="sng" dirty="0"/>
              <a:t>Task 3 – Answer the following questions </a:t>
            </a:r>
            <a:endParaRPr lang="en-GB" sz="2400" dirty="0"/>
          </a:p>
        </p:txBody>
      </p:sp>
      <p:sp>
        <p:nvSpPr>
          <p:cNvPr id="10" name="TextBox 9">
            <a:extLst>
              <a:ext uri="{FF2B5EF4-FFF2-40B4-BE49-F238E27FC236}">
                <a16:creationId xmlns:a16="http://schemas.microsoft.com/office/drawing/2014/main" id="{8DFC1796-9C59-4BBF-9B11-8BD23F2D3111}"/>
              </a:ext>
            </a:extLst>
          </p:cNvPr>
          <p:cNvSpPr txBox="1"/>
          <p:nvPr/>
        </p:nvSpPr>
        <p:spPr>
          <a:xfrm>
            <a:off x="276665" y="5217788"/>
            <a:ext cx="11554265" cy="1569660"/>
          </a:xfrm>
          <a:prstGeom prst="rect">
            <a:avLst/>
          </a:prstGeom>
          <a:noFill/>
        </p:spPr>
        <p:txBody>
          <a:bodyPr wrap="square" rtlCol="0">
            <a:spAutoFit/>
          </a:bodyPr>
          <a:lstStyle/>
          <a:p>
            <a:pPr marL="457200" indent="-457200">
              <a:buFont typeface="+mj-lt"/>
              <a:buAutoNum type="arabicPeriod"/>
            </a:pPr>
            <a:r>
              <a:rPr lang="en-GB" sz="2400" dirty="0"/>
              <a:t>What did you think about the film Nosedive?</a:t>
            </a:r>
          </a:p>
          <a:p>
            <a:pPr marL="457200" indent="-457200">
              <a:buFont typeface="+mj-lt"/>
              <a:buAutoNum type="arabicPeriod"/>
            </a:pPr>
            <a:r>
              <a:rPr lang="en-GB" sz="2400" dirty="0"/>
              <a:t>How does it compare to China’s social credit system?</a:t>
            </a:r>
          </a:p>
          <a:p>
            <a:pPr marL="457200" indent="-457200">
              <a:buFont typeface="+mj-lt"/>
              <a:buAutoNum type="arabicPeriod"/>
            </a:pPr>
            <a:r>
              <a:rPr lang="en-GB" sz="2400" dirty="0"/>
              <a:t>Are we currently living in a world similar to Nosedive?</a:t>
            </a:r>
          </a:p>
          <a:p>
            <a:pPr marL="457200" indent="-457200">
              <a:buFont typeface="+mj-lt"/>
              <a:buAutoNum type="arabicPeriod"/>
            </a:pPr>
            <a:r>
              <a:rPr lang="en-GB" sz="2400" dirty="0"/>
              <a:t>Evaluate the advantages and disadvantages of such a world</a:t>
            </a:r>
            <a:r>
              <a:rPr lang="en-GB" dirty="0"/>
              <a:t>.</a:t>
            </a:r>
          </a:p>
        </p:txBody>
      </p:sp>
    </p:spTree>
    <p:extLst>
      <p:ext uri="{BB962C8B-B14F-4D97-AF65-F5344CB8AC3E}">
        <p14:creationId xmlns:p14="http://schemas.microsoft.com/office/powerpoint/2010/main" val="376445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C499317-EF73-46E1-9A26-02BFBE21CEF3}"/>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Workspace</a:t>
            </a:r>
          </a:p>
        </p:txBody>
      </p:sp>
      <p:sp>
        <p:nvSpPr>
          <p:cNvPr id="5" name="TextBox 4">
            <a:extLst>
              <a:ext uri="{FF2B5EF4-FFF2-40B4-BE49-F238E27FC236}">
                <a16:creationId xmlns:a16="http://schemas.microsoft.com/office/drawing/2014/main" id="{599CFFA8-6F0F-4C99-98EF-63BD93B4B27F}"/>
              </a:ext>
            </a:extLst>
          </p:cNvPr>
          <p:cNvSpPr txBox="1"/>
          <p:nvPr/>
        </p:nvSpPr>
        <p:spPr>
          <a:xfrm>
            <a:off x="194603" y="967767"/>
            <a:ext cx="11802794" cy="646331"/>
          </a:xfrm>
          <a:prstGeom prst="rect">
            <a:avLst/>
          </a:prstGeom>
          <a:noFill/>
        </p:spPr>
        <p:txBody>
          <a:bodyPr wrap="square" rtlCol="0">
            <a:spAutoFit/>
          </a:bodyPr>
          <a:lstStyle/>
          <a:p>
            <a:r>
              <a:rPr lang="en-GB" dirty="0"/>
              <a:t>Use this workspace to write your answers to the tasks on the previous page, if you need more space then add a new slide, this document is editable.</a:t>
            </a:r>
          </a:p>
        </p:txBody>
      </p:sp>
    </p:spTree>
    <p:extLst>
      <p:ext uri="{BB962C8B-B14F-4D97-AF65-F5344CB8AC3E}">
        <p14:creationId xmlns:p14="http://schemas.microsoft.com/office/powerpoint/2010/main" val="33214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E4C00F6-D896-47D7-B261-F4999E66C5EB}"/>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Activity 3</a:t>
            </a:r>
          </a:p>
        </p:txBody>
      </p:sp>
      <p:sp>
        <p:nvSpPr>
          <p:cNvPr id="6" name="Rectangle 5">
            <a:extLst>
              <a:ext uri="{FF2B5EF4-FFF2-40B4-BE49-F238E27FC236}">
                <a16:creationId xmlns:a16="http://schemas.microsoft.com/office/drawing/2014/main" id="{A7D57DB2-F8A1-4637-9633-A2B292F496BA}"/>
              </a:ext>
            </a:extLst>
          </p:cNvPr>
          <p:cNvSpPr/>
          <p:nvPr/>
        </p:nvSpPr>
        <p:spPr>
          <a:xfrm>
            <a:off x="193233" y="967767"/>
            <a:ext cx="6105773" cy="830997"/>
          </a:xfrm>
          <a:prstGeom prst="rect">
            <a:avLst/>
          </a:prstGeom>
        </p:spPr>
        <p:txBody>
          <a:bodyPr wrap="square">
            <a:spAutoFit/>
          </a:bodyPr>
          <a:lstStyle/>
          <a:p>
            <a:pPr algn="ctr" fontAlgn="base"/>
            <a:r>
              <a:rPr lang="en-GB" sz="2400" b="1" i="0" dirty="0">
                <a:solidFill>
                  <a:srgbClr val="1E1E1E"/>
                </a:solidFill>
                <a:effectLst/>
                <a:latin typeface="Helmet"/>
              </a:rPr>
              <a:t>Coronavirus: Why are there doubts over contact-tracing apps?</a:t>
            </a:r>
          </a:p>
        </p:txBody>
      </p:sp>
      <p:pic>
        <p:nvPicPr>
          <p:cNvPr id="2052" name="Picture 4" descr="Contact tracing app">
            <a:extLst>
              <a:ext uri="{FF2B5EF4-FFF2-40B4-BE49-F238E27FC236}">
                <a16:creationId xmlns:a16="http://schemas.microsoft.com/office/drawing/2014/main" id="{66BB14D9-AD5C-438C-A6E9-5B93F20E4B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746" y="1817916"/>
            <a:ext cx="5890260" cy="331104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D02A82C9-0656-4D1A-BC6C-CDA0CC477BF8}"/>
              </a:ext>
            </a:extLst>
          </p:cNvPr>
          <p:cNvSpPr/>
          <p:nvPr/>
        </p:nvSpPr>
        <p:spPr>
          <a:xfrm>
            <a:off x="821708" y="5148108"/>
            <a:ext cx="5064335" cy="369332"/>
          </a:xfrm>
          <a:prstGeom prst="rect">
            <a:avLst/>
          </a:prstGeom>
        </p:spPr>
        <p:txBody>
          <a:bodyPr wrap="none">
            <a:spAutoFit/>
          </a:bodyPr>
          <a:lstStyle/>
          <a:p>
            <a:r>
              <a:rPr lang="en-GB" dirty="0">
                <a:hlinkClick r:id="rId3"/>
              </a:rPr>
              <a:t>https://www.bbc.co.uk/news/technology-52353720</a:t>
            </a:r>
            <a:endParaRPr lang="en-GB" dirty="0"/>
          </a:p>
        </p:txBody>
      </p:sp>
      <p:sp>
        <p:nvSpPr>
          <p:cNvPr id="8" name="Rectangle 7">
            <a:extLst>
              <a:ext uri="{FF2B5EF4-FFF2-40B4-BE49-F238E27FC236}">
                <a16:creationId xmlns:a16="http://schemas.microsoft.com/office/drawing/2014/main" id="{EC5C8311-A766-426B-885C-8B53FEF5F4A0}"/>
              </a:ext>
            </a:extLst>
          </p:cNvPr>
          <p:cNvSpPr/>
          <p:nvPr/>
        </p:nvSpPr>
        <p:spPr>
          <a:xfrm>
            <a:off x="300990" y="5585172"/>
            <a:ext cx="6105773" cy="830997"/>
          </a:xfrm>
          <a:prstGeom prst="rect">
            <a:avLst/>
          </a:prstGeom>
        </p:spPr>
        <p:txBody>
          <a:bodyPr wrap="square">
            <a:spAutoFit/>
          </a:bodyPr>
          <a:lstStyle/>
          <a:p>
            <a:pPr algn="ctr"/>
            <a:r>
              <a:rPr lang="en-GB" sz="2400" b="1" u="sng" dirty="0"/>
              <a:t>Task 1 – Follow the link and read the article above about contact tracing apps</a:t>
            </a:r>
          </a:p>
        </p:txBody>
      </p:sp>
      <p:sp>
        <p:nvSpPr>
          <p:cNvPr id="9" name="Rectangle 8">
            <a:extLst>
              <a:ext uri="{FF2B5EF4-FFF2-40B4-BE49-F238E27FC236}">
                <a16:creationId xmlns:a16="http://schemas.microsoft.com/office/drawing/2014/main" id="{E24C4942-1F1C-441B-A3FE-50E932CB4A48}"/>
              </a:ext>
            </a:extLst>
          </p:cNvPr>
          <p:cNvSpPr/>
          <p:nvPr/>
        </p:nvSpPr>
        <p:spPr>
          <a:xfrm>
            <a:off x="6492239" y="967767"/>
            <a:ext cx="5506528" cy="6278642"/>
          </a:xfrm>
          <a:prstGeom prst="rect">
            <a:avLst/>
          </a:prstGeom>
        </p:spPr>
        <p:txBody>
          <a:bodyPr wrap="square">
            <a:spAutoFit/>
          </a:bodyPr>
          <a:lstStyle/>
          <a:p>
            <a:r>
              <a:rPr lang="en-GB" sz="2400" b="1" u="sng" dirty="0"/>
              <a:t>Task 2 – Answer the following questions</a:t>
            </a:r>
            <a:endParaRPr lang="en-GB" sz="2400" dirty="0"/>
          </a:p>
          <a:p>
            <a:pPr marL="457200" indent="-457200">
              <a:buFont typeface="+mj-lt"/>
              <a:buAutoNum type="arabicPeriod"/>
            </a:pPr>
            <a:r>
              <a:rPr lang="en-GB" sz="2400" dirty="0"/>
              <a:t>What is a contact-tracing app and how do they work?</a:t>
            </a:r>
          </a:p>
          <a:p>
            <a:pPr marL="457200" indent="-457200">
              <a:buFont typeface="+mj-lt"/>
              <a:buAutoNum type="arabicPeriod"/>
            </a:pPr>
            <a:r>
              <a:rPr lang="en-GB" sz="2400" dirty="0"/>
              <a:t>What are the concerns over contact tracing apps?</a:t>
            </a:r>
          </a:p>
          <a:p>
            <a:pPr marL="457200" indent="-457200">
              <a:buFont typeface="+mj-lt"/>
              <a:buAutoNum type="arabicPeriod"/>
            </a:pPr>
            <a:r>
              <a:rPr lang="en-GB" sz="2400" dirty="0"/>
              <a:t>Why do the critics think that such apps will be imprecise? </a:t>
            </a:r>
          </a:p>
          <a:p>
            <a:pPr marL="457200" indent="-457200">
              <a:buFont typeface="+mj-lt"/>
              <a:buAutoNum type="arabicPeriod"/>
            </a:pPr>
            <a:r>
              <a:rPr lang="en-GB" sz="2400" dirty="0"/>
              <a:t>Are such apps a good idea and should the government enforce measures to ensure everyone downloads them in order to help tackle the spread of the coronavirus?</a:t>
            </a:r>
          </a:p>
          <a:p>
            <a:pPr marL="457200" indent="-457200">
              <a:buFont typeface="+mj-lt"/>
              <a:buAutoNum type="arabicPeriod"/>
            </a:pPr>
            <a:r>
              <a:rPr lang="en-GB" sz="2400" dirty="0"/>
              <a:t>Are you aware of any countries that have used contact-tracing apps to help tackle coronavirus? Have they been successful? </a:t>
            </a:r>
          </a:p>
          <a:p>
            <a:endParaRPr lang="en-GB" dirty="0"/>
          </a:p>
        </p:txBody>
      </p:sp>
    </p:spTree>
    <p:extLst>
      <p:ext uri="{BB962C8B-B14F-4D97-AF65-F5344CB8AC3E}">
        <p14:creationId xmlns:p14="http://schemas.microsoft.com/office/powerpoint/2010/main" val="1083574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C499317-EF73-46E1-9A26-02BFBE21CEF3}"/>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Workspace</a:t>
            </a:r>
          </a:p>
        </p:txBody>
      </p:sp>
      <p:sp>
        <p:nvSpPr>
          <p:cNvPr id="5" name="TextBox 4">
            <a:extLst>
              <a:ext uri="{FF2B5EF4-FFF2-40B4-BE49-F238E27FC236}">
                <a16:creationId xmlns:a16="http://schemas.microsoft.com/office/drawing/2014/main" id="{599CFFA8-6F0F-4C99-98EF-63BD93B4B27F}"/>
              </a:ext>
            </a:extLst>
          </p:cNvPr>
          <p:cNvSpPr txBox="1"/>
          <p:nvPr/>
        </p:nvSpPr>
        <p:spPr>
          <a:xfrm>
            <a:off x="194603" y="967767"/>
            <a:ext cx="11802794" cy="646331"/>
          </a:xfrm>
          <a:prstGeom prst="rect">
            <a:avLst/>
          </a:prstGeom>
          <a:noFill/>
        </p:spPr>
        <p:txBody>
          <a:bodyPr wrap="square" rtlCol="0">
            <a:spAutoFit/>
          </a:bodyPr>
          <a:lstStyle/>
          <a:p>
            <a:r>
              <a:rPr lang="en-GB" dirty="0"/>
              <a:t>Use this workspace to write your answers to the tasks on the previous page, if you need more space then add a new slide, this document is editable.</a:t>
            </a:r>
          </a:p>
        </p:txBody>
      </p:sp>
    </p:spTree>
    <p:extLst>
      <p:ext uri="{BB962C8B-B14F-4D97-AF65-F5344CB8AC3E}">
        <p14:creationId xmlns:p14="http://schemas.microsoft.com/office/powerpoint/2010/main" val="3076751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3A3DC1-F7E2-4E15-A75C-BB96AD1A99E8}"/>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 Activity 4</a:t>
            </a:r>
          </a:p>
        </p:txBody>
      </p:sp>
      <p:sp>
        <p:nvSpPr>
          <p:cNvPr id="5" name="Rectangle 4">
            <a:extLst>
              <a:ext uri="{FF2B5EF4-FFF2-40B4-BE49-F238E27FC236}">
                <a16:creationId xmlns:a16="http://schemas.microsoft.com/office/drawing/2014/main" id="{7369D841-1998-4EE3-9F74-734472C837CA}"/>
              </a:ext>
            </a:extLst>
          </p:cNvPr>
          <p:cNvSpPr/>
          <p:nvPr/>
        </p:nvSpPr>
        <p:spPr>
          <a:xfrm>
            <a:off x="6593060" y="4401072"/>
            <a:ext cx="4938083" cy="369332"/>
          </a:xfrm>
          <a:prstGeom prst="rect">
            <a:avLst/>
          </a:prstGeom>
        </p:spPr>
        <p:txBody>
          <a:bodyPr wrap="none">
            <a:spAutoFit/>
          </a:bodyPr>
          <a:lstStyle/>
          <a:p>
            <a:r>
              <a:rPr lang="en-GB" dirty="0">
                <a:hlinkClick r:id="rId3"/>
              </a:rPr>
              <a:t>https://www.youtube.com/watch?v=Y8Tko2YC5hA</a:t>
            </a:r>
            <a:endParaRPr lang="en-GB" dirty="0"/>
          </a:p>
        </p:txBody>
      </p:sp>
      <p:pic>
        <p:nvPicPr>
          <p:cNvPr id="6" name="Online Media 5" title="What is Python and Why You Must Learn It in [2019]">
            <a:hlinkClick r:id="" action="ppaction://media"/>
            <a:extLst>
              <a:ext uri="{FF2B5EF4-FFF2-40B4-BE49-F238E27FC236}">
                <a16:creationId xmlns:a16="http://schemas.microsoft.com/office/drawing/2014/main" id="{B4B2465D-9DB3-429A-A711-D81837BBD198}"/>
              </a:ext>
            </a:extLst>
          </p:cNvPr>
          <p:cNvPicPr>
            <a:picLocks noRot="1" noChangeAspect="1"/>
          </p:cNvPicPr>
          <p:nvPr>
            <a:videoFile r:link="rId1"/>
          </p:nvPr>
        </p:nvPicPr>
        <p:blipFill>
          <a:blip r:embed="rId4"/>
          <a:stretch>
            <a:fillRect/>
          </a:stretch>
        </p:blipFill>
        <p:spPr>
          <a:xfrm>
            <a:off x="6096000" y="1200142"/>
            <a:ext cx="5690543" cy="3200930"/>
          </a:xfrm>
          <a:prstGeom prst="rect">
            <a:avLst/>
          </a:prstGeom>
        </p:spPr>
      </p:pic>
      <p:sp>
        <p:nvSpPr>
          <p:cNvPr id="7" name="TextBox 6">
            <a:extLst>
              <a:ext uri="{FF2B5EF4-FFF2-40B4-BE49-F238E27FC236}">
                <a16:creationId xmlns:a16="http://schemas.microsoft.com/office/drawing/2014/main" id="{5694DB09-0017-4071-96D1-03B94B55A835}"/>
              </a:ext>
            </a:extLst>
          </p:cNvPr>
          <p:cNvSpPr txBox="1"/>
          <p:nvPr/>
        </p:nvSpPr>
        <p:spPr>
          <a:xfrm>
            <a:off x="464234" y="1132098"/>
            <a:ext cx="5261317" cy="2677656"/>
          </a:xfrm>
          <a:prstGeom prst="rect">
            <a:avLst/>
          </a:prstGeom>
          <a:noFill/>
        </p:spPr>
        <p:txBody>
          <a:bodyPr wrap="square" rtlCol="0">
            <a:spAutoFit/>
          </a:bodyPr>
          <a:lstStyle/>
          <a:p>
            <a:r>
              <a:rPr lang="en-GB" sz="2400" b="1" dirty="0"/>
              <a:t>Programming Languages</a:t>
            </a:r>
          </a:p>
          <a:p>
            <a:r>
              <a:rPr lang="en-GB" sz="2400" dirty="0"/>
              <a:t>As part of your Digital T-level, you will be required to learn two programming languages.</a:t>
            </a:r>
          </a:p>
          <a:p>
            <a:r>
              <a:rPr lang="en-GB" sz="2400" dirty="0"/>
              <a:t>Python 3 will be covered on the course and you will have to teach yourself another.</a:t>
            </a:r>
          </a:p>
        </p:txBody>
      </p:sp>
      <p:sp>
        <p:nvSpPr>
          <p:cNvPr id="2" name="TextBox 1">
            <a:extLst>
              <a:ext uri="{FF2B5EF4-FFF2-40B4-BE49-F238E27FC236}">
                <a16:creationId xmlns:a16="http://schemas.microsoft.com/office/drawing/2014/main" id="{9CDFF3B8-F2B0-40C7-A097-01E95C24B16C}"/>
              </a:ext>
            </a:extLst>
          </p:cNvPr>
          <p:cNvSpPr txBox="1"/>
          <p:nvPr/>
        </p:nvSpPr>
        <p:spPr>
          <a:xfrm>
            <a:off x="464233" y="4401072"/>
            <a:ext cx="5134708" cy="2308324"/>
          </a:xfrm>
          <a:prstGeom prst="rect">
            <a:avLst/>
          </a:prstGeom>
          <a:noFill/>
        </p:spPr>
        <p:txBody>
          <a:bodyPr wrap="square" rtlCol="0">
            <a:spAutoFit/>
          </a:bodyPr>
          <a:lstStyle/>
          <a:p>
            <a:r>
              <a:rPr lang="en-GB" sz="2400" b="1" dirty="0"/>
              <a:t>Task 1 – Getting to know Python 3</a:t>
            </a:r>
          </a:p>
          <a:p>
            <a:r>
              <a:rPr lang="en-GB" sz="2400" dirty="0"/>
              <a:t>Questions:</a:t>
            </a:r>
          </a:p>
          <a:p>
            <a:pPr marL="457200" indent="-457200">
              <a:buFont typeface="+mj-lt"/>
              <a:buAutoNum type="arabicPeriod"/>
            </a:pPr>
            <a:r>
              <a:rPr lang="en-GB" sz="2400" dirty="0"/>
              <a:t>How familiar are you with Python 3 on a scale of 1 – 5 (5 being excellent, 1 being you have no idea, 0 being you thought it was a snake). </a:t>
            </a:r>
          </a:p>
        </p:txBody>
      </p:sp>
      <p:sp>
        <p:nvSpPr>
          <p:cNvPr id="3" name="TextBox 2">
            <a:extLst>
              <a:ext uri="{FF2B5EF4-FFF2-40B4-BE49-F238E27FC236}">
                <a16:creationId xmlns:a16="http://schemas.microsoft.com/office/drawing/2014/main" id="{11AF1A8B-14DB-443E-B863-C78DA73A612C}"/>
              </a:ext>
            </a:extLst>
          </p:cNvPr>
          <p:cNvSpPr txBox="1"/>
          <p:nvPr/>
        </p:nvSpPr>
        <p:spPr>
          <a:xfrm>
            <a:off x="5725551" y="4770404"/>
            <a:ext cx="6466449" cy="1938992"/>
          </a:xfrm>
          <a:prstGeom prst="rect">
            <a:avLst/>
          </a:prstGeom>
          <a:noFill/>
        </p:spPr>
        <p:txBody>
          <a:bodyPr wrap="square" rtlCol="0">
            <a:spAutoFit/>
          </a:bodyPr>
          <a:lstStyle/>
          <a:p>
            <a:r>
              <a:rPr lang="en-GB" sz="2400" dirty="0"/>
              <a:t>2. For programming language such as Python 3, what could you do to learn more about it if you were very unfamiliar with it?</a:t>
            </a:r>
          </a:p>
          <a:p>
            <a:r>
              <a:rPr lang="en-GB" sz="2400" dirty="0"/>
              <a:t>What sort of resources could you use to help you learn it and become familiar with it?</a:t>
            </a:r>
          </a:p>
        </p:txBody>
      </p:sp>
    </p:spTree>
    <p:extLst>
      <p:ext uri="{BB962C8B-B14F-4D97-AF65-F5344CB8AC3E}">
        <p14:creationId xmlns:p14="http://schemas.microsoft.com/office/powerpoint/2010/main" val="1791718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3A3DC1-F7E2-4E15-A75C-BB96AD1A99E8}"/>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Activity 4</a:t>
            </a:r>
          </a:p>
        </p:txBody>
      </p:sp>
      <p:sp>
        <p:nvSpPr>
          <p:cNvPr id="2" name="Rectangle 1">
            <a:extLst>
              <a:ext uri="{FF2B5EF4-FFF2-40B4-BE49-F238E27FC236}">
                <a16:creationId xmlns:a16="http://schemas.microsoft.com/office/drawing/2014/main" id="{6437F5DB-BA4A-4BAF-BC1A-1904C3466300}"/>
              </a:ext>
            </a:extLst>
          </p:cNvPr>
          <p:cNvSpPr/>
          <p:nvPr/>
        </p:nvSpPr>
        <p:spPr>
          <a:xfrm>
            <a:off x="474477" y="1148248"/>
            <a:ext cx="11201708" cy="4893647"/>
          </a:xfrm>
          <a:prstGeom prst="rect">
            <a:avLst/>
          </a:prstGeom>
        </p:spPr>
        <p:txBody>
          <a:bodyPr wrap="square">
            <a:spAutoFit/>
          </a:bodyPr>
          <a:lstStyle/>
          <a:p>
            <a:r>
              <a:rPr lang="en-GB" sz="2400" b="1" dirty="0"/>
              <a:t>Programming Languages</a:t>
            </a:r>
          </a:p>
          <a:p>
            <a:endParaRPr lang="en-GB" sz="2400" b="1" dirty="0"/>
          </a:p>
          <a:p>
            <a:r>
              <a:rPr lang="en-GB" sz="2400" b="1" dirty="0"/>
              <a:t>Task 2 – Take Action</a:t>
            </a:r>
            <a:endParaRPr lang="en-GB" sz="2400" dirty="0"/>
          </a:p>
          <a:p>
            <a:r>
              <a:rPr lang="en-GB" sz="2400" dirty="0"/>
              <a:t>If you are already familiar with Python 3, this next part will be easy.</a:t>
            </a:r>
          </a:p>
          <a:p>
            <a:r>
              <a:rPr lang="en-GB" sz="2400" dirty="0"/>
              <a:t>If you are not already familiar with Python 3 then use this time to research and learn some basic Python 3 code.</a:t>
            </a:r>
          </a:p>
          <a:p>
            <a:endParaRPr lang="en-GB" sz="2400" dirty="0"/>
          </a:p>
          <a:p>
            <a:r>
              <a:rPr lang="en-GB" sz="2400" b="1" dirty="0"/>
              <a:t>Task 3 – Create a Quiz</a:t>
            </a:r>
          </a:p>
          <a:p>
            <a:r>
              <a:rPr lang="en-GB" sz="2400" dirty="0"/>
              <a:t>Create a multiple choice quiz that could be used to assess the knowledge of a new learner to Python.</a:t>
            </a:r>
          </a:p>
          <a:p>
            <a:r>
              <a:rPr lang="en-GB" sz="2400" dirty="0"/>
              <a:t>Your quiz should have a maximum of 10 MCQ questions in total.</a:t>
            </a:r>
          </a:p>
          <a:p>
            <a:r>
              <a:rPr lang="en-GB" sz="2400" dirty="0"/>
              <a:t>Use PowerPoint or a quiz application or website such as Kahoot to help you.</a:t>
            </a:r>
          </a:p>
          <a:p>
            <a:endParaRPr lang="en-GB" sz="2400" b="1" dirty="0"/>
          </a:p>
        </p:txBody>
      </p:sp>
    </p:spTree>
    <p:extLst>
      <p:ext uri="{BB962C8B-B14F-4D97-AF65-F5344CB8AC3E}">
        <p14:creationId xmlns:p14="http://schemas.microsoft.com/office/powerpoint/2010/main" val="4247424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9B5C35A-084C-4B78-8E03-57D13C52B1F5}"/>
              </a:ext>
            </a:extLst>
          </p:cNvPr>
          <p:cNvSpPr/>
          <p:nvPr/>
        </p:nvSpPr>
        <p:spPr>
          <a:xfrm>
            <a:off x="1" y="226676"/>
            <a:ext cx="12192000" cy="758905"/>
          </a:xfrm>
          <a:prstGeom prst="rect">
            <a:avLst/>
          </a:prstGeom>
          <a:solidFill>
            <a:schemeClr val="tx1"/>
          </a:solidFill>
        </p:spPr>
        <p:txBody>
          <a:bodyPr vert="horz" lIns="91440" tIns="45720" rIns="91440" bIns="45720" rtlCol="0" anchor="ctr">
            <a:normAutofit/>
          </a:bodyPr>
          <a:lstStyle/>
          <a:p>
            <a:pPr algn="ctr">
              <a:lnSpc>
                <a:spcPct val="90000"/>
              </a:lnSpc>
              <a:spcBef>
                <a:spcPct val="0"/>
              </a:spcBef>
              <a:spcAft>
                <a:spcPts val="800"/>
              </a:spcAft>
            </a:pPr>
            <a:r>
              <a:rPr lang="en-US" sz="4000" dirty="0">
                <a:solidFill>
                  <a:schemeClr val="bg1"/>
                </a:solidFill>
                <a:latin typeface="+mj-lt"/>
                <a:ea typeface="+mj-ea"/>
                <a:cs typeface="+mj-cs"/>
              </a:rPr>
              <a:t>Content Page</a:t>
            </a:r>
            <a:endParaRPr lang="en-US" sz="4000" kern="1200" dirty="0">
              <a:solidFill>
                <a:schemeClr val="bg1"/>
              </a:solidFill>
              <a:latin typeface="+mj-lt"/>
              <a:ea typeface="+mj-ea"/>
              <a:cs typeface="+mj-cs"/>
            </a:endParaRPr>
          </a:p>
        </p:txBody>
      </p:sp>
      <p:sp>
        <p:nvSpPr>
          <p:cNvPr id="5" name="TextBox 4">
            <a:extLst>
              <a:ext uri="{FF2B5EF4-FFF2-40B4-BE49-F238E27FC236}">
                <a16:creationId xmlns:a16="http://schemas.microsoft.com/office/drawing/2014/main" id="{51AAA698-B42B-4DBD-B36B-228377235820}"/>
              </a:ext>
            </a:extLst>
          </p:cNvPr>
          <p:cNvSpPr txBox="1"/>
          <p:nvPr/>
        </p:nvSpPr>
        <p:spPr>
          <a:xfrm>
            <a:off x="405618" y="1237970"/>
            <a:ext cx="11380763" cy="5262979"/>
          </a:xfrm>
          <a:prstGeom prst="rect">
            <a:avLst/>
          </a:prstGeom>
          <a:noFill/>
        </p:spPr>
        <p:txBody>
          <a:bodyPr wrap="square" rtlCol="0">
            <a:spAutoFit/>
          </a:bodyPr>
          <a:lstStyle/>
          <a:p>
            <a:pPr marL="342900" indent="-342900">
              <a:buFont typeface="+mj-lt"/>
              <a:buAutoNum type="arabicPeriod"/>
            </a:pPr>
            <a:r>
              <a:rPr lang="en-GB" sz="2400" dirty="0"/>
              <a:t>Why T- Level Digital?......................................................................................Slide/Page 3</a:t>
            </a:r>
          </a:p>
          <a:p>
            <a:pPr marL="342900" indent="-342900">
              <a:buFont typeface="+mj-lt"/>
              <a:buAutoNum type="arabicPeriod"/>
            </a:pPr>
            <a:r>
              <a:rPr lang="en-GB" sz="2400" dirty="0"/>
              <a:t>What Types of Careers can I expect with a Digital </a:t>
            </a:r>
            <a:r>
              <a:rPr lang="en-GB" sz="2400"/>
              <a:t>Qualification……........……</a:t>
            </a:r>
            <a:r>
              <a:rPr lang="en-GB" sz="2400" dirty="0"/>
              <a:t>Slide/Page 4</a:t>
            </a:r>
          </a:p>
          <a:p>
            <a:pPr marL="342900" indent="-342900">
              <a:buFont typeface="+mj-lt"/>
              <a:buAutoNum type="arabicPeriod"/>
            </a:pPr>
            <a:r>
              <a:rPr lang="en-GB" sz="2400" dirty="0"/>
              <a:t>Course Overview……………………………………………...………………………….…………..Slide/Page 5</a:t>
            </a:r>
          </a:p>
          <a:p>
            <a:pPr marL="342900" indent="-342900">
              <a:buFont typeface="+mj-lt"/>
              <a:buAutoNum type="arabicPeriod"/>
            </a:pPr>
            <a:r>
              <a:rPr lang="en-GB" sz="2400" dirty="0"/>
              <a:t>Core Component - Assessment.……………………………….………………….......………Slide/Page 6</a:t>
            </a:r>
          </a:p>
          <a:p>
            <a:pPr marL="342900" indent="-342900">
              <a:buFont typeface="+mj-lt"/>
              <a:buAutoNum type="arabicPeriod"/>
            </a:pPr>
            <a:r>
              <a:rPr lang="en-GB" sz="2400" dirty="0"/>
              <a:t>Occupational Specialist Component – Assessment………………………....………..Slide/Page 8</a:t>
            </a:r>
          </a:p>
          <a:p>
            <a:pPr marL="342900" indent="-342900">
              <a:buFont typeface="+mj-lt"/>
              <a:buAutoNum type="arabicPeriod"/>
            </a:pPr>
            <a:r>
              <a:rPr lang="en-GB" sz="2400" dirty="0"/>
              <a:t>How is the Course Graded?............................................................................Slide/Page 9</a:t>
            </a:r>
          </a:p>
          <a:p>
            <a:pPr marL="342900" indent="-342900">
              <a:buFont typeface="+mj-lt"/>
              <a:buAutoNum type="arabicPeriod"/>
            </a:pPr>
            <a:r>
              <a:rPr lang="en-GB" sz="2400" dirty="0"/>
              <a:t>Tips &amp; Skills……………………………………………………………………………………..………Slide /Page 11</a:t>
            </a:r>
          </a:p>
          <a:p>
            <a:pPr marL="342900" indent="-342900">
              <a:buFont typeface="+mj-lt"/>
              <a:buAutoNum type="arabicPeriod"/>
            </a:pPr>
            <a:r>
              <a:rPr lang="en-GB" sz="2400" dirty="0"/>
              <a:t>Activity 1………………………………………..………………………………………………………..Slide/Page 12</a:t>
            </a:r>
          </a:p>
          <a:p>
            <a:pPr marL="342900" indent="-342900">
              <a:buFont typeface="+mj-lt"/>
              <a:buAutoNum type="arabicPeriod"/>
            </a:pPr>
            <a:r>
              <a:rPr lang="en-GB" sz="2400" dirty="0"/>
              <a:t>Activity 2………………………………………..…………………………………………………….….Slide/Page 14</a:t>
            </a:r>
          </a:p>
          <a:p>
            <a:pPr marL="342900" indent="-342900">
              <a:buFont typeface="+mj-lt"/>
              <a:buAutoNum type="arabicPeriod"/>
            </a:pPr>
            <a:r>
              <a:rPr lang="en-GB" sz="2400" dirty="0"/>
              <a:t> Activity 3 ………………………………………………………………………………………………..Slide/Page 16</a:t>
            </a:r>
          </a:p>
          <a:p>
            <a:pPr marL="342900" indent="-342900">
              <a:buFont typeface="+mj-lt"/>
              <a:buAutoNum type="arabicPeriod"/>
            </a:pPr>
            <a:r>
              <a:rPr lang="en-GB" sz="2400" dirty="0"/>
              <a:t> Activity 4…………………………………………………………………………………………………Slide/Page 18</a:t>
            </a:r>
          </a:p>
          <a:p>
            <a:pPr marL="342900" indent="-342900">
              <a:buFont typeface="+mj-lt"/>
              <a:buAutoNum type="arabicPeriod"/>
            </a:pPr>
            <a:r>
              <a:rPr lang="en-GB" sz="2400" dirty="0"/>
              <a:t> Activity 5………………………………………………………………………………………………...Slide/Page 21</a:t>
            </a:r>
          </a:p>
          <a:p>
            <a:pPr marL="342900" indent="-342900">
              <a:buFont typeface="+mj-lt"/>
              <a:buAutoNum type="arabicPeriod"/>
            </a:pPr>
            <a:r>
              <a:rPr lang="en-GB" sz="2400" dirty="0"/>
              <a:t> Activity 6………………………………………………………………………………………………...Slide/Page 23</a:t>
            </a:r>
          </a:p>
          <a:p>
            <a:pPr marL="342900" indent="-342900">
              <a:buFont typeface="+mj-lt"/>
              <a:buAutoNum type="arabicPeriod"/>
            </a:pPr>
            <a:r>
              <a:rPr lang="en-GB" sz="2400" dirty="0"/>
              <a:t> Activity 7……………………………………………………………………………………………..….Slide/Page 24</a:t>
            </a:r>
          </a:p>
        </p:txBody>
      </p:sp>
    </p:spTree>
    <p:extLst>
      <p:ext uri="{BB962C8B-B14F-4D97-AF65-F5344CB8AC3E}">
        <p14:creationId xmlns:p14="http://schemas.microsoft.com/office/powerpoint/2010/main" val="3929210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C499317-EF73-46E1-9A26-02BFBE21CEF3}"/>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Workspace</a:t>
            </a:r>
          </a:p>
        </p:txBody>
      </p:sp>
      <p:sp>
        <p:nvSpPr>
          <p:cNvPr id="5" name="TextBox 4">
            <a:extLst>
              <a:ext uri="{FF2B5EF4-FFF2-40B4-BE49-F238E27FC236}">
                <a16:creationId xmlns:a16="http://schemas.microsoft.com/office/drawing/2014/main" id="{599CFFA8-6F0F-4C99-98EF-63BD93B4B27F}"/>
              </a:ext>
            </a:extLst>
          </p:cNvPr>
          <p:cNvSpPr txBox="1"/>
          <p:nvPr/>
        </p:nvSpPr>
        <p:spPr>
          <a:xfrm>
            <a:off x="194603" y="967767"/>
            <a:ext cx="11802794" cy="646331"/>
          </a:xfrm>
          <a:prstGeom prst="rect">
            <a:avLst/>
          </a:prstGeom>
          <a:noFill/>
        </p:spPr>
        <p:txBody>
          <a:bodyPr wrap="square" rtlCol="0">
            <a:spAutoFit/>
          </a:bodyPr>
          <a:lstStyle/>
          <a:p>
            <a:r>
              <a:rPr lang="en-GB" dirty="0"/>
              <a:t>Use this workspace to write your answers to the tasks on the previous page, if you need more space then add a new slide, this document is editable.</a:t>
            </a:r>
          </a:p>
        </p:txBody>
      </p:sp>
    </p:spTree>
    <p:extLst>
      <p:ext uri="{BB962C8B-B14F-4D97-AF65-F5344CB8AC3E}">
        <p14:creationId xmlns:p14="http://schemas.microsoft.com/office/powerpoint/2010/main" val="2047912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C3A3DC1-F7E2-4E15-A75C-BB96AD1A99E8}"/>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Activity 5</a:t>
            </a:r>
          </a:p>
        </p:txBody>
      </p:sp>
      <p:sp>
        <p:nvSpPr>
          <p:cNvPr id="8" name="TextBox 7">
            <a:extLst>
              <a:ext uri="{FF2B5EF4-FFF2-40B4-BE49-F238E27FC236}">
                <a16:creationId xmlns:a16="http://schemas.microsoft.com/office/drawing/2014/main" id="{09B055F2-680B-4AF7-AADA-36E1B71D9803}"/>
              </a:ext>
            </a:extLst>
          </p:cNvPr>
          <p:cNvSpPr txBox="1"/>
          <p:nvPr/>
        </p:nvSpPr>
        <p:spPr>
          <a:xfrm>
            <a:off x="337625" y="1132098"/>
            <a:ext cx="5298677" cy="5632311"/>
          </a:xfrm>
          <a:prstGeom prst="rect">
            <a:avLst/>
          </a:prstGeom>
          <a:noFill/>
        </p:spPr>
        <p:txBody>
          <a:bodyPr wrap="square" rtlCol="0">
            <a:spAutoFit/>
          </a:bodyPr>
          <a:lstStyle/>
          <a:p>
            <a:r>
              <a:rPr lang="en-GB" sz="2400" b="1" dirty="0"/>
              <a:t>The Business Environment</a:t>
            </a:r>
          </a:p>
          <a:p>
            <a:r>
              <a:rPr lang="en-GB" sz="2400" dirty="0"/>
              <a:t>The Digital T-Level has a big focus on how businesses and organisations use digital technologies to support them.</a:t>
            </a:r>
          </a:p>
          <a:p>
            <a:endParaRPr lang="en-GB" sz="2400" dirty="0"/>
          </a:p>
          <a:p>
            <a:r>
              <a:rPr lang="en-GB" sz="2400" dirty="0"/>
              <a:t>Below is a list of key areas in an organisation:</a:t>
            </a:r>
          </a:p>
          <a:p>
            <a:r>
              <a:rPr lang="en-GB" sz="2400" dirty="0"/>
              <a:t> </a:t>
            </a:r>
            <a:endParaRPr lang="en-GB" dirty="0"/>
          </a:p>
          <a:p>
            <a:r>
              <a:rPr lang="en-GB" sz="2400" dirty="0"/>
              <a:t>● Human resources </a:t>
            </a:r>
          </a:p>
          <a:p>
            <a:r>
              <a:rPr lang="en-GB" sz="2400" dirty="0"/>
              <a:t>● Research, design and development </a:t>
            </a:r>
          </a:p>
          <a:p>
            <a:r>
              <a:rPr lang="en-GB" sz="2400" dirty="0"/>
              <a:t>● Logistics </a:t>
            </a:r>
          </a:p>
          <a:p>
            <a:r>
              <a:rPr lang="en-GB" sz="2400" dirty="0"/>
              <a:t>● Marketing </a:t>
            </a:r>
          </a:p>
          <a:p>
            <a:r>
              <a:rPr lang="en-GB" sz="2400" dirty="0"/>
              <a:t>● Finance </a:t>
            </a:r>
          </a:p>
          <a:p>
            <a:r>
              <a:rPr lang="en-GB" sz="2400" dirty="0"/>
              <a:t>● Management</a:t>
            </a:r>
          </a:p>
          <a:p>
            <a:r>
              <a:rPr lang="en-GB" sz="2400" b="1" dirty="0"/>
              <a:t>  </a:t>
            </a:r>
          </a:p>
        </p:txBody>
      </p:sp>
      <p:sp>
        <p:nvSpPr>
          <p:cNvPr id="2" name="TextBox 1">
            <a:extLst>
              <a:ext uri="{FF2B5EF4-FFF2-40B4-BE49-F238E27FC236}">
                <a16:creationId xmlns:a16="http://schemas.microsoft.com/office/drawing/2014/main" id="{DB37EDAA-2EB6-44E2-B0F8-2275EE70E723}"/>
              </a:ext>
            </a:extLst>
          </p:cNvPr>
          <p:cNvSpPr txBox="1"/>
          <p:nvPr/>
        </p:nvSpPr>
        <p:spPr>
          <a:xfrm>
            <a:off x="5697858" y="4301507"/>
            <a:ext cx="6113142" cy="1938992"/>
          </a:xfrm>
          <a:prstGeom prst="rect">
            <a:avLst/>
          </a:prstGeom>
          <a:noFill/>
        </p:spPr>
        <p:txBody>
          <a:bodyPr wrap="square" rtlCol="0">
            <a:spAutoFit/>
          </a:bodyPr>
          <a:lstStyle/>
          <a:p>
            <a:r>
              <a:rPr lang="en-GB" sz="2400" b="1" dirty="0"/>
              <a:t>Task 1 – Research </a:t>
            </a:r>
          </a:p>
          <a:p>
            <a:r>
              <a:rPr lang="en-GB" sz="2400" dirty="0"/>
              <a:t>Find out what each of these areas in an organisation do and then explain how digital technology can be used to help support the organisation.</a:t>
            </a:r>
          </a:p>
        </p:txBody>
      </p:sp>
      <p:pic>
        <p:nvPicPr>
          <p:cNvPr id="3" name="Picture 2">
            <a:extLst>
              <a:ext uri="{FF2B5EF4-FFF2-40B4-BE49-F238E27FC236}">
                <a16:creationId xmlns:a16="http://schemas.microsoft.com/office/drawing/2014/main" id="{B9F167A9-715C-4595-BAEE-34D20FE67B9D}"/>
              </a:ext>
            </a:extLst>
          </p:cNvPr>
          <p:cNvPicPr>
            <a:picLocks noChangeAspect="1"/>
          </p:cNvPicPr>
          <p:nvPr/>
        </p:nvPicPr>
        <p:blipFill>
          <a:blip r:embed="rId2"/>
          <a:stretch>
            <a:fillRect/>
          </a:stretch>
        </p:blipFill>
        <p:spPr>
          <a:xfrm>
            <a:off x="5741233" y="1243648"/>
            <a:ext cx="6069767" cy="2781977"/>
          </a:xfrm>
          <a:prstGeom prst="rect">
            <a:avLst/>
          </a:prstGeom>
        </p:spPr>
      </p:pic>
    </p:spTree>
    <p:extLst>
      <p:ext uri="{BB962C8B-B14F-4D97-AF65-F5344CB8AC3E}">
        <p14:creationId xmlns:p14="http://schemas.microsoft.com/office/powerpoint/2010/main" val="8664763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C499317-EF73-46E1-9A26-02BFBE21CEF3}"/>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Workspace</a:t>
            </a:r>
          </a:p>
        </p:txBody>
      </p:sp>
      <p:sp>
        <p:nvSpPr>
          <p:cNvPr id="5" name="TextBox 4">
            <a:extLst>
              <a:ext uri="{FF2B5EF4-FFF2-40B4-BE49-F238E27FC236}">
                <a16:creationId xmlns:a16="http://schemas.microsoft.com/office/drawing/2014/main" id="{599CFFA8-6F0F-4C99-98EF-63BD93B4B27F}"/>
              </a:ext>
            </a:extLst>
          </p:cNvPr>
          <p:cNvSpPr txBox="1"/>
          <p:nvPr/>
        </p:nvSpPr>
        <p:spPr>
          <a:xfrm>
            <a:off x="194603" y="967767"/>
            <a:ext cx="11802794" cy="646331"/>
          </a:xfrm>
          <a:prstGeom prst="rect">
            <a:avLst/>
          </a:prstGeom>
          <a:noFill/>
        </p:spPr>
        <p:txBody>
          <a:bodyPr wrap="square" rtlCol="0">
            <a:spAutoFit/>
          </a:bodyPr>
          <a:lstStyle/>
          <a:p>
            <a:r>
              <a:rPr lang="en-GB" dirty="0"/>
              <a:t>Use this workspace to write your answers to the tasks on the previous page, if you need more space then add a new slide, this document is editable.</a:t>
            </a:r>
          </a:p>
        </p:txBody>
      </p:sp>
    </p:spTree>
    <p:extLst>
      <p:ext uri="{BB962C8B-B14F-4D97-AF65-F5344CB8AC3E}">
        <p14:creationId xmlns:p14="http://schemas.microsoft.com/office/powerpoint/2010/main" val="2890666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508288A-5540-43E2-B3FE-77A88696B01A}"/>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Activity 6</a:t>
            </a:r>
          </a:p>
        </p:txBody>
      </p:sp>
      <p:pic>
        <p:nvPicPr>
          <p:cNvPr id="5" name="Picture 4">
            <a:extLst>
              <a:ext uri="{FF2B5EF4-FFF2-40B4-BE49-F238E27FC236}">
                <a16:creationId xmlns:a16="http://schemas.microsoft.com/office/drawing/2014/main" id="{97EEA4CC-B34B-4AB7-B253-900B7649581A}"/>
              </a:ext>
            </a:extLst>
          </p:cNvPr>
          <p:cNvPicPr>
            <a:picLocks noChangeAspect="1"/>
          </p:cNvPicPr>
          <p:nvPr/>
        </p:nvPicPr>
        <p:blipFill>
          <a:blip r:embed="rId2"/>
          <a:stretch>
            <a:fillRect/>
          </a:stretch>
        </p:blipFill>
        <p:spPr>
          <a:xfrm>
            <a:off x="5678395" y="1077788"/>
            <a:ext cx="6096528" cy="3429297"/>
          </a:xfrm>
          <a:prstGeom prst="rect">
            <a:avLst/>
          </a:prstGeom>
        </p:spPr>
      </p:pic>
      <p:sp>
        <p:nvSpPr>
          <p:cNvPr id="6" name="Rectangle 5">
            <a:extLst>
              <a:ext uri="{FF2B5EF4-FFF2-40B4-BE49-F238E27FC236}">
                <a16:creationId xmlns:a16="http://schemas.microsoft.com/office/drawing/2014/main" id="{9431A1ED-1DF9-48A1-8376-C52DAC6D1AEB}"/>
              </a:ext>
            </a:extLst>
          </p:cNvPr>
          <p:cNvSpPr/>
          <p:nvPr/>
        </p:nvSpPr>
        <p:spPr>
          <a:xfrm>
            <a:off x="304022" y="1165711"/>
            <a:ext cx="4985430" cy="5262979"/>
          </a:xfrm>
          <a:prstGeom prst="rect">
            <a:avLst/>
          </a:prstGeom>
        </p:spPr>
        <p:txBody>
          <a:bodyPr wrap="square">
            <a:spAutoFit/>
          </a:bodyPr>
          <a:lstStyle/>
          <a:p>
            <a:r>
              <a:rPr lang="en-GB" sz="2400" b="1" dirty="0"/>
              <a:t>Careers in the digital industries</a:t>
            </a:r>
          </a:p>
          <a:p>
            <a:r>
              <a:rPr lang="en-GB" sz="2400" dirty="0"/>
              <a:t>A big part of your Digital T-level will be heavily focused on your ability to go out into the world of work successfully.</a:t>
            </a:r>
          </a:p>
          <a:p>
            <a:endParaRPr lang="en-GB" sz="2400" dirty="0"/>
          </a:p>
          <a:p>
            <a:endParaRPr lang="en-GB" sz="2400" dirty="0"/>
          </a:p>
          <a:p>
            <a:r>
              <a:rPr lang="en-GB" sz="2400" b="1" u="sng" dirty="0"/>
              <a:t>Task 1</a:t>
            </a:r>
          </a:p>
          <a:p>
            <a:r>
              <a:rPr lang="en-GB" sz="2400" dirty="0"/>
              <a:t>Looking back at slide 10 of this booklet, list 3 more skills not mentioned on the slide that you think will be vital for success not only in your classwork but in the world of work also.</a:t>
            </a:r>
          </a:p>
        </p:txBody>
      </p:sp>
      <p:sp>
        <p:nvSpPr>
          <p:cNvPr id="7" name="TextBox 6">
            <a:extLst>
              <a:ext uri="{FF2B5EF4-FFF2-40B4-BE49-F238E27FC236}">
                <a16:creationId xmlns:a16="http://schemas.microsoft.com/office/drawing/2014/main" id="{50F3DB6B-B1FE-4B5D-B52C-56C312DC028E}"/>
              </a:ext>
            </a:extLst>
          </p:cNvPr>
          <p:cNvSpPr txBox="1"/>
          <p:nvPr/>
        </p:nvSpPr>
        <p:spPr>
          <a:xfrm>
            <a:off x="5800579" y="4489698"/>
            <a:ext cx="5852160" cy="1938992"/>
          </a:xfrm>
          <a:prstGeom prst="rect">
            <a:avLst/>
          </a:prstGeom>
          <a:noFill/>
        </p:spPr>
        <p:txBody>
          <a:bodyPr wrap="square" rtlCol="0">
            <a:spAutoFit/>
          </a:bodyPr>
          <a:lstStyle/>
          <a:p>
            <a:r>
              <a:rPr lang="en-GB" sz="2400" b="1" u="sng" dirty="0"/>
              <a:t>Task 2</a:t>
            </a:r>
          </a:p>
          <a:p>
            <a:r>
              <a:rPr lang="en-GB" sz="2400" dirty="0"/>
              <a:t>For each of the 17 skills listed on the slide and the 3 extra that you’ve added write an brief explanation of why you believe they are important for the world of work.</a:t>
            </a:r>
          </a:p>
        </p:txBody>
      </p:sp>
    </p:spTree>
    <p:extLst>
      <p:ext uri="{BB962C8B-B14F-4D97-AF65-F5344CB8AC3E}">
        <p14:creationId xmlns:p14="http://schemas.microsoft.com/office/powerpoint/2010/main" val="3826564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FDDBD36-4012-47AE-9B49-16ED0301EEF1}"/>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Activity 7</a:t>
            </a:r>
          </a:p>
        </p:txBody>
      </p:sp>
      <p:sp>
        <p:nvSpPr>
          <p:cNvPr id="5" name="Rectangle 4">
            <a:extLst>
              <a:ext uri="{FF2B5EF4-FFF2-40B4-BE49-F238E27FC236}">
                <a16:creationId xmlns:a16="http://schemas.microsoft.com/office/drawing/2014/main" id="{908E379E-181E-442A-8C0E-98D3CE9157DC}"/>
              </a:ext>
            </a:extLst>
          </p:cNvPr>
          <p:cNvSpPr/>
          <p:nvPr/>
        </p:nvSpPr>
        <p:spPr>
          <a:xfrm>
            <a:off x="864382" y="6399810"/>
            <a:ext cx="4989764" cy="369332"/>
          </a:xfrm>
          <a:prstGeom prst="rect">
            <a:avLst/>
          </a:prstGeom>
        </p:spPr>
        <p:txBody>
          <a:bodyPr wrap="none">
            <a:spAutoFit/>
          </a:bodyPr>
          <a:lstStyle/>
          <a:p>
            <a:r>
              <a:rPr lang="en-GB" dirty="0">
                <a:hlinkClick r:id="rId5"/>
              </a:rPr>
              <a:t>https://www.youtube.com/watch?v=2aBDRRyho2o</a:t>
            </a:r>
            <a:endParaRPr lang="en-GB" dirty="0"/>
          </a:p>
        </p:txBody>
      </p:sp>
      <p:pic>
        <p:nvPicPr>
          <p:cNvPr id="6" name="Online Media 5" title="Things Not To Say In A Job Interview">
            <a:hlinkClick r:id="" action="ppaction://media"/>
            <a:extLst>
              <a:ext uri="{FF2B5EF4-FFF2-40B4-BE49-F238E27FC236}">
                <a16:creationId xmlns:a16="http://schemas.microsoft.com/office/drawing/2014/main" id="{FEB362F9-8A22-46BF-A5BD-D146F8C6AE58}"/>
              </a:ext>
            </a:extLst>
          </p:cNvPr>
          <p:cNvPicPr>
            <a:picLocks noRot="1" noChangeAspect="1"/>
          </p:cNvPicPr>
          <p:nvPr>
            <a:videoFile r:link="rId1"/>
          </p:nvPr>
        </p:nvPicPr>
        <p:blipFill>
          <a:blip r:embed="rId6"/>
          <a:stretch>
            <a:fillRect/>
          </a:stretch>
        </p:blipFill>
        <p:spPr>
          <a:xfrm>
            <a:off x="744238" y="3472029"/>
            <a:ext cx="5230052" cy="2941905"/>
          </a:xfrm>
          <a:prstGeom prst="rect">
            <a:avLst/>
          </a:prstGeom>
        </p:spPr>
      </p:pic>
      <p:sp>
        <p:nvSpPr>
          <p:cNvPr id="7" name="TextBox 6">
            <a:extLst>
              <a:ext uri="{FF2B5EF4-FFF2-40B4-BE49-F238E27FC236}">
                <a16:creationId xmlns:a16="http://schemas.microsoft.com/office/drawing/2014/main" id="{961157F5-B3DE-4B3B-B1B6-D2AD12AAAE4F}"/>
              </a:ext>
            </a:extLst>
          </p:cNvPr>
          <p:cNvSpPr txBox="1"/>
          <p:nvPr/>
        </p:nvSpPr>
        <p:spPr>
          <a:xfrm>
            <a:off x="684057" y="1118928"/>
            <a:ext cx="5350413" cy="2246769"/>
          </a:xfrm>
          <a:prstGeom prst="rect">
            <a:avLst/>
          </a:prstGeom>
          <a:noFill/>
        </p:spPr>
        <p:txBody>
          <a:bodyPr wrap="square" rtlCol="0">
            <a:spAutoFit/>
          </a:bodyPr>
          <a:lstStyle/>
          <a:p>
            <a:r>
              <a:rPr lang="en-GB" sz="2000" b="1" u="sng" dirty="0"/>
              <a:t>Task 1</a:t>
            </a:r>
          </a:p>
          <a:p>
            <a:r>
              <a:rPr lang="en-GB" sz="2000" dirty="0"/>
              <a:t>By now you will be more than familiar with the concepts of job interviews, watch the following videos and list all the reasons why these interviews went terribly wrong or why these people should not get/take on the jobs being interviewed for.  </a:t>
            </a:r>
          </a:p>
        </p:txBody>
      </p:sp>
      <p:sp>
        <p:nvSpPr>
          <p:cNvPr id="8" name="Rectangle 7">
            <a:extLst>
              <a:ext uri="{FF2B5EF4-FFF2-40B4-BE49-F238E27FC236}">
                <a16:creationId xmlns:a16="http://schemas.microsoft.com/office/drawing/2014/main" id="{CB54C714-352A-4AE4-B663-16962017A064}"/>
              </a:ext>
            </a:extLst>
          </p:cNvPr>
          <p:cNvSpPr/>
          <p:nvPr/>
        </p:nvSpPr>
        <p:spPr>
          <a:xfrm>
            <a:off x="6785293" y="3498288"/>
            <a:ext cx="4982261" cy="369332"/>
          </a:xfrm>
          <a:prstGeom prst="rect">
            <a:avLst/>
          </a:prstGeom>
        </p:spPr>
        <p:txBody>
          <a:bodyPr wrap="none">
            <a:spAutoFit/>
          </a:bodyPr>
          <a:lstStyle/>
          <a:p>
            <a:r>
              <a:rPr lang="en-GB" dirty="0">
                <a:hlinkClick r:id="rId7"/>
              </a:rPr>
              <a:t>https://www.youtube.com/watch?v=B0VPlqegTKM</a:t>
            </a:r>
            <a:endParaRPr lang="en-GB" dirty="0"/>
          </a:p>
        </p:txBody>
      </p:sp>
      <p:pic>
        <p:nvPicPr>
          <p:cNvPr id="9" name="Online Media 8" title="Job Interview Gone Wrong | What Not To Do">
            <a:hlinkClick r:id="" action="ppaction://media"/>
            <a:extLst>
              <a:ext uri="{FF2B5EF4-FFF2-40B4-BE49-F238E27FC236}">
                <a16:creationId xmlns:a16="http://schemas.microsoft.com/office/drawing/2014/main" id="{E5AAB198-1D51-4E8A-A06D-D6D7F148F6F8}"/>
              </a:ext>
            </a:extLst>
          </p:cNvPr>
          <p:cNvPicPr>
            <a:picLocks noRot="1" noChangeAspect="1"/>
          </p:cNvPicPr>
          <p:nvPr>
            <a:videoFile r:link="rId2"/>
          </p:nvPr>
        </p:nvPicPr>
        <p:blipFill>
          <a:blip r:embed="rId8"/>
          <a:stretch>
            <a:fillRect/>
          </a:stretch>
        </p:blipFill>
        <p:spPr>
          <a:xfrm>
            <a:off x="7087819" y="1096813"/>
            <a:ext cx="4222606" cy="2375216"/>
          </a:xfrm>
          <a:prstGeom prst="rect">
            <a:avLst/>
          </a:prstGeom>
        </p:spPr>
      </p:pic>
      <p:sp>
        <p:nvSpPr>
          <p:cNvPr id="10" name="Rectangle 9">
            <a:extLst>
              <a:ext uri="{FF2B5EF4-FFF2-40B4-BE49-F238E27FC236}">
                <a16:creationId xmlns:a16="http://schemas.microsoft.com/office/drawing/2014/main" id="{1E60B0E9-4BE8-4886-AF9D-CFF8133FA41A}"/>
              </a:ext>
            </a:extLst>
          </p:cNvPr>
          <p:cNvSpPr/>
          <p:nvPr/>
        </p:nvSpPr>
        <p:spPr>
          <a:xfrm>
            <a:off x="6914431" y="6399810"/>
            <a:ext cx="4853123" cy="369332"/>
          </a:xfrm>
          <a:prstGeom prst="rect">
            <a:avLst/>
          </a:prstGeom>
        </p:spPr>
        <p:txBody>
          <a:bodyPr wrap="none">
            <a:spAutoFit/>
          </a:bodyPr>
          <a:lstStyle/>
          <a:p>
            <a:r>
              <a:rPr lang="en-GB" dirty="0">
                <a:hlinkClick r:id="rId9"/>
              </a:rPr>
              <a:t>https://www.youtube.com/watch?v=Uo0KjdDJr1c</a:t>
            </a:r>
            <a:endParaRPr lang="en-GB" dirty="0"/>
          </a:p>
        </p:txBody>
      </p:sp>
      <p:pic>
        <p:nvPicPr>
          <p:cNvPr id="11" name="Online Media 10" title="A Millennial Job Interview">
            <a:hlinkClick r:id="" action="ppaction://media"/>
            <a:extLst>
              <a:ext uri="{FF2B5EF4-FFF2-40B4-BE49-F238E27FC236}">
                <a16:creationId xmlns:a16="http://schemas.microsoft.com/office/drawing/2014/main" id="{F5305986-4253-4945-B881-803C4DAADE52}"/>
              </a:ext>
            </a:extLst>
          </p:cNvPr>
          <p:cNvPicPr>
            <a:picLocks noRot="1" noChangeAspect="1"/>
          </p:cNvPicPr>
          <p:nvPr>
            <a:videoFile r:link="rId3"/>
          </p:nvPr>
        </p:nvPicPr>
        <p:blipFill>
          <a:blip r:embed="rId10"/>
          <a:stretch>
            <a:fillRect/>
          </a:stretch>
        </p:blipFill>
        <p:spPr>
          <a:xfrm>
            <a:off x="7139875" y="3990050"/>
            <a:ext cx="4240889" cy="2385500"/>
          </a:xfrm>
          <a:prstGeom prst="rect">
            <a:avLst/>
          </a:prstGeom>
        </p:spPr>
      </p:pic>
    </p:spTree>
    <p:extLst>
      <p:ext uri="{BB962C8B-B14F-4D97-AF65-F5344CB8AC3E}">
        <p14:creationId xmlns:p14="http://schemas.microsoft.com/office/powerpoint/2010/main" val="275518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9"/>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6"/>
                </p:tgtEl>
              </p:cMediaNode>
            </p:video>
            <p:seq concurrent="1" nextAc="seek">
              <p:cTn id="16" restart="whenNotActive" fill="hold" evtFilter="cancelBubble" nodeType="interactiveSeq">
                <p:stCondLst>
                  <p:cond evt="onClick" delay="0">
                    <p:tgtEl>
                      <p:spTgt spid="6"/>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6"/>
                                        </p:tgtEl>
                                      </p:cBhvr>
                                    </p:cmd>
                                  </p:childTnLst>
                                </p:cTn>
                              </p:par>
                            </p:childTnLst>
                          </p:cTn>
                        </p:par>
                      </p:childTnLst>
                    </p:cTn>
                  </p:par>
                </p:childTnLst>
              </p:cTn>
              <p:nextCondLst>
                <p:cond evt="onClick" delay="0">
                  <p:tgtEl>
                    <p:spTgt spid="6"/>
                  </p:tgtEl>
                </p:cond>
              </p:nextCondLst>
            </p:seq>
            <p:video>
              <p:cMediaNode vol="80000">
                <p:cTn id="21" fill="hold" display="0">
                  <p:stCondLst>
                    <p:cond delay="indefinite"/>
                  </p:stCondLst>
                </p:cTn>
                <p:tgtEl>
                  <p:spTgt spid="9"/>
                </p:tgtEl>
              </p:cMediaNode>
            </p:video>
            <p:seq concurrent="1" nextAc="seek">
              <p:cTn id="22" restart="whenNotActive" fill="hold" evtFilter="cancelBubble" nodeType="interactiveSeq">
                <p:stCondLst>
                  <p:cond evt="onClick" delay="0">
                    <p:tgtEl>
                      <p:spTgt spid="9"/>
                    </p:tgtEl>
                  </p:cond>
                </p:stCondLst>
                <p:endSync evt="end" delay="0">
                  <p:rtn val="all"/>
                </p:endSync>
                <p:childTnLst>
                  <p:par>
                    <p:cTn id="23" fill="hold">
                      <p:stCondLst>
                        <p:cond delay="0"/>
                      </p:stCondLst>
                      <p:childTnLst>
                        <p:par>
                          <p:cTn id="24" fill="hold">
                            <p:stCondLst>
                              <p:cond delay="0"/>
                            </p:stCondLst>
                            <p:childTnLst>
                              <p:par>
                                <p:cTn id="25" presetID="2" presetClass="mediacall" presetSubtype="0" fill="hold" nodeType="clickEffect">
                                  <p:stCondLst>
                                    <p:cond delay="0"/>
                                  </p:stCondLst>
                                  <p:childTnLst>
                                    <p:cmd type="call" cmd="togglePause">
                                      <p:cBhvr>
                                        <p:cTn id="26" dur="1" fill="hold"/>
                                        <p:tgtEl>
                                          <p:spTgt spid="9"/>
                                        </p:tgtEl>
                                      </p:cBhvr>
                                    </p:cmd>
                                  </p:childTnLst>
                                </p:cTn>
                              </p:par>
                            </p:childTnLst>
                          </p:cTn>
                        </p:par>
                      </p:childTnLst>
                    </p:cTn>
                  </p:par>
                </p:childTnLst>
              </p:cTn>
              <p:nextCondLst>
                <p:cond evt="onClick" delay="0">
                  <p:tgtEl>
                    <p:spTgt spid="9"/>
                  </p:tgtEl>
                </p:cond>
              </p:nextCondLst>
            </p:seq>
            <p:video>
              <p:cMediaNode vol="80000">
                <p:cTn id="27" fill="hold" display="0">
                  <p:stCondLst>
                    <p:cond delay="indefinite"/>
                  </p:stCondLst>
                </p:cTn>
                <p:tgtEl>
                  <p:spTgt spid="11"/>
                </p:tgtEl>
              </p:cMediaNode>
            </p:video>
            <p:seq concurrent="1" nextAc="seek">
              <p:cTn id="28" restart="whenNotActive" fill="hold" evtFilter="cancelBubble" nodeType="interactiveSeq">
                <p:stCondLst>
                  <p:cond evt="onClick" delay="0">
                    <p:tgtEl>
                      <p:spTgt spid="11"/>
                    </p:tgtEl>
                  </p:cond>
                </p:stCondLst>
                <p:endSync evt="end" delay="0">
                  <p:rtn val="all"/>
                </p:endSync>
                <p:childTnLst>
                  <p:par>
                    <p:cTn id="29" fill="hold">
                      <p:stCondLst>
                        <p:cond delay="0"/>
                      </p:stCondLst>
                      <p:childTnLst>
                        <p:par>
                          <p:cTn id="30" fill="hold">
                            <p:stCondLst>
                              <p:cond delay="0"/>
                            </p:stCondLst>
                            <p:childTnLst>
                              <p:par>
                                <p:cTn id="31" presetID="2" presetClass="mediacall" presetSubtype="0" fill="hold" nodeType="clickEffect">
                                  <p:stCondLst>
                                    <p:cond delay="0"/>
                                  </p:stCondLst>
                                  <p:childTnLst>
                                    <p:cmd type="call" cmd="togglePause">
                                      <p:cBhvr>
                                        <p:cTn id="3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C499317-EF73-46E1-9A26-02BFBE21CEF3}"/>
              </a:ext>
            </a:extLst>
          </p:cNvPr>
          <p:cNvSpPr txBox="1">
            <a:spLocks/>
          </p:cNvSpPr>
          <p:nvPr/>
        </p:nvSpPr>
        <p:spPr>
          <a:xfrm>
            <a:off x="0" y="209288"/>
            <a:ext cx="12192000" cy="758479"/>
          </a:xfrm>
          <a:prstGeom prst="rect">
            <a:avLst/>
          </a:prstGeom>
          <a:solidFill>
            <a:srgbClr val="FFC00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t>Workspace</a:t>
            </a:r>
          </a:p>
        </p:txBody>
      </p:sp>
      <p:sp>
        <p:nvSpPr>
          <p:cNvPr id="5" name="TextBox 4">
            <a:extLst>
              <a:ext uri="{FF2B5EF4-FFF2-40B4-BE49-F238E27FC236}">
                <a16:creationId xmlns:a16="http://schemas.microsoft.com/office/drawing/2014/main" id="{599CFFA8-6F0F-4C99-98EF-63BD93B4B27F}"/>
              </a:ext>
            </a:extLst>
          </p:cNvPr>
          <p:cNvSpPr txBox="1"/>
          <p:nvPr/>
        </p:nvSpPr>
        <p:spPr>
          <a:xfrm>
            <a:off x="194603" y="967767"/>
            <a:ext cx="11802794" cy="646331"/>
          </a:xfrm>
          <a:prstGeom prst="rect">
            <a:avLst/>
          </a:prstGeom>
          <a:noFill/>
        </p:spPr>
        <p:txBody>
          <a:bodyPr wrap="square" rtlCol="0">
            <a:spAutoFit/>
          </a:bodyPr>
          <a:lstStyle/>
          <a:p>
            <a:r>
              <a:rPr lang="en-GB" dirty="0"/>
              <a:t>Use this workspace to write your answers to the tasks on the previous page, if you need more space then add a new slide, this document is editable.</a:t>
            </a:r>
          </a:p>
        </p:txBody>
      </p:sp>
    </p:spTree>
    <p:extLst>
      <p:ext uri="{BB962C8B-B14F-4D97-AF65-F5344CB8AC3E}">
        <p14:creationId xmlns:p14="http://schemas.microsoft.com/office/powerpoint/2010/main" val="28359587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83407BF-FD38-4DEE-96A9-CF88E8B0C7C0}"/>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Useful Resources, Activities &amp; Further Reading</a:t>
            </a:r>
          </a:p>
        </p:txBody>
      </p:sp>
      <p:sp>
        <p:nvSpPr>
          <p:cNvPr id="6" name="Rectangle 5">
            <a:extLst>
              <a:ext uri="{FF2B5EF4-FFF2-40B4-BE49-F238E27FC236}">
                <a16:creationId xmlns:a16="http://schemas.microsoft.com/office/drawing/2014/main" id="{4FEE3455-A62B-437E-AFB3-A864039BCAA0}"/>
              </a:ext>
            </a:extLst>
          </p:cNvPr>
          <p:cNvSpPr/>
          <p:nvPr/>
        </p:nvSpPr>
        <p:spPr>
          <a:xfrm>
            <a:off x="317291" y="1016401"/>
            <a:ext cx="11557417" cy="5632311"/>
          </a:xfrm>
          <a:prstGeom prst="rect">
            <a:avLst/>
          </a:prstGeom>
        </p:spPr>
        <p:txBody>
          <a:bodyPr wrap="square">
            <a:spAutoFit/>
          </a:bodyPr>
          <a:lstStyle/>
          <a:p>
            <a:r>
              <a:rPr lang="en-GB" b="1" dirty="0"/>
              <a:t>Research activities/Pre knowledge Topics</a:t>
            </a:r>
          </a:p>
          <a:p>
            <a:endParaRPr lang="en-GB" b="1" dirty="0"/>
          </a:p>
          <a:p>
            <a:r>
              <a:rPr lang="en-GB" dirty="0"/>
              <a:t>Using the Cornell notes system: http://coe.jmu.edu/learningtoolbox/cornellnotes.html make 1 page of notes from each site covering a topic of your choice. </a:t>
            </a:r>
          </a:p>
          <a:p>
            <a:r>
              <a:rPr lang="en-GB" dirty="0"/>
              <a:t>a) </a:t>
            </a:r>
            <a:r>
              <a:rPr lang="en-GB" dirty="0">
                <a:hlinkClick r:id="rId2"/>
              </a:rPr>
              <a:t>http://www.teach-ict.com/gcse_computing/ocr/211_hardware_software/ethical/miniweb/index.htm</a:t>
            </a:r>
            <a:endParaRPr lang="en-GB" dirty="0"/>
          </a:p>
          <a:p>
            <a:r>
              <a:rPr lang="en-GB" dirty="0"/>
              <a:t>3 main laws govern what you can and can’t do on the internet. Use this mini site to make a page of notes.</a:t>
            </a:r>
          </a:p>
          <a:p>
            <a:endParaRPr lang="en-GB" dirty="0"/>
          </a:p>
          <a:p>
            <a:r>
              <a:rPr lang="en-GB" dirty="0"/>
              <a:t>b) </a:t>
            </a:r>
            <a:r>
              <a:rPr lang="en-GB" dirty="0">
                <a:hlinkClick r:id="rId3"/>
              </a:rPr>
              <a:t>http://www.bbc.co.uk/education/guides/zcnv4wx/revision</a:t>
            </a:r>
            <a:endParaRPr lang="en-GB" dirty="0"/>
          </a:p>
          <a:p>
            <a:r>
              <a:rPr lang="en-GB" dirty="0"/>
              <a:t>Moral and social issues have a big impact on how we use computers. Find out about them here and make a page of suitable notes on the impact.</a:t>
            </a:r>
          </a:p>
          <a:p>
            <a:endParaRPr lang="en-GB" dirty="0"/>
          </a:p>
          <a:p>
            <a:r>
              <a:rPr lang="en-GB" dirty="0"/>
              <a:t>c) </a:t>
            </a:r>
            <a:r>
              <a:rPr lang="en-GB" dirty="0">
                <a:hlinkClick r:id="rId4"/>
              </a:rPr>
              <a:t>http://www.bbc.co.uk/education/guides/zrpycdm/revision</a:t>
            </a:r>
            <a:endParaRPr lang="en-GB" dirty="0"/>
          </a:p>
          <a:p>
            <a:r>
              <a:rPr lang="en-GB" dirty="0"/>
              <a:t>Computer Virus’s. This link includes revision and activity and test. Makes a page of notes. </a:t>
            </a:r>
          </a:p>
          <a:p>
            <a:endParaRPr lang="en-GB" dirty="0"/>
          </a:p>
          <a:p>
            <a:r>
              <a:rPr lang="en-GB" dirty="0"/>
              <a:t>d) </a:t>
            </a:r>
            <a:r>
              <a:rPr lang="en-GB" dirty="0">
                <a:hlinkClick r:id="rId5"/>
              </a:rPr>
              <a:t>http://www.teach-ict.com/gcse_new/software/web_design/miniweb/index.htm</a:t>
            </a:r>
            <a:endParaRPr lang="en-GB" dirty="0"/>
          </a:p>
          <a:p>
            <a:r>
              <a:rPr lang="en-GB" dirty="0"/>
              <a:t>Web design is key to any business operating on the internet. Use this mini site to create a page of notes. </a:t>
            </a:r>
          </a:p>
          <a:p>
            <a:endParaRPr lang="en-GB" dirty="0"/>
          </a:p>
          <a:p>
            <a:r>
              <a:rPr lang="en-GB" dirty="0"/>
              <a:t>e) </a:t>
            </a:r>
            <a:r>
              <a:rPr lang="en-GB" dirty="0">
                <a:hlinkClick r:id="rId6"/>
              </a:rPr>
              <a:t>http://www.teach-ict.com/gcse_computing/ocr/databases/relational/miniweb/index.htm</a:t>
            </a:r>
            <a:endParaRPr lang="en-GB" dirty="0"/>
          </a:p>
          <a:p>
            <a:r>
              <a:rPr lang="en-GB" dirty="0"/>
              <a:t>Relational databases are key to sorting and organising much of the content that appears on the web and used internally within business. Use this mini site to create a summary of the key features of relational databases.</a:t>
            </a:r>
          </a:p>
        </p:txBody>
      </p:sp>
    </p:spTree>
    <p:extLst>
      <p:ext uri="{BB962C8B-B14F-4D97-AF65-F5344CB8AC3E}">
        <p14:creationId xmlns:p14="http://schemas.microsoft.com/office/powerpoint/2010/main" val="1838162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nline Media 3" title="The Digital Skills Gap and the Future of Jobs 2020 - The Fundamental Growth Mindset">
            <a:hlinkClick r:id="" action="ppaction://media"/>
            <a:extLst>
              <a:ext uri="{FF2B5EF4-FFF2-40B4-BE49-F238E27FC236}">
                <a16:creationId xmlns:a16="http://schemas.microsoft.com/office/drawing/2014/main" id="{8B1EB7E6-1B42-494B-B07A-70939551E390}"/>
              </a:ext>
            </a:extLst>
          </p:cNvPr>
          <p:cNvPicPr>
            <a:picLocks noRot="1" noChangeAspect="1"/>
          </p:cNvPicPr>
          <p:nvPr>
            <a:videoFile r:link="rId1"/>
          </p:nvPr>
        </p:nvPicPr>
        <p:blipFill>
          <a:blip r:embed="rId3"/>
          <a:stretch>
            <a:fillRect/>
          </a:stretch>
        </p:blipFill>
        <p:spPr>
          <a:xfrm>
            <a:off x="5791200" y="1275394"/>
            <a:ext cx="6015132" cy="3383512"/>
          </a:xfrm>
          <a:prstGeom prst="rect">
            <a:avLst/>
          </a:prstGeom>
        </p:spPr>
      </p:pic>
      <p:sp>
        <p:nvSpPr>
          <p:cNvPr id="5" name="Rectangle 4">
            <a:extLst>
              <a:ext uri="{FF2B5EF4-FFF2-40B4-BE49-F238E27FC236}">
                <a16:creationId xmlns:a16="http://schemas.microsoft.com/office/drawing/2014/main" id="{F99B6377-30E8-4202-B76F-362DC296ADED}"/>
              </a:ext>
            </a:extLst>
          </p:cNvPr>
          <p:cNvSpPr/>
          <p:nvPr/>
        </p:nvSpPr>
        <p:spPr>
          <a:xfrm>
            <a:off x="6400802" y="4651636"/>
            <a:ext cx="4911986" cy="369332"/>
          </a:xfrm>
          <a:prstGeom prst="rect">
            <a:avLst/>
          </a:prstGeom>
        </p:spPr>
        <p:txBody>
          <a:bodyPr wrap="none">
            <a:spAutoFit/>
          </a:bodyPr>
          <a:lstStyle/>
          <a:p>
            <a:r>
              <a:rPr lang="en-GB" dirty="0">
                <a:hlinkClick r:id="rId4"/>
              </a:rPr>
              <a:t>https://www.youtube.com/watch?v=Y9FOyoS3Fag</a:t>
            </a:r>
            <a:endParaRPr lang="en-GB" dirty="0"/>
          </a:p>
        </p:txBody>
      </p:sp>
      <p:sp>
        <p:nvSpPr>
          <p:cNvPr id="6" name="Rectangle 5">
            <a:extLst>
              <a:ext uri="{FF2B5EF4-FFF2-40B4-BE49-F238E27FC236}">
                <a16:creationId xmlns:a16="http://schemas.microsoft.com/office/drawing/2014/main" id="{6DE3C4D9-0C42-484A-83FF-2291BFC210E8}"/>
              </a:ext>
            </a:extLst>
          </p:cNvPr>
          <p:cNvSpPr/>
          <p:nvPr/>
        </p:nvSpPr>
        <p:spPr>
          <a:xfrm>
            <a:off x="473612" y="1291479"/>
            <a:ext cx="5317588" cy="3416320"/>
          </a:xfrm>
          <a:prstGeom prst="rect">
            <a:avLst/>
          </a:prstGeom>
        </p:spPr>
        <p:txBody>
          <a:bodyPr wrap="square">
            <a:spAutoFit/>
          </a:bodyPr>
          <a:lstStyle/>
          <a:p>
            <a:pPr fontAlgn="base"/>
            <a:r>
              <a:rPr lang="en-GB" sz="2400" b="0" i="0" dirty="0">
                <a:solidFill>
                  <a:srgbClr val="000000"/>
                </a:solidFill>
                <a:effectLst/>
              </a:rPr>
              <a:t>T Levels have been designed in partnership with businesses and employers to give you the skills and knowledge to succeed in the changing landscape of work.</a:t>
            </a:r>
          </a:p>
          <a:p>
            <a:pPr fontAlgn="base"/>
            <a:endParaRPr lang="en-GB" sz="2400" b="0" i="0" dirty="0">
              <a:solidFill>
                <a:srgbClr val="000000"/>
              </a:solidFill>
              <a:effectLst/>
            </a:endParaRPr>
          </a:p>
          <a:p>
            <a:pPr fontAlgn="base"/>
            <a:r>
              <a:rPr lang="en-GB" sz="2400" b="0" i="0" dirty="0">
                <a:solidFill>
                  <a:srgbClr val="000000"/>
                </a:solidFill>
                <a:effectLst/>
              </a:rPr>
              <a:t>Your course includes a 45-day industry placement with a local employer to help get you ready for your future in work.</a:t>
            </a:r>
          </a:p>
        </p:txBody>
      </p:sp>
      <p:sp>
        <p:nvSpPr>
          <p:cNvPr id="7" name="Rectangle 6">
            <a:extLst>
              <a:ext uri="{FF2B5EF4-FFF2-40B4-BE49-F238E27FC236}">
                <a16:creationId xmlns:a16="http://schemas.microsoft.com/office/drawing/2014/main" id="{5D0F2B95-ECF5-4FC8-A616-A65509C96BDB}"/>
              </a:ext>
            </a:extLst>
          </p:cNvPr>
          <p:cNvSpPr/>
          <p:nvPr/>
        </p:nvSpPr>
        <p:spPr>
          <a:xfrm>
            <a:off x="491218" y="5013697"/>
            <a:ext cx="11315114" cy="1569660"/>
          </a:xfrm>
          <a:prstGeom prst="rect">
            <a:avLst/>
          </a:prstGeom>
        </p:spPr>
        <p:txBody>
          <a:bodyPr wrap="square">
            <a:spAutoFit/>
          </a:bodyPr>
          <a:lstStyle/>
          <a:p>
            <a:r>
              <a:rPr lang="en-GB" sz="2400" b="0" i="0" dirty="0">
                <a:solidFill>
                  <a:srgbClr val="000000"/>
                </a:solidFill>
                <a:effectLst/>
              </a:rPr>
              <a:t>Learn the essentials behind all digital roles by understanding data and digital systems, how software and business interact, security, testing, planning and legal issues. You then build on this by developing specialist skills in understanding user needs and designing and developing digital systems.</a:t>
            </a:r>
            <a:endParaRPr lang="en-GB" sz="2400" dirty="0"/>
          </a:p>
        </p:txBody>
      </p:sp>
      <p:sp>
        <p:nvSpPr>
          <p:cNvPr id="10" name="Title 1">
            <a:extLst>
              <a:ext uri="{FF2B5EF4-FFF2-40B4-BE49-F238E27FC236}">
                <a16:creationId xmlns:a16="http://schemas.microsoft.com/office/drawing/2014/main" id="{3C57E1EC-DDA5-457F-8C75-BC284A7C93B6}"/>
              </a:ext>
            </a:extLst>
          </p:cNvPr>
          <p:cNvSpPr>
            <a:spLocks noGrp="1"/>
          </p:cNvSpPr>
          <p:nvPr>
            <p:ph type="title"/>
          </p:nvPr>
        </p:nvSpPr>
        <p:spPr>
          <a:xfrm>
            <a:off x="1" y="226676"/>
            <a:ext cx="12192000" cy="758905"/>
          </a:xfrm>
          <a:solidFill>
            <a:schemeClr val="tx1"/>
          </a:solidFill>
        </p:spPr>
        <p:txBody>
          <a:bodyPr>
            <a:normAutofit/>
          </a:bodyPr>
          <a:lstStyle/>
          <a:p>
            <a:pPr algn="ctr"/>
            <a:r>
              <a:rPr lang="en-GB" dirty="0">
                <a:solidFill>
                  <a:schemeClr val="bg1"/>
                </a:solidFill>
              </a:rPr>
              <a:t>Why T-Level Digital?</a:t>
            </a:r>
          </a:p>
        </p:txBody>
      </p:sp>
    </p:spTree>
    <p:extLst>
      <p:ext uri="{BB962C8B-B14F-4D97-AF65-F5344CB8AC3E}">
        <p14:creationId xmlns:p14="http://schemas.microsoft.com/office/powerpoint/2010/main" val="1889140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81DD50A-49E1-4C06-8F4F-DE4FA58D2F3E}"/>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solidFill>
                  <a:schemeClr val="bg1"/>
                </a:solidFill>
              </a:rPr>
              <a:t>What Types of Careers can I expect with a Digital Qualification?</a:t>
            </a:r>
          </a:p>
        </p:txBody>
      </p:sp>
      <p:pic>
        <p:nvPicPr>
          <p:cNvPr id="8" name="Picture 7">
            <a:extLst>
              <a:ext uri="{FF2B5EF4-FFF2-40B4-BE49-F238E27FC236}">
                <a16:creationId xmlns:a16="http://schemas.microsoft.com/office/drawing/2014/main" id="{53AC6CDF-8155-4804-A1DA-24E2BDCC53D8}"/>
              </a:ext>
            </a:extLst>
          </p:cNvPr>
          <p:cNvPicPr>
            <a:picLocks noChangeAspect="1"/>
          </p:cNvPicPr>
          <p:nvPr/>
        </p:nvPicPr>
        <p:blipFill>
          <a:blip r:embed="rId2"/>
          <a:stretch>
            <a:fillRect/>
          </a:stretch>
        </p:blipFill>
        <p:spPr>
          <a:xfrm>
            <a:off x="0" y="972312"/>
            <a:ext cx="12192000" cy="4913376"/>
          </a:xfrm>
          <a:prstGeom prst="rect">
            <a:avLst/>
          </a:prstGeom>
        </p:spPr>
      </p:pic>
      <p:sp>
        <p:nvSpPr>
          <p:cNvPr id="9" name="Rectangle 8">
            <a:extLst>
              <a:ext uri="{FF2B5EF4-FFF2-40B4-BE49-F238E27FC236}">
                <a16:creationId xmlns:a16="http://schemas.microsoft.com/office/drawing/2014/main" id="{717C6A51-9D4D-4417-8A0B-826F0902585B}"/>
              </a:ext>
            </a:extLst>
          </p:cNvPr>
          <p:cNvSpPr/>
          <p:nvPr/>
        </p:nvSpPr>
        <p:spPr>
          <a:xfrm>
            <a:off x="780339" y="3631988"/>
            <a:ext cx="2472967" cy="369332"/>
          </a:xfrm>
          <a:prstGeom prst="rect">
            <a:avLst/>
          </a:prstGeom>
          <a:solidFill>
            <a:schemeClr val="tx1"/>
          </a:solidFill>
        </p:spPr>
        <p:txBody>
          <a:bodyPr wrap="square">
            <a:spAutoFit/>
          </a:bodyPr>
          <a:lstStyle/>
          <a:p>
            <a:r>
              <a:rPr lang="en-GB" dirty="0">
                <a:solidFill>
                  <a:schemeClr val="bg1"/>
                </a:solidFill>
              </a:rPr>
              <a:t>Computer Programmer </a:t>
            </a:r>
          </a:p>
        </p:txBody>
      </p:sp>
      <p:sp>
        <p:nvSpPr>
          <p:cNvPr id="10" name="Rectangle 9">
            <a:extLst>
              <a:ext uri="{FF2B5EF4-FFF2-40B4-BE49-F238E27FC236}">
                <a16:creationId xmlns:a16="http://schemas.microsoft.com/office/drawing/2014/main" id="{BD1BFBF6-C40D-4818-A1FF-88B6C193CB26}"/>
              </a:ext>
            </a:extLst>
          </p:cNvPr>
          <p:cNvSpPr/>
          <p:nvPr/>
        </p:nvSpPr>
        <p:spPr>
          <a:xfrm>
            <a:off x="340256" y="1180010"/>
            <a:ext cx="3436005" cy="369332"/>
          </a:xfrm>
          <a:prstGeom prst="rect">
            <a:avLst/>
          </a:prstGeom>
          <a:solidFill>
            <a:schemeClr val="tx1"/>
          </a:solidFill>
        </p:spPr>
        <p:txBody>
          <a:bodyPr wrap="none">
            <a:spAutoFit/>
          </a:bodyPr>
          <a:lstStyle/>
          <a:p>
            <a:r>
              <a:rPr lang="en-GB" dirty="0">
                <a:solidFill>
                  <a:schemeClr val="bg1"/>
                </a:solidFill>
              </a:rPr>
              <a:t>Software Development Technician </a:t>
            </a:r>
          </a:p>
        </p:txBody>
      </p:sp>
      <p:sp>
        <p:nvSpPr>
          <p:cNvPr id="11" name="Rectangle 10">
            <a:extLst>
              <a:ext uri="{FF2B5EF4-FFF2-40B4-BE49-F238E27FC236}">
                <a16:creationId xmlns:a16="http://schemas.microsoft.com/office/drawing/2014/main" id="{4CAB4072-F8D9-45BF-99CC-62EEA93071B0}"/>
              </a:ext>
            </a:extLst>
          </p:cNvPr>
          <p:cNvSpPr/>
          <p:nvPr/>
        </p:nvSpPr>
        <p:spPr>
          <a:xfrm>
            <a:off x="1622098" y="2777447"/>
            <a:ext cx="1690847" cy="369332"/>
          </a:xfrm>
          <a:prstGeom prst="rect">
            <a:avLst/>
          </a:prstGeom>
          <a:solidFill>
            <a:schemeClr val="tx1"/>
          </a:solidFill>
        </p:spPr>
        <p:txBody>
          <a:bodyPr wrap="none">
            <a:spAutoFit/>
          </a:bodyPr>
          <a:lstStyle/>
          <a:p>
            <a:r>
              <a:rPr lang="en-GB" dirty="0">
                <a:solidFill>
                  <a:schemeClr val="bg1"/>
                </a:solidFill>
              </a:rPr>
              <a:t>Web Developer </a:t>
            </a:r>
          </a:p>
        </p:txBody>
      </p:sp>
      <p:sp>
        <p:nvSpPr>
          <p:cNvPr id="12" name="Rectangle 11">
            <a:extLst>
              <a:ext uri="{FF2B5EF4-FFF2-40B4-BE49-F238E27FC236}">
                <a16:creationId xmlns:a16="http://schemas.microsoft.com/office/drawing/2014/main" id="{7E55D0F7-2E05-4866-A85E-A10FFED06FEE}"/>
              </a:ext>
            </a:extLst>
          </p:cNvPr>
          <p:cNvSpPr/>
          <p:nvPr/>
        </p:nvSpPr>
        <p:spPr>
          <a:xfrm>
            <a:off x="5478497" y="1185814"/>
            <a:ext cx="2317237" cy="369332"/>
          </a:xfrm>
          <a:prstGeom prst="rect">
            <a:avLst/>
          </a:prstGeom>
          <a:solidFill>
            <a:schemeClr val="tx1"/>
          </a:solidFill>
        </p:spPr>
        <p:txBody>
          <a:bodyPr wrap="none">
            <a:spAutoFit/>
          </a:bodyPr>
          <a:lstStyle/>
          <a:p>
            <a:r>
              <a:rPr lang="en-GB" dirty="0">
                <a:solidFill>
                  <a:schemeClr val="bg1"/>
                </a:solidFill>
              </a:rPr>
              <a:t>Application Developer </a:t>
            </a:r>
          </a:p>
        </p:txBody>
      </p:sp>
      <p:sp>
        <p:nvSpPr>
          <p:cNvPr id="13" name="Rectangle 12">
            <a:extLst>
              <a:ext uri="{FF2B5EF4-FFF2-40B4-BE49-F238E27FC236}">
                <a16:creationId xmlns:a16="http://schemas.microsoft.com/office/drawing/2014/main" id="{A7D9B992-E4BB-4C20-9CE5-1E14DC89BC39}"/>
              </a:ext>
            </a:extLst>
          </p:cNvPr>
          <p:cNvSpPr/>
          <p:nvPr/>
        </p:nvSpPr>
        <p:spPr>
          <a:xfrm>
            <a:off x="6712449" y="1931089"/>
            <a:ext cx="2348528" cy="369332"/>
          </a:xfrm>
          <a:prstGeom prst="rect">
            <a:avLst/>
          </a:prstGeom>
          <a:solidFill>
            <a:schemeClr val="tx1"/>
          </a:solidFill>
        </p:spPr>
        <p:txBody>
          <a:bodyPr wrap="none">
            <a:spAutoFit/>
          </a:bodyPr>
          <a:lstStyle/>
          <a:p>
            <a:r>
              <a:rPr lang="en-GB" dirty="0">
                <a:solidFill>
                  <a:schemeClr val="bg1"/>
                </a:solidFill>
              </a:rPr>
              <a:t>Mobile App Developer </a:t>
            </a:r>
          </a:p>
        </p:txBody>
      </p:sp>
      <p:sp>
        <p:nvSpPr>
          <p:cNvPr id="14" name="Rectangle 13">
            <a:extLst>
              <a:ext uri="{FF2B5EF4-FFF2-40B4-BE49-F238E27FC236}">
                <a16:creationId xmlns:a16="http://schemas.microsoft.com/office/drawing/2014/main" id="{E14AA2D6-824F-4423-9437-E01A610C91FF}"/>
              </a:ext>
            </a:extLst>
          </p:cNvPr>
          <p:cNvSpPr/>
          <p:nvPr/>
        </p:nvSpPr>
        <p:spPr>
          <a:xfrm>
            <a:off x="4862455" y="2804051"/>
            <a:ext cx="1849994" cy="369332"/>
          </a:xfrm>
          <a:prstGeom prst="rect">
            <a:avLst/>
          </a:prstGeom>
          <a:solidFill>
            <a:schemeClr val="tx1"/>
          </a:solidFill>
        </p:spPr>
        <p:txBody>
          <a:bodyPr wrap="none">
            <a:spAutoFit/>
          </a:bodyPr>
          <a:lstStyle/>
          <a:p>
            <a:r>
              <a:rPr lang="en-GB" dirty="0">
                <a:solidFill>
                  <a:schemeClr val="bg1"/>
                </a:solidFill>
              </a:rPr>
              <a:t>Games Developer</a:t>
            </a:r>
          </a:p>
        </p:txBody>
      </p:sp>
      <p:sp>
        <p:nvSpPr>
          <p:cNvPr id="15" name="Rectangle 14">
            <a:extLst>
              <a:ext uri="{FF2B5EF4-FFF2-40B4-BE49-F238E27FC236}">
                <a16:creationId xmlns:a16="http://schemas.microsoft.com/office/drawing/2014/main" id="{B565110F-D856-42FF-9518-D22AA8331556}"/>
              </a:ext>
            </a:extLst>
          </p:cNvPr>
          <p:cNvSpPr/>
          <p:nvPr/>
        </p:nvSpPr>
        <p:spPr>
          <a:xfrm>
            <a:off x="9884506" y="1875318"/>
            <a:ext cx="2097690" cy="369332"/>
          </a:xfrm>
          <a:prstGeom prst="rect">
            <a:avLst/>
          </a:prstGeom>
          <a:solidFill>
            <a:schemeClr val="tx1"/>
          </a:solidFill>
        </p:spPr>
        <p:txBody>
          <a:bodyPr wrap="none">
            <a:spAutoFit/>
          </a:bodyPr>
          <a:lstStyle/>
          <a:p>
            <a:r>
              <a:rPr lang="en-GB" dirty="0">
                <a:solidFill>
                  <a:schemeClr val="bg1"/>
                </a:solidFill>
              </a:rPr>
              <a:t>Software Developer </a:t>
            </a:r>
          </a:p>
        </p:txBody>
      </p:sp>
      <p:sp>
        <p:nvSpPr>
          <p:cNvPr id="16" name="Rectangle 15">
            <a:extLst>
              <a:ext uri="{FF2B5EF4-FFF2-40B4-BE49-F238E27FC236}">
                <a16:creationId xmlns:a16="http://schemas.microsoft.com/office/drawing/2014/main" id="{084D628F-7E41-4285-BD77-39AF9E4A8D59}"/>
              </a:ext>
            </a:extLst>
          </p:cNvPr>
          <p:cNvSpPr/>
          <p:nvPr/>
        </p:nvSpPr>
        <p:spPr>
          <a:xfrm>
            <a:off x="7098872" y="4025112"/>
            <a:ext cx="2785634" cy="369332"/>
          </a:xfrm>
          <a:prstGeom prst="rect">
            <a:avLst/>
          </a:prstGeom>
          <a:solidFill>
            <a:schemeClr val="tx1"/>
          </a:solidFill>
        </p:spPr>
        <p:txBody>
          <a:bodyPr wrap="none">
            <a:spAutoFit/>
          </a:bodyPr>
          <a:lstStyle/>
          <a:p>
            <a:r>
              <a:rPr lang="en-GB" dirty="0">
                <a:solidFill>
                  <a:schemeClr val="bg1"/>
                </a:solidFill>
              </a:rPr>
              <a:t>Application Support Analyst</a:t>
            </a:r>
          </a:p>
        </p:txBody>
      </p:sp>
      <p:sp>
        <p:nvSpPr>
          <p:cNvPr id="17" name="Rectangle 16">
            <a:extLst>
              <a:ext uri="{FF2B5EF4-FFF2-40B4-BE49-F238E27FC236}">
                <a16:creationId xmlns:a16="http://schemas.microsoft.com/office/drawing/2014/main" id="{AF643005-68F8-454C-A66E-84D15C43B7B4}"/>
              </a:ext>
            </a:extLst>
          </p:cNvPr>
          <p:cNvSpPr/>
          <p:nvPr/>
        </p:nvSpPr>
        <p:spPr>
          <a:xfrm>
            <a:off x="8659297" y="5032885"/>
            <a:ext cx="2684068" cy="369332"/>
          </a:xfrm>
          <a:prstGeom prst="rect">
            <a:avLst/>
          </a:prstGeom>
          <a:solidFill>
            <a:schemeClr val="tx1"/>
          </a:solidFill>
        </p:spPr>
        <p:txBody>
          <a:bodyPr wrap="none">
            <a:spAutoFit/>
          </a:bodyPr>
          <a:lstStyle/>
          <a:p>
            <a:r>
              <a:rPr lang="en-GB" dirty="0">
                <a:solidFill>
                  <a:schemeClr val="bg1"/>
                </a:solidFill>
              </a:rPr>
              <a:t>Automated Test Developer</a:t>
            </a:r>
          </a:p>
        </p:txBody>
      </p:sp>
      <p:sp>
        <p:nvSpPr>
          <p:cNvPr id="19" name="Rectangle 18">
            <a:extLst>
              <a:ext uri="{FF2B5EF4-FFF2-40B4-BE49-F238E27FC236}">
                <a16:creationId xmlns:a16="http://schemas.microsoft.com/office/drawing/2014/main" id="{D6F2C078-58E5-4478-B1F8-B4B925CE671D}"/>
              </a:ext>
            </a:extLst>
          </p:cNvPr>
          <p:cNvSpPr/>
          <p:nvPr/>
        </p:nvSpPr>
        <p:spPr>
          <a:xfrm>
            <a:off x="2339810" y="4405508"/>
            <a:ext cx="2419252" cy="369332"/>
          </a:xfrm>
          <a:prstGeom prst="rect">
            <a:avLst/>
          </a:prstGeom>
          <a:solidFill>
            <a:schemeClr val="tx1"/>
          </a:solidFill>
        </p:spPr>
        <p:txBody>
          <a:bodyPr wrap="none">
            <a:spAutoFit/>
          </a:bodyPr>
          <a:lstStyle/>
          <a:p>
            <a:r>
              <a:rPr lang="en-GB" dirty="0">
                <a:solidFill>
                  <a:schemeClr val="bg1"/>
                </a:solidFill>
              </a:rPr>
              <a:t>Cyber Security Engineer</a:t>
            </a:r>
          </a:p>
        </p:txBody>
      </p:sp>
      <p:sp>
        <p:nvSpPr>
          <p:cNvPr id="20" name="Rectangle 19">
            <a:extLst>
              <a:ext uri="{FF2B5EF4-FFF2-40B4-BE49-F238E27FC236}">
                <a16:creationId xmlns:a16="http://schemas.microsoft.com/office/drawing/2014/main" id="{8020D2F9-871A-41ED-B950-45B9BBE40C60}"/>
              </a:ext>
            </a:extLst>
          </p:cNvPr>
          <p:cNvSpPr/>
          <p:nvPr/>
        </p:nvSpPr>
        <p:spPr>
          <a:xfrm>
            <a:off x="5820973" y="4525054"/>
            <a:ext cx="1061957" cy="369332"/>
          </a:xfrm>
          <a:prstGeom prst="rect">
            <a:avLst/>
          </a:prstGeom>
          <a:solidFill>
            <a:schemeClr val="tx1"/>
          </a:solidFill>
        </p:spPr>
        <p:txBody>
          <a:bodyPr wrap="none">
            <a:spAutoFit/>
          </a:bodyPr>
          <a:lstStyle/>
          <a:p>
            <a:r>
              <a:rPr lang="en-GB" dirty="0">
                <a:solidFill>
                  <a:schemeClr val="bg1"/>
                </a:solidFill>
              </a:rPr>
              <a:t>Animator</a:t>
            </a:r>
          </a:p>
        </p:txBody>
      </p:sp>
      <p:sp>
        <p:nvSpPr>
          <p:cNvPr id="21" name="Rectangle 20">
            <a:extLst>
              <a:ext uri="{FF2B5EF4-FFF2-40B4-BE49-F238E27FC236}">
                <a16:creationId xmlns:a16="http://schemas.microsoft.com/office/drawing/2014/main" id="{C1B6A815-62F4-4403-A117-4F78A1935BD9}"/>
              </a:ext>
            </a:extLst>
          </p:cNvPr>
          <p:cNvSpPr/>
          <p:nvPr/>
        </p:nvSpPr>
        <p:spPr>
          <a:xfrm>
            <a:off x="5283198" y="5217551"/>
            <a:ext cx="1701556" cy="369332"/>
          </a:xfrm>
          <a:prstGeom prst="rect">
            <a:avLst/>
          </a:prstGeom>
          <a:solidFill>
            <a:schemeClr val="tx1"/>
          </a:solidFill>
        </p:spPr>
        <p:txBody>
          <a:bodyPr wrap="none">
            <a:spAutoFit/>
          </a:bodyPr>
          <a:lstStyle/>
          <a:p>
            <a:r>
              <a:rPr lang="en-GB" dirty="0">
                <a:solidFill>
                  <a:schemeClr val="bg1"/>
                </a:solidFill>
              </a:rPr>
              <a:t>Digital Marketer</a:t>
            </a:r>
          </a:p>
        </p:txBody>
      </p:sp>
      <p:sp>
        <p:nvSpPr>
          <p:cNvPr id="22" name="Rectangle 21">
            <a:extLst>
              <a:ext uri="{FF2B5EF4-FFF2-40B4-BE49-F238E27FC236}">
                <a16:creationId xmlns:a16="http://schemas.microsoft.com/office/drawing/2014/main" id="{2C7359BD-4F33-46D9-B5A1-F0A75DE9A9E1}"/>
              </a:ext>
            </a:extLst>
          </p:cNvPr>
          <p:cNvSpPr/>
          <p:nvPr/>
        </p:nvSpPr>
        <p:spPr>
          <a:xfrm>
            <a:off x="8120623" y="2963720"/>
            <a:ext cx="1880708" cy="369332"/>
          </a:xfrm>
          <a:prstGeom prst="rect">
            <a:avLst/>
          </a:prstGeom>
          <a:solidFill>
            <a:schemeClr val="tx1"/>
          </a:solidFill>
        </p:spPr>
        <p:txBody>
          <a:bodyPr wrap="none">
            <a:spAutoFit/>
          </a:bodyPr>
          <a:lstStyle/>
          <a:p>
            <a:r>
              <a:rPr lang="en-GB" dirty="0">
                <a:solidFill>
                  <a:schemeClr val="bg1"/>
                </a:solidFill>
              </a:rPr>
              <a:t>Graphics Designer</a:t>
            </a:r>
          </a:p>
        </p:txBody>
      </p:sp>
      <p:sp>
        <p:nvSpPr>
          <p:cNvPr id="23" name="Rectangle 22">
            <a:extLst>
              <a:ext uri="{FF2B5EF4-FFF2-40B4-BE49-F238E27FC236}">
                <a16:creationId xmlns:a16="http://schemas.microsoft.com/office/drawing/2014/main" id="{B4416D30-D3FA-4087-9832-B4576BAD47A8}"/>
              </a:ext>
            </a:extLst>
          </p:cNvPr>
          <p:cNvSpPr/>
          <p:nvPr/>
        </p:nvSpPr>
        <p:spPr>
          <a:xfrm>
            <a:off x="340256" y="5028226"/>
            <a:ext cx="2413738" cy="369332"/>
          </a:xfrm>
          <a:prstGeom prst="rect">
            <a:avLst/>
          </a:prstGeom>
          <a:solidFill>
            <a:schemeClr val="tx1"/>
          </a:solidFill>
        </p:spPr>
        <p:txBody>
          <a:bodyPr wrap="none">
            <a:spAutoFit/>
          </a:bodyPr>
          <a:lstStyle/>
          <a:p>
            <a:r>
              <a:rPr lang="en-GB" dirty="0">
                <a:solidFill>
                  <a:schemeClr val="bg1"/>
                </a:solidFill>
              </a:rPr>
              <a:t>Creative Content Maker</a:t>
            </a:r>
          </a:p>
        </p:txBody>
      </p:sp>
      <p:sp>
        <p:nvSpPr>
          <p:cNvPr id="24" name="Rectangle 23">
            <a:extLst>
              <a:ext uri="{FF2B5EF4-FFF2-40B4-BE49-F238E27FC236}">
                <a16:creationId xmlns:a16="http://schemas.microsoft.com/office/drawing/2014/main" id="{B13CF10D-D012-48B0-B31F-3AA5DCB6768B}"/>
              </a:ext>
            </a:extLst>
          </p:cNvPr>
          <p:cNvSpPr/>
          <p:nvPr/>
        </p:nvSpPr>
        <p:spPr>
          <a:xfrm>
            <a:off x="10404276" y="3386670"/>
            <a:ext cx="1385316" cy="369332"/>
          </a:xfrm>
          <a:prstGeom prst="rect">
            <a:avLst/>
          </a:prstGeom>
          <a:solidFill>
            <a:schemeClr val="tx1"/>
          </a:solidFill>
        </p:spPr>
        <p:txBody>
          <a:bodyPr wrap="none">
            <a:spAutoFit/>
          </a:bodyPr>
          <a:lstStyle/>
          <a:p>
            <a:r>
              <a:rPr lang="en-GB" dirty="0">
                <a:solidFill>
                  <a:schemeClr val="bg1"/>
                </a:solidFill>
              </a:rPr>
              <a:t>UX Designer </a:t>
            </a:r>
          </a:p>
        </p:txBody>
      </p:sp>
      <p:sp>
        <p:nvSpPr>
          <p:cNvPr id="25" name="Rectangle 24">
            <a:extLst>
              <a:ext uri="{FF2B5EF4-FFF2-40B4-BE49-F238E27FC236}">
                <a16:creationId xmlns:a16="http://schemas.microsoft.com/office/drawing/2014/main" id="{3E9ADF05-9522-4EAA-9017-57B5F92327A9}"/>
              </a:ext>
            </a:extLst>
          </p:cNvPr>
          <p:cNvSpPr/>
          <p:nvPr/>
        </p:nvSpPr>
        <p:spPr>
          <a:xfrm>
            <a:off x="9060977" y="1207181"/>
            <a:ext cx="1242776" cy="369332"/>
          </a:xfrm>
          <a:prstGeom prst="rect">
            <a:avLst/>
          </a:prstGeom>
          <a:solidFill>
            <a:schemeClr val="tx1"/>
          </a:solidFill>
        </p:spPr>
        <p:txBody>
          <a:bodyPr wrap="none">
            <a:spAutoFit/>
          </a:bodyPr>
          <a:lstStyle/>
          <a:p>
            <a:r>
              <a:rPr lang="en-GB" dirty="0">
                <a:solidFill>
                  <a:schemeClr val="bg1"/>
                </a:solidFill>
              </a:rPr>
              <a:t>UX Analyst </a:t>
            </a:r>
          </a:p>
        </p:txBody>
      </p:sp>
      <p:sp>
        <p:nvSpPr>
          <p:cNvPr id="26" name="Rectangle 25">
            <a:extLst>
              <a:ext uri="{FF2B5EF4-FFF2-40B4-BE49-F238E27FC236}">
                <a16:creationId xmlns:a16="http://schemas.microsoft.com/office/drawing/2014/main" id="{7B221C2C-F732-4CAD-A41F-49484591B3C9}"/>
              </a:ext>
            </a:extLst>
          </p:cNvPr>
          <p:cNvSpPr/>
          <p:nvPr/>
        </p:nvSpPr>
        <p:spPr>
          <a:xfrm>
            <a:off x="640034" y="1978253"/>
            <a:ext cx="1964127" cy="369332"/>
          </a:xfrm>
          <a:prstGeom prst="rect">
            <a:avLst/>
          </a:prstGeom>
          <a:solidFill>
            <a:schemeClr val="tx1"/>
          </a:solidFill>
        </p:spPr>
        <p:txBody>
          <a:bodyPr wrap="none">
            <a:spAutoFit/>
          </a:bodyPr>
          <a:lstStyle/>
          <a:p>
            <a:r>
              <a:rPr lang="en-GB" dirty="0">
                <a:solidFill>
                  <a:schemeClr val="bg1"/>
                </a:solidFill>
              </a:rPr>
              <a:t>FinTech Developer </a:t>
            </a:r>
          </a:p>
        </p:txBody>
      </p:sp>
      <p:sp>
        <p:nvSpPr>
          <p:cNvPr id="27" name="Rectangle 26">
            <a:extLst>
              <a:ext uri="{FF2B5EF4-FFF2-40B4-BE49-F238E27FC236}">
                <a16:creationId xmlns:a16="http://schemas.microsoft.com/office/drawing/2014/main" id="{E51E2E0B-9E41-491D-AD12-C74B86794B47}"/>
              </a:ext>
            </a:extLst>
          </p:cNvPr>
          <p:cNvSpPr/>
          <p:nvPr/>
        </p:nvSpPr>
        <p:spPr>
          <a:xfrm>
            <a:off x="4508713" y="3713011"/>
            <a:ext cx="1551579" cy="369332"/>
          </a:xfrm>
          <a:prstGeom prst="rect">
            <a:avLst/>
          </a:prstGeom>
          <a:solidFill>
            <a:schemeClr val="tx1"/>
          </a:solidFill>
        </p:spPr>
        <p:txBody>
          <a:bodyPr wrap="none">
            <a:spAutoFit/>
          </a:bodyPr>
          <a:lstStyle/>
          <a:p>
            <a:r>
              <a:rPr lang="en-GB" dirty="0">
                <a:solidFill>
                  <a:schemeClr val="bg1"/>
                </a:solidFill>
              </a:rPr>
              <a:t>Web Designer </a:t>
            </a:r>
          </a:p>
        </p:txBody>
      </p:sp>
      <p:sp>
        <p:nvSpPr>
          <p:cNvPr id="28" name="Rectangle 27">
            <a:extLst>
              <a:ext uri="{FF2B5EF4-FFF2-40B4-BE49-F238E27FC236}">
                <a16:creationId xmlns:a16="http://schemas.microsoft.com/office/drawing/2014/main" id="{FE907C27-AFA0-400F-A832-B614F8A73E4B}"/>
              </a:ext>
            </a:extLst>
          </p:cNvPr>
          <p:cNvSpPr/>
          <p:nvPr/>
        </p:nvSpPr>
        <p:spPr>
          <a:xfrm>
            <a:off x="1940348" y="6023128"/>
            <a:ext cx="8214813" cy="646331"/>
          </a:xfrm>
          <a:prstGeom prst="rect">
            <a:avLst/>
          </a:prstGeom>
        </p:spPr>
        <p:txBody>
          <a:bodyPr wrap="none">
            <a:spAutoFit/>
          </a:bodyPr>
          <a:lstStyle/>
          <a:p>
            <a:r>
              <a:rPr lang="en-GB" sz="3600" dirty="0"/>
              <a:t>Where will a Digital Qualification take you?</a:t>
            </a:r>
          </a:p>
        </p:txBody>
      </p:sp>
      <p:sp>
        <p:nvSpPr>
          <p:cNvPr id="29" name="Rectangle 28">
            <a:extLst>
              <a:ext uri="{FF2B5EF4-FFF2-40B4-BE49-F238E27FC236}">
                <a16:creationId xmlns:a16="http://schemas.microsoft.com/office/drawing/2014/main" id="{E47E1644-3B0C-4192-955F-104BB1F2F888}"/>
              </a:ext>
            </a:extLst>
          </p:cNvPr>
          <p:cNvSpPr/>
          <p:nvPr/>
        </p:nvSpPr>
        <p:spPr>
          <a:xfrm>
            <a:off x="3932401" y="1965144"/>
            <a:ext cx="1152623" cy="369332"/>
          </a:xfrm>
          <a:prstGeom prst="rect">
            <a:avLst/>
          </a:prstGeom>
          <a:solidFill>
            <a:schemeClr val="tx1"/>
          </a:solidFill>
        </p:spPr>
        <p:txBody>
          <a:bodyPr wrap="none">
            <a:spAutoFit/>
          </a:bodyPr>
          <a:lstStyle/>
          <a:p>
            <a:r>
              <a:rPr lang="en-GB" dirty="0">
                <a:solidFill>
                  <a:schemeClr val="bg1"/>
                </a:solidFill>
              </a:rPr>
              <a:t>VFX Artist </a:t>
            </a:r>
          </a:p>
        </p:txBody>
      </p:sp>
    </p:spTree>
    <p:extLst>
      <p:ext uri="{BB962C8B-B14F-4D97-AF65-F5344CB8AC3E}">
        <p14:creationId xmlns:p14="http://schemas.microsoft.com/office/powerpoint/2010/main" val="99438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1" grpId="0" animBg="1"/>
      <p:bldP spid="22" grpId="0" animBg="1"/>
      <p:bldP spid="23" grpId="0" animBg="1"/>
      <p:bldP spid="24" grpId="0" animBg="1"/>
      <p:bldP spid="25" grpId="0" animBg="1"/>
      <p:bldP spid="26" grpId="0" animBg="1"/>
      <p:bldP spid="27"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F194888-8B4B-46E5-A9EF-0FDB2149075B}"/>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Course Overview</a:t>
            </a:r>
          </a:p>
        </p:txBody>
      </p:sp>
      <p:pic>
        <p:nvPicPr>
          <p:cNvPr id="5" name="Picture 4">
            <a:extLst>
              <a:ext uri="{FF2B5EF4-FFF2-40B4-BE49-F238E27FC236}">
                <a16:creationId xmlns:a16="http://schemas.microsoft.com/office/drawing/2014/main" id="{7370FB2D-0EBE-4CC9-A36C-84223BDAC296}"/>
              </a:ext>
            </a:extLst>
          </p:cNvPr>
          <p:cNvPicPr>
            <a:picLocks noChangeAspect="1"/>
          </p:cNvPicPr>
          <p:nvPr/>
        </p:nvPicPr>
        <p:blipFill rotWithShape="1">
          <a:blip r:embed="rId2"/>
          <a:srcRect l="20953" t="21150" r="22143" b="10880"/>
          <a:stretch/>
        </p:blipFill>
        <p:spPr>
          <a:xfrm>
            <a:off x="130629" y="1039844"/>
            <a:ext cx="7802355" cy="5239656"/>
          </a:xfrm>
          <a:prstGeom prst="rect">
            <a:avLst/>
          </a:prstGeom>
        </p:spPr>
      </p:pic>
      <p:sp>
        <p:nvSpPr>
          <p:cNvPr id="6" name="Rectangle 5">
            <a:extLst>
              <a:ext uri="{FF2B5EF4-FFF2-40B4-BE49-F238E27FC236}">
                <a16:creationId xmlns:a16="http://schemas.microsoft.com/office/drawing/2014/main" id="{8943A164-699C-46FB-ACB5-1A435D791403}"/>
              </a:ext>
            </a:extLst>
          </p:cNvPr>
          <p:cNvSpPr/>
          <p:nvPr/>
        </p:nvSpPr>
        <p:spPr>
          <a:xfrm>
            <a:off x="7802354" y="1132234"/>
            <a:ext cx="4259017" cy="1754326"/>
          </a:xfrm>
          <a:prstGeom prst="rect">
            <a:avLst/>
          </a:prstGeom>
        </p:spPr>
        <p:txBody>
          <a:bodyPr wrap="square">
            <a:spAutoFit/>
          </a:bodyPr>
          <a:lstStyle/>
          <a:p>
            <a:r>
              <a:rPr lang="en-GB" b="1" u="sng" dirty="0"/>
              <a:t>1. Core Component in Digital</a:t>
            </a:r>
            <a:r>
              <a:rPr lang="en-GB" u="sng" dirty="0"/>
              <a:t>: </a:t>
            </a:r>
            <a:r>
              <a:rPr lang="en-GB" dirty="0"/>
              <a:t>This component covers the underpinning knowledge, concepts and skills required in the Digital industry. It is </a:t>
            </a:r>
            <a:r>
              <a:rPr lang="en-GB" b="1" dirty="0">
                <a:solidFill>
                  <a:srgbClr val="0070C0"/>
                </a:solidFill>
              </a:rPr>
              <a:t>assessed by </a:t>
            </a:r>
            <a:r>
              <a:rPr lang="en-GB" b="1" dirty="0"/>
              <a:t>two externally set Core Examinations </a:t>
            </a:r>
            <a:r>
              <a:rPr lang="en-GB" dirty="0"/>
              <a:t>and an </a:t>
            </a:r>
            <a:r>
              <a:rPr lang="en-GB" b="1" dirty="0"/>
              <a:t>Employer Set Project</a:t>
            </a:r>
            <a:r>
              <a:rPr lang="en-GB" dirty="0"/>
              <a:t>. </a:t>
            </a:r>
          </a:p>
        </p:txBody>
      </p:sp>
      <p:sp>
        <p:nvSpPr>
          <p:cNvPr id="7" name="Rectangle 6">
            <a:extLst>
              <a:ext uri="{FF2B5EF4-FFF2-40B4-BE49-F238E27FC236}">
                <a16:creationId xmlns:a16="http://schemas.microsoft.com/office/drawing/2014/main" id="{8482A023-795C-46F2-B0E8-B98DF034FB08}"/>
              </a:ext>
            </a:extLst>
          </p:cNvPr>
          <p:cNvSpPr/>
          <p:nvPr/>
        </p:nvSpPr>
        <p:spPr>
          <a:xfrm>
            <a:off x="7802354" y="2913033"/>
            <a:ext cx="4259017" cy="2585323"/>
          </a:xfrm>
          <a:prstGeom prst="rect">
            <a:avLst/>
          </a:prstGeom>
        </p:spPr>
        <p:txBody>
          <a:bodyPr wrap="square">
            <a:spAutoFit/>
          </a:bodyPr>
          <a:lstStyle/>
          <a:p>
            <a:r>
              <a:rPr lang="en-GB" b="1" u="sng" dirty="0"/>
              <a:t>2. Occupational Specialist Component in Digital:</a:t>
            </a:r>
            <a:r>
              <a:rPr lang="en-GB" u="sng" dirty="0"/>
              <a:t> </a:t>
            </a:r>
            <a:r>
              <a:rPr lang="en-GB" dirty="0"/>
              <a:t>There is a single Occupational Specialist Component in this Technical Qualification. This component covers the occupational specialist knowledge and skills. It will be </a:t>
            </a:r>
            <a:r>
              <a:rPr lang="en-GB" b="1" dirty="0">
                <a:solidFill>
                  <a:srgbClr val="0070C0"/>
                </a:solidFill>
              </a:rPr>
              <a:t>assessed by </a:t>
            </a:r>
            <a:r>
              <a:rPr lang="en-GB" dirty="0"/>
              <a:t>a </a:t>
            </a:r>
            <a:r>
              <a:rPr lang="en-GB" b="1" dirty="0"/>
              <a:t>skills related project</a:t>
            </a:r>
            <a:r>
              <a:rPr lang="en-GB" dirty="0"/>
              <a:t> that synoptically assesses the performance outcome skills and associated underpinning knowledge. </a:t>
            </a:r>
          </a:p>
        </p:txBody>
      </p:sp>
      <p:sp>
        <p:nvSpPr>
          <p:cNvPr id="8" name="Rectangle 7">
            <a:extLst>
              <a:ext uri="{FF2B5EF4-FFF2-40B4-BE49-F238E27FC236}">
                <a16:creationId xmlns:a16="http://schemas.microsoft.com/office/drawing/2014/main" id="{AAB6A668-DAE2-426E-98A0-748B293961DA}"/>
              </a:ext>
            </a:extLst>
          </p:cNvPr>
          <p:cNvSpPr/>
          <p:nvPr/>
        </p:nvSpPr>
        <p:spPr>
          <a:xfrm>
            <a:off x="7802354" y="5524829"/>
            <a:ext cx="4084846" cy="646331"/>
          </a:xfrm>
          <a:prstGeom prst="rect">
            <a:avLst/>
          </a:prstGeom>
        </p:spPr>
        <p:txBody>
          <a:bodyPr wrap="square">
            <a:spAutoFit/>
          </a:bodyPr>
          <a:lstStyle/>
          <a:p>
            <a:r>
              <a:rPr lang="en-GB" b="1" u="sng" dirty="0"/>
              <a:t>3. Industrial Placement:</a:t>
            </a:r>
          </a:p>
          <a:p>
            <a:r>
              <a:rPr lang="en-GB" dirty="0"/>
              <a:t>315 hours = 45 days work placement.</a:t>
            </a:r>
          </a:p>
        </p:txBody>
      </p:sp>
      <p:sp>
        <p:nvSpPr>
          <p:cNvPr id="9" name="TextBox 8">
            <a:extLst>
              <a:ext uri="{FF2B5EF4-FFF2-40B4-BE49-F238E27FC236}">
                <a16:creationId xmlns:a16="http://schemas.microsoft.com/office/drawing/2014/main" id="{717674B9-43DB-4124-B388-AC2B6866C6AB}"/>
              </a:ext>
            </a:extLst>
          </p:cNvPr>
          <p:cNvSpPr txBox="1"/>
          <p:nvPr/>
        </p:nvSpPr>
        <p:spPr>
          <a:xfrm>
            <a:off x="267287" y="6201280"/>
            <a:ext cx="8314006" cy="369332"/>
          </a:xfrm>
          <a:prstGeom prst="rect">
            <a:avLst/>
          </a:prstGeom>
          <a:noFill/>
        </p:spPr>
        <p:txBody>
          <a:bodyPr wrap="square" rtlCol="0">
            <a:spAutoFit/>
          </a:bodyPr>
          <a:lstStyle/>
          <a:p>
            <a:r>
              <a:rPr lang="en-GB" b="1" dirty="0"/>
              <a:t>1</a:t>
            </a:r>
            <a:r>
              <a:rPr lang="en-GB" dirty="0"/>
              <a:t> &amp; </a:t>
            </a:r>
            <a:r>
              <a:rPr lang="en-GB" b="1" dirty="0"/>
              <a:t>2</a:t>
            </a:r>
            <a:r>
              <a:rPr lang="en-GB" dirty="0"/>
              <a:t> = 80% of the T-Level Qualification       </a:t>
            </a:r>
            <a:r>
              <a:rPr lang="en-GB" b="1" dirty="0"/>
              <a:t>3 </a:t>
            </a:r>
            <a:r>
              <a:rPr lang="en-GB" dirty="0"/>
              <a:t>= 20% of the T-Level Qualification </a:t>
            </a:r>
          </a:p>
        </p:txBody>
      </p:sp>
      <p:sp>
        <p:nvSpPr>
          <p:cNvPr id="10" name="TextBox 9">
            <a:extLst>
              <a:ext uri="{FF2B5EF4-FFF2-40B4-BE49-F238E27FC236}">
                <a16:creationId xmlns:a16="http://schemas.microsoft.com/office/drawing/2014/main" id="{225A7AF7-F89D-4793-8BC0-C69839C9BFD5}"/>
              </a:ext>
            </a:extLst>
          </p:cNvPr>
          <p:cNvSpPr txBox="1"/>
          <p:nvPr/>
        </p:nvSpPr>
        <p:spPr>
          <a:xfrm>
            <a:off x="1786598" y="2913033"/>
            <a:ext cx="407961" cy="646331"/>
          </a:xfrm>
          <a:prstGeom prst="rect">
            <a:avLst/>
          </a:prstGeom>
          <a:noFill/>
          <a:ln w="57150">
            <a:solidFill>
              <a:schemeClr val="tx1"/>
            </a:solidFill>
          </a:ln>
        </p:spPr>
        <p:txBody>
          <a:bodyPr wrap="square" rtlCol="0">
            <a:spAutoFit/>
          </a:bodyPr>
          <a:lstStyle/>
          <a:p>
            <a:r>
              <a:rPr lang="en-GB" sz="3600" b="1" dirty="0"/>
              <a:t>1</a:t>
            </a:r>
          </a:p>
        </p:txBody>
      </p:sp>
      <p:sp>
        <p:nvSpPr>
          <p:cNvPr id="11" name="TextBox 10">
            <a:extLst>
              <a:ext uri="{FF2B5EF4-FFF2-40B4-BE49-F238E27FC236}">
                <a16:creationId xmlns:a16="http://schemas.microsoft.com/office/drawing/2014/main" id="{DBC19E3C-4F8C-4B85-825D-478B5F880511}"/>
              </a:ext>
            </a:extLst>
          </p:cNvPr>
          <p:cNvSpPr txBox="1"/>
          <p:nvPr/>
        </p:nvSpPr>
        <p:spPr>
          <a:xfrm>
            <a:off x="1786597" y="4205694"/>
            <a:ext cx="407961" cy="646331"/>
          </a:xfrm>
          <a:prstGeom prst="rect">
            <a:avLst/>
          </a:prstGeom>
          <a:noFill/>
          <a:ln w="57150">
            <a:solidFill>
              <a:schemeClr val="tx1"/>
            </a:solidFill>
          </a:ln>
        </p:spPr>
        <p:txBody>
          <a:bodyPr wrap="square" rtlCol="0">
            <a:spAutoFit/>
          </a:bodyPr>
          <a:lstStyle/>
          <a:p>
            <a:r>
              <a:rPr lang="en-GB" sz="3600" b="1" dirty="0"/>
              <a:t>2</a:t>
            </a:r>
          </a:p>
        </p:txBody>
      </p:sp>
      <p:sp>
        <p:nvSpPr>
          <p:cNvPr id="12" name="TextBox 11">
            <a:extLst>
              <a:ext uri="{FF2B5EF4-FFF2-40B4-BE49-F238E27FC236}">
                <a16:creationId xmlns:a16="http://schemas.microsoft.com/office/drawing/2014/main" id="{2F32FFB9-C696-4754-9929-68A29032CE3A}"/>
              </a:ext>
            </a:extLst>
          </p:cNvPr>
          <p:cNvSpPr txBox="1"/>
          <p:nvPr/>
        </p:nvSpPr>
        <p:spPr>
          <a:xfrm>
            <a:off x="307143" y="5437326"/>
            <a:ext cx="407961" cy="646331"/>
          </a:xfrm>
          <a:prstGeom prst="rect">
            <a:avLst/>
          </a:prstGeom>
          <a:noFill/>
          <a:ln w="57150">
            <a:solidFill>
              <a:schemeClr val="tx1"/>
            </a:solidFill>
          </a:ln>
        </p:spPr>
        <p:txBody>
          <a:bodyPr wrap="square" rtlCol="0">
            <a:spAutoFit/>
          </a:bodyPr>
          <a:lstStyle/>
          <a:p>
            <a:r>
              <a:rPr lang="en-GB" sz="3600" b="1" dirty="0"/>
              <a:t>3</a:t>
            </a:r>
          </a:p>
        </p:txBody>
      </p:sp>
    </p:spTree>
    <p:extLst>
      <p:ext uri="{BB962C8B-B14F-4D97-AF65-F5344CB8AC3E}">
        <p14:creationId xmlns:p14="http://schemas.microsoft.com/office/powerpoint/2010/main" val="3308654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B1A5697-64F3-4CB4-998B-A32EC2F6B8D1}"/>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Core Component - Assessment</a:t>
            </a:r>
          </a:p>
        </p:txBody>
      </p:sp>
      <p:sp>
        <p:nvSpPr>
          <p:cNvPr id="5" name="Rectangle 4">
            <a:extLst>
              <a:ext uri="{FF2B5EF4-FFF2-40B4-BE49-F238E27FC236}">
                <a16:creationId xmlns:a16="http://schemas.microsoft.com/office/drawing/2014/main" id="{009C5ADF-39C0-4DD1-85D0-7B604EB5E3D7}"/>
              </a:ext>
            </a:extLst>
          </p:cNvPr>
          <p:cNvSpPr/>
          <p:nvPr/>
        </p:nvSpPr>
        <p:spPr>
          <a:xfrm>
            <a:off x="262598" y="967767"/>
            <a:ext cx="11765280" cy="1631216"/>
          </a:xfrm>
          <a:prstGeom prst="rect">
            <a:avLst/>
          </a:prstGeom>
        </p:spPr>
        <p:txBody>
          <a:bodyPr wrap="square">
            <a:spAutoFit/>
          </a:bodyPr>
          <a:lstStyle/>
          <a:p>
            <a:r>
              <a:rPr lang="en-GB" sz="2000" dirty="0"/>
              <a:t>There are </a:t>
            </a:r>
            <a:r>
              <a:rPr lang="en-GB" sz="2000" b="1" dirty="0">
                <a:solidFill>
                  <a:srgbClr val="0070C0"/>
                </a:solidFill>
              </a:rPr>
              <a:t>three</a:t>
            </a:r>
            <a:r>
              <a:rPr lang="en-GB" sz="2000" dirty="0"/>
              <a:t> assessments in the Core Component of the T Level Technical Qualification in Digital: Digital Production, Design and Development: </a:t>
            </a:r>
          </a:p>
          <a:p>
            <a:r>
              <a:rPr lang="en-GB" sz="2000" dirty="0"/>
              <a:t>● Examination Paper 1: Digital Analysis, Legislation and Emerging Issues </a:t>
            </a:r>
          </a:p>
          <a:p>
            <a:r>
              <a:rPr lang="en-GB" sz="2000" dirty="0"/>
              <a:t>● Examination Paper 2: The Business Environment </a:t>
            </a:r>
          </a:p>
          <a:p>
            <a:r>
              <a:rPr lang="en-GB" sz="2000" dirty="0"/>
              <a:t>● Employer Set Project</a:t>
            </a:r>
          </a:p>
        </p:txBody>
      </p:sp>
      <p:pic>
        <p:nvPicPr>
          <p:cNvPr id="6" name="Picture 5">
            <a:extLst>
              <a:ext uri="{FF2B5EF4-FFF2-40B4-BE49-F238E27FC236}">
                <a16:creationId xmlns:a16="http://schemas.microsoft.com/office/drawing/2014/main" id="{3B36F265-DA46-447A-9A32-AB1DE60C337B}"/>
              </a:ext>
            </a:extLst>
          </p:cNvPr>
          <p:cNvPicPr>
            <a:picLocks noChangeAspect="1"/>
          </p:cNvPicPr>
          <p:nvPr/>
        </p:nvPicPr>
        <p:blipFill rotWithShape="1">
          <a:blip r:embed="rId2"/>
          <a:srcRect l="20595" t="23480" r="21786" b="8551"/>
          <a:stretch/>
        </p:blipFill>
        <p:spPr>
          <a:xfrm>
            <a:off x="262598" y="2822959"/>
            <a:ext cx="5731043" cy="3800960"/>
          </a:xfrm>
          <a:prstGeom prst="rect">
            <a:avLst/>
          </a:prstGeom>
        </p:spPr>
      </p:pic>
      <p:pic>
        <p:nvPicPr>
          <p:cNvPr id="7" name="Picture 6">
            <a:extLst>
              <a:ext uri="{FF2B5EF4-FFF2-40B4-BE49-F238E27FC236}">
                <a16:creationId xmlns:a16="http://schemas.microsoft.com/office/drawing/2014/main" id="{DEEC66DF-3405-4CEE-B3FE-1F6A2FF41CF9}"/>
              </a:ext>
            </a:extLst>
          </p:cNvPr>
          <p:cNvPicPr>
            <a:picLocks noChangeAspect="1"/>
          </p:cNvPicPr>
          <p:nvPr/>
        </p:nvPicPr>
        <p:blipFill rotWithShape="1">
          <a:blip r:embed="rId3"/>
          <a:srcRect l="15116" t="20088" r="16310" b="9822"/>
          <a:stretch/>
        </p:blipFill>
        <p:spPr>
          <a:xfrm>
            <a:off x="5895165" y="3095985"/>
            <a:ext cx="6034237" cy="3527934"/>
          </a:xfrm>
          <a:prstGeom prst="rect">
            <a:avLst/>
          </a:prstGeom>
        </p:spPr>
      </p:pic>
    </p:spTree>
    <p:extLst>
      <p:ext uri="{BB962C8B-B14F-4D97-AF65-F5344CB8AC3E}">
        <p14:creationId xmlns:p14="http://schemas.microsoft.com/office/powerpoint/2010/main" val="232772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85354E7-0C8B-48C2-8544-443093689F18}"/>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Core Component - Assessment</a:t>
            </a:r>
          </a:p>
        </p:txBody>
      </p:sp>
      <p:pic>
        <p:nvPicPr>
          <p:cNvPr id="5" name="Picture 4">
            <a:extLst>
              <a:ext uri="{FF2B5EF4-FFF2-40B4-BE49-F238E27FC236}">
                <a16:creationId xmlns:a16="http://schemas.microsoft.com/office/drawing/2014/main" id="{AB80E632-0239-4E27-901B-0868C2BDA56B}"/>
              </a:ext>
            </a:extLst>
          </p:cNvPr>
          <p:cNvPicPr>
            <a:picLocks noChangeAspect="1"/>
          </p:cNvPicPr>
          <p:nvPr/>
        </p:nvPicPr>
        <p:blipFill rotWithShape="1">
          <a:blip r:embed="rId2"/>
          <a:srcRect l="28250" t="19540" r="29625" b="6868"/>
          <a:stretch/>
        </p:blipFill>
        <p:spPr>
          <a:xfrm>
            <a:off x="154744" y="967767"/>
            <a:ext cx="5941256" cy="5835477"/>
          </a:xfrm>
          <a:prstGeom prst="rect">
            <a:avLst/>
          </a:prstGeom>
        </p:spPr>
      </p:pic>
    </p:spTree>
    <p:extLst>
      <p:ext uri="{BB962C8B-B14F-4D97-AF65-F5344CB8AC3E}">
        <p14:creationId xmlns:p14="http://schemas.microsoft.com/office/powerpoint/2010/main" val="1444375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85354E7-0C8B-48C2-8544-443093689F18}"/>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Occupational Specialist Component - Assessment</a:t>
            </a:r>
          </a:p>
        </p:txBody>
      </p:sp>
      <p:pic>
        <p:nvPicPr>
          <p:cNvPr id="2" name="Picture 1">
            <a:extLst>
              <a:ext uri="{FF2B5EF4-FFF2-40B4-BE49-F238E27FC236}">
                <a16:creationId xmlns:a16="http://schemas.microsoft.com/office/drawing/2014/main" id="{5D1A60F9-2A8E-4A35-BE52-EB956AD2F231}"/>
              </a:ext>
            </a:extLst>
          </p:cNvPr>
          <p:cNvPicPr>
            <a:picLocks noChangeAspect="1"/>
          </p:cNvPicPr>
          <p:nvPr/>
        </p:nvPicPr>
        <p:blipFill rotWithShape="1">
          <a:blip r:embed="rId2"/>
          <a:srcRect l="30808" t="17625" r="32038" b="16291"/>
          <a:stretch/>
        </p:blipFill>
        <p:spPr>
          <a:xfrm>
            <a:off x="154745" y="967767"/>
            <a:ext cx="5688036" cy="5688035"/>
          </a:xfrm>
          <a:prstGeom prst="rect">
            <a:avLst/>
          </a:prstGeom>
        </p:spPr>
      </p:pic>
      <p:pic>
        <p:nvPicPr>
          <p:cNvPr id="3" name="Picture 2">
            <a:extLst>
              <a:ext uri="{FF2B5EF4-FFF2-40B4-BE49-F238E27FC236}">
                <a16:creationId xmlns:a16="http://schemas.microsoft.com/office/drawing/2014/main" id="{8E0D0FAB-F070-4036-81DB-8D28EB92A6D6}"/>
              </a:ext>
            </a:extLst>
          </p:cNvPr>
          <p:cNvPicPr>
            <a:picLocks noChangeAspect="1"/>
          </p:cNvPicPr>
          <p:nvPr/>
        </p:nvPicPr>
        <p:blipFill rotWithShape="1">
          <a:blip r:embed="rId3"/>
          <a:srcRect l="20000" t="34616" r="21250" b="17019"/>
          <a:stretch/>
        </p:blipFill>
        <p:spPr>
          <a:xfrm>
            <a:off x="5938910" y="989243"/>
            <a:ext cx="6098345" cy="2822541"/>
          </a:xfrm>
          <a:prstGeom prst="rect">
            <a:avLst/>
          </a:prstGeom>
        </p:spPr>
      </p:pic>
      <p:pic>
        <p:nvPicPr>
          <p:cNvPr id="6" name="Picture 5">
            <a:extLst>
              <a:ext uri="{FF2B5EF4-FFF2-40B4-BE49-F238E27FC236}">
                <a16:creationId xmlns:a16="http://schemas.microsoft.com/office/drawing/2014/main" id="{11D148C1-BF67-4E7A-BA45-33DE6BBF5170}"/>
              </a:ext>
            </a:extLst>
          </p:cNvPr>
          <p:cNvPicPr>
            <a:picLocks noChangeAspect="1"/>
          </p:cNvPicPr>
          <p:nvPr/>
        </p:nvPicPr>
        <p:blipFill rotWithShape="1">
          <a:blip r:embed="rId4"/>
          <a:srcRect l="20750" t="27343" r="22250" b="10425"/>
          <a:stretch/>
        </p:blipFill>
        <p:spPr>
          <a:xfrm>
            <a:off x="6625882" y="3748762"/>
            <a:ext cx="4724400" cy="2899950"/>
          </a:xfrm>
          <a:prstGeom prst="rect">
            <a:avLst/>
          </a:prstGeom>
        </p:spPr>
      </p:pic>
    </p:spTree>
    <p:extLst>
      <p:ext uri="{BB962C8B-B14F-4D97-AF65-F5344CB8AC3E}">
        <p14:creationId xmlns:p14="http://schemas.microsoft.com/office/powerpoint/2010/main" val="3806434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75089A8-4B37-4BBB-9614-569CBBFB3188}"/>
              </a:ext>
            </a:extLst>
          </p:cNvPr>
          <p:cNvSpPr txBox="1">
            <a:spLocks/>
          </p:cNvSpPr>
          <p:nvPr/>
        </p:nvSpPr>
        <p:spPr>
          <a:xfrm>
            <a:off x="0" y="209288"/>
            <a:ext cx="12192000" cy="758479"/>
          </a:xfrm>
          <a:prstGeom prst="rect">
            <a:avLst/>
          </a:prstGeom>
          <a:solidFill>
            <a:schemeClr val="tx1"/>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solidFill>
                  <a:schemeClr val="bg1"/>
                </a:solidFill>
              </a:rPr>
              <a:t>How is the Course Graded?</a:t>
            </a:r>
          </a:p>
        </p:txBody>
      </p:sp>
      <p:sp>
        <p:nvSpPr>
          <p:cNvPr id="6" name="Rectangle 5">
            <a:extLst>
              <a:ext uri="{FF2B5EF4-FFF2-40B4-BE49-F238E27FC236}">
                <a16:creationId xmlns:a16="http://schemas.microsoft.com/office/drawing/2014/main" id="{AD115983-F54C-49A4-A019-2220B917ECAC}"/>
              </a:ext>
            </a:extLst>
          </p:cNvPr>
          <p:cNvSpPr/>
          <p:nvPr/>
        </p:nvSpPr>
        <p:spPr>
          <a:xfrm>
            <a:off x="365760" y="1102270"/>
            <a:ext cx="11338560" cy="1200329"/>
          </a:xfrm>
          <a:prstGeom prst="rect">
            <a:avLst/>
          </a:prstGeom>
        </p:spPr>
        <p:txBody>
          <a:bodyPr wrap="square">
            <a:spAutoFit/>
          </a:bodyPr>
          <a:lstStyle/>
          <a:p>
            <a:r>
              <a:rPr lang="en-GB" sz="2400" dirty="0"/>
              <a:t>Calculation of the Technical Qualification grade:</a:t>
            </a:r>
          </a:p>
          <a:p>
            <a:r>
              <a:rPr lang="en-GB" sz="2400" dirty="0"/>
              <a:t>The Technical Qualification components are awarded at the grade ranges shown in the table below:</a:t>
            </a:r>
          </a:p>
        </p:txBody>
      </p:sp>
      <p:pic>
        <p:nvPicPr>
          <p:cNvPr id="7" name="Picture 6">
            <a:extLst>
              <a:ext uri="{FF2B5EF4-FFF2-40B4-BE49-F238E27FC236}">
                <a16:creationId xmlns:a16="http://schemas.microsoft.com/office/drawing/2014/main" id="{EF212377-04D2-41DB-A2C2-9FDD3907D635}"/>
              </a:ext>
            </a:extLst>
          </p:cNvPr>
          <p:cNvPicPr>
            <a:picLocks noChangeAspect="1"/>
          </p:cNvPicPr>
          <p:nvPr/>
        </p:nvPicPr>
        <p:blipFill rotWithShape="1">
          <a:blip r:embed="rId2"/>
          <a:srcRect l="9626" t="43552" r="9249" b="32436"/>
          <a:stretch/>
        </p:blipFill>
        <p:spPr>
          <a:xfrm>
            <a:off x="274320" y="2160489"/>
            <a:ext cx="11643360" cy="1937570"/>
          </a:xfrm>
          <a:prstGeom prst="rect">
            <a:avLst/>
          </a:prstGeom>
        </p:spPr>
      </p:pic>
      <p:sp>
        <p:nvSpPr>
          <p:cNvPr id="8" name="Rectangle 7">
            <a:extLst>
              <a:ext uri="{FF2B5EF4-FFF2-40B4-BE49-F238E27FC236}">
                <a16:creationId xmlns:a16="http://schemas.microsoft.com/office/drawing/2014/main" id="{AE0115EC-1900-4F0F-ACDB-256ADD6EEA7A}"/>
              </a:ext>
            </a:extLst>
          </p:cNvPr>
          <p:cNvSpPr/>
          <p:nvPr/>
        </p:nvSpPr>
        <p:spPr>
          <a:xfrm>
            <a:off x="365760" y="4098059"/>
            <a:ext cx="11460480" cy="1569660"/>
          </a:xfrm>
          <a:prstGeom prst="rect">
            <a:avLst/>
          </a:prstGeom>
        </p:spPr>
        <p:txBody>
          <a:bodyPr wrap="square">
            <a:spAutoFit/>
          </a:bodyPr>
          <a:lstStyle/>
          <a:p>
            <a:r>
              <a:rPr lang="en-GB" sz="2400" dirty="0"/>
              <a:t>The Core Component uses an aggregation of points from each of the Core Assessments to calculate the A* to E. Students whose level of achievement for either component is below the minimum judged by Pearson to be of sufficient standard will receive an unclassified U result.</a:t>
            </a:r>
          </a:p>
        </p:txBody>
      </p:sp>
    </p:spTree>
    <p:extLst>
      <p:ext uri="{BB962C8B-B14F-4D97-AF65-F5344CB8AC3E}">
        <p14:creationId xmlns:p14="http://schemas.microsoft.com/office/powerpoint/2010/main" val="16675712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eamsChannelId xmlns="44142c4a-7763-419c-8ea0-55561a970bc2" xsi:nil="true"/>
    <Distribution_Groups xmlns="44142c4a-7763-419c-8ea0-55561a970bc2" xsi:nil="true"/>
    <Math_Settings xmlns="44142c4a-7763-419c-8ea0-55561a970bc2" xsi:nil="true"/>
    <Member_Groups xmlns="44142c4a-7763-419c-8ea0-55561a970bc2">
      <UserInfo>
        <DisplayName/>
        <AccountId xsi:nil="true"/>
        <AccountType/>
      </UserInfo>
    </Member_Groups>
    <Has_Leaders_Only_SectionGroup xmlns="44142c4a-7763-419c-8ea0-55561a970bc2" xsi:nil="true"/>
    <Is_Collaboration_Space_Locked xmlns="44142c4a-7763-419c-8ea0-55561a970bc2" xsi:nil="true"/>
    <LMS_Mappings xmlns="44142c4a-7763-419c-8ea0-55561a970bc2" xsi:nil="true"/>
    <Invited_Students xmlns="44142c4a-7763-419c-8ea0-55561a970bc2" xsi:nil="true"/>
    <Leaders xmlns="44142c4a-7763-419c-8ea0-55561a970bc2">
      <UserInfo>
        <DisplayName/>
        <AccountId xsi:nil="true"/>
        <AccountType/>
      </UserInfo>
    </Leaders>
    <Templates xmlns="44142c4a-7763-419c-8ea0-55561a970bc2" xsi:nil="true"/>
    <Invited_Members xmlns="44142c4a-7763-419c-8ea0-55561a970bc2" xsi:nil="true"/>
    <Teachers xmlns="44142c4a-7763-419c-8ea0-55561a970bc2">
      <UserInfo>
        <DisplayName/>
        <AccountId xsi:nil="true"/>
        <AccountType/>
      </UserInfo>
    </Teachers>
    <Student_Groups xmlns="44142c4a-7763-419c-8ea0-55561a970bc2">
      <UserInfo>
        <DisplayName/>
        <AccountId xsi:nil="true"/>
        <AccountType/>
      </UserInfo>
    </Student_Groups>
    <Self_Registration_Enabled xmlns="44142c4a-7763-419c-8ea0-55561a970bc2" xsi:nil="true"/>
    <AppVersion xmlns="44142c4a-7763-419c-8ea0-55561a970bc2" xsi:nil="true"/>
    <TaxCatchAll xmlns="98c02f0b-8653-4c3a-9d5d-89cfaa0dd4c7" xsi:nil="true"/>
    <NotebookType xmlns="44142c4a-7763-419c-8ea0-55561a970bc2" xsi:nil="true"/>
    <CultureName xmlns="44142c4a-7763-419c-8ea0-55561a970bc2" xsi:nil="true"/>
    <Students xmlns="44142c4a-7763-419c-8ea0-55561a970bc2">
      <UserInfo>
        <DisplayName/>
        <AccountId xsi:nil="true"/>
        <AccountType/>
      </UserInfo>
    </Students>
    <lcf76f155ced4ddcb4097134ff3c332f xmlns="44142c4a-7763-419c-8ea0-55561a970bc2">
      <Terms xmlns="http://schemas.microsoft.com/office/infopath/2007/PartnerControls"/>
    </lcf76f155ced4ddcb4097134ff3c332f>
    <DefaultSectionNames xmlns="44142c4a-7763-419c-8ea0-55561a970bc2" xsi:nil="true"/>
    <DateandTime xmlns="44142c4a-7763-419c-8ea0-55561a970bc2" xsi:nil="true"/>
    <Invited_Leaders xmlns="44142c4a-7763-419c-8ea0-55561a970bc2" xsi:nil="true"/>
    <IsNotebookLocked xmlns="44142c4a-7763-419c-8ea0-55561a970bc2" xsi:nil="true"/>
    <Invited_Teachers xmlns="44142c4a-7763-419c-8ea0-55561a970bc2" xsi:nil="true"/>
    <FolderType xmlns="44142c4a-7763-419c-8ea0-55561a970bc2" xsi:nil="true"/>
    <Owner xmlns="44142c4a-7763-419c-8ea0-55561a970bc2">
      <UserInfo>
        <DisplayName/>
        <AccountId xsi:nil="true"/>
        <AccountType/>
      </UserInfo>
    </Owner>
    <Members xmlns="44142c4a-7763-419c-8ea0-55561a970bc2">
      <UserInfo>
        <DisplayName/>
        <AccountId xsi:nil="true"/>
        <AccountType/>
      </UserInfo>
    </Members>
    <Has_Teacher_Only_SectionGroup xmlns="44142c4a-7763-419c-8ea0-55561a970bc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21C5F22BAED4A499217A5AC0E9B129B" ma:contentTypeVersion="42" ma:contentTypeDescription="Create a new document." ma:contentTypeScope="" ma:versionID="4b7357d42cc6975eb46ee3bb113efd17">
  <xsd:schema xmlns:xsd="http://www.w3.org/2001/XMLSchema" xmlns:xs="http://www.w3.org/2001/XMLSchema" xmlns:p="http://schemas.microsoft.com/office/2006/metadata/properties" xmlns:ns2="44142c4a-7763-419c-8ea0-55561a970bc2" xmlns:ns3="98c02f0b-8653-4c3a-9d5d-89cfaa0dd4c7" targetNamespace="http://schemas.microsoft.com/office/2006/metadata/properties" ma:root="true" ma:fieldsID="11e8a2454751471db1625db9f3b44b22" ns2:_="" ns3:_="">
    <xsd:import namespace="44142c4a-7763-419c-8ea0-55561a970bc2"/>
    <xsd:import namespace="98c02f0b-8653-4c3a-9d5d-89cfaa0dd4c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Teachers" minOccurs="0"/>
                <xsd:element ref="ns2:Students" minOccurs="0"/>
                <xsd:element ref="ns2:Student_Groups" minOccurs="0"/>
                <xsd:element ref="ns2:Invited_Teachers" minOccurs="0"/>
                <xsd:element ref="ns2:Invited_Students" minOccurs="0"/>
                <xsd:element ref="ns2:Has_Teacher_Only_SectionGroup" minOccurs="0"/>
                <xsd:element ref="ns2:MediaLengthInSeconds" minOccurs="0"/>
                <xsd:element ref="ns2:DateandTim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142c4a-7763-419c-8ea0-55561a970b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NotebookType" ma:index="12" nillable="true" ma:displayName="Notebook Type" ma:internalName="NotebookType">
      <xsd:simpleType>
        <xsd:restriction base="dms:Text"/>
      </xsd:simpleType>
    </xsd:element>
    <xsd:element name="FolderType" ma:index="13" nillable="true" ma:displayName="Folder Type" ma:internalName="FolderType">
      <xsd:simpleType>
        <xsd:restriction base="dms:Text"/>
      </xsd:simpleType>
    </xsd:element>
    <xsd:element name="CultureName" ma:index="14" nillable="true" ma:displayName="Culture Name" ma:internalName="CultureName">
      <xsd:simpleType>
        <xsd:restriction base="dms:Text"/>
      </xsd:simpleType>
    </xsd:element>
    <xsd:element name="AppVersion" ma:index="15" nillable="true" ma:displayName="App Version" ma:internalName="AppVersion">
      <xsd:simpleType>
        <xsd:restriction base="dms:Text"/>
      </xsd:simpleType>
    </xsd:element>
    <xsd:element name="TeamsChannelId" ma:index="16" nillable="true" ma:displayName="Teams Channel Id" ma:internalName="TeamsChannelId">
      <xsd:simpleType>
        <xsd:restriction base="dms:Text"/>
      </xsd:simpleType>
    </xsd:element>
    <xsd:element name="Owner" ma:index="17"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8" nillable="true" ma:displayName="Math Settings" ma:internalName="Math_Settings">
      <xsd:simpleType>
        <xsd:restriction base="dms:Text"/>
      </xsd:simpleType>
    </xsd:element>
    <xsd:element name="DefaultSectionNames" ma:index="19" nillable="true" ma:displayName="Default Section Names" ma:internalName="DefaultSectionNames">
      <xsd:simpleType>
        <xsd:restriction base="dms:Note">
          <xsd:maxLength value="255"/>
        </xsd:restriction>
      </xsd:simpleType>
    </xsd:element>
    <xsd:element name="Templates" ma:index="20" nillable="true" ma:displayName="Templates" ma:internalName="Templates">
      <xsd:simpleType>
        <xsd:restriction base="dms:Note">
          <xsd:maxLength value="255"/>
        </xsd:restriction>
      </xsd:simpleType>
    </xsd:element>
    <xsd:element name="Leaders" ma:index="21"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22"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23"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4" nillable="true" ma:displayName="Distribution Groups" ma:internalName="Distribution_Groups">
      <xsd:simpleType>
        <xsd:restriction base="dms:Note">
          <xsd:maxLength value="255"/>
        </xsd:restriction>
      </xsd:simpleType>
    </xsd:element>
    <xsd:element name="LMS_Mappings" ma:index="25" nillable="true" ma:displayName="LMS Mappings" ma:internalName="LMS_Mappings">
      <xsd:simpleType>
        <xsd:restriction base="dms:Note">
          <xsd:maxLength value="255"/>
        </xsd:restriction>
      </xsd:simpleType>
    </xsd:element>
    <xsd:element name="Invited_Leaders" ma:index="26" nillable="true" ma:displayName="Invited Leaders" ma:internalName="Invited_Leaders">
      <xsd:simpleType>
        <xsd:restriction base="dms:Note">
          <xsd:maxLength value="255"/>
        </xsd:restriction>
      </xsd:simpleType>
    </xsd:element>
    <xsd:element name="Invited_Members" ma:index="27" nillable="true" ma:displayName="Invited Members" ma:internalName="Invited_Members">
      <xsd:simpleType>
        <xsd:restriction base="dms:Note">
          <xsd:maxLength value="255"/>
        </xsd:restriction>
      </xsd:simpleType>
    </xsd:element>
    <xsd:element name="Self_Registration_Enabled" ma:index="28" nillable="true" ma:displayName="Self Registration Enabled" ma:internalName="Self_Registration_Enabled">
      <xsd:simpleType>
        <xsd:restriction base="dms:Boolean"/>
      </xsd:simpleType>
    </xsd:element>
    <xsd:element name="Has_Leaders_Only_SectionGroup" ma:index="29" nillable="true" ma:displayName="Has Leaders Only SectionGroup" ma:internalName="Has_Leaders_Only_SectionGroup">
      <xsd:simpleType>
        <xsd:restriction base="dms:Boolean"/>
      </xsd:simpleType>
    </xsd:element>
    <xsd:element name="Is_Collaboration_Space_Locked" ma:index="30" nillable="true" ma:displayName="Is Collaboration Space Locked" ma:internalName="Is_Collaboration_Space_Locked">
      <xsd:simpleType>
        <xsd:restriction base="dms:Boolean"/>
      </xsd:simpleType>
    </xsd:element>
    <xsd:element name="IsNotebookLocked" ma:index="31" nillable="true" ma:displayName="Is Notebook Locked" ma:internalName="IsNotebookLocked">
      <xsd:simpleType>
        <xsd:restriction base="dms:Boolean"/>
      </xsd:simpleType>
    </xsd:element>
    <xsd:element name="MediaServiceAutoKeyPoints" ma:index="32" nillable="true" ma:displayName="MediaServiceAutoKeyPoints" ma:hidden="true" ma:internalName="MediaServiceAutoKeyPoints" ma:readOnly="true">
      <xsd:simpleType>
        <xsd:restriction base="dms:Note"/>
      </xsd:simpleType>
    </xsd:element>
    <xsd:element name="MediaServiceKeyPoints" ma:index="33" nillable="true" ma:displayName="KeyPoints" ma:internalName="MediaServiceKeyPoints" ma:readOnly="true">
      <xsd:simpleType>
        <xsd:restriction base="dms:Note">
          <xsd:maxLength value="255"/>
        </xsd:restriction>
      </xsd:simpleType>
    </xsd:element>
    <xsd:element name="MediaServiceAutoTags" ma:index="34" nillable="true" ma:displayName="Tags" ma:internalName="MediaServiceAutoTags" ma:readOnly="true">
      <xsd:simpleType>
        <xsd:restriction base="dms:Text"/>
      </xsd:simpleType>
    </xsd:element>
    <xsd:element name="MediaServiceOCR" ma:index="35" nillable="true" ma:displayName="Extracted Text" ma:internalName="MediaServiceOCR" ma:readOnly="true">
      <xsd:simpleType>
        <xsd:restriction base="dms:Note">
          <xsd:maxLength value="255"/>
        </xsd:restriction>
      </xsd:simpleType>
    </xsd:element>
    <xsd:element name="MediaServiceGenerationTime" ma:index="36" nillable="true" ma:displayName="MediaServiceGenerationTime" ma:hidden="true" ma:internalName="MediaServiceGenerationTime" ma:readOnly="true">
      <xsd:simpleType>
        <xsd:restriction base="dms:Text"/>
      </xsd:simpleType>
    </xsd:element>
    <xsd:element name="MediaServiceEventHashCode" ma:index="37" nillable="true" ma:displayName="MediaServiceEventHashCode" ma:hidden="true" ma:internalName="MediaServiceEventHashCode" ma:readOnly="true">
      <xsd:simpleType>
        <xsd:restriction base="dms:Text"/>
      </xsd:simpleType>
    </xsd:element>
    <xsd:element name="MediaServiceDateTaken" ma:index="38" nillable="true" ma:displayName="MediaServiceDateTaken" ma:hidden="true" ma:internalName="MediaServiceDateTaken" ma:readOnly="true">
      <xsd:simpleType>
        <xsd:restriction base="dms:Text"/>
      </xsd:simpleType>
    </xsd:element>
    <xsd:element name="Teachers" ma:index="39"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40"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41"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42" nillable="true" ma:displayName="Invited Teachers" ma:internalName="Invited_Teachers">
      <xsd:simpleType>
        <xsd:restriction base="dms:Note">
          <xsd:maxLength value="255"/>
        </xsd:restriction>
      </xsd:simpleType>
    </xsd:element>
    <xsd:element name="Invited_Students" ma:index="43" nillable="true" ma:displayName="Invited Students" ma:internalName="Invited_Students">
      <xsd:simpleType>
        <xsd:restriction base="dms:Note">
          <xsd:maxLength value="255"/>
        </xsd:restriction>
      </xsd:simpleType>
    </xsd:element>
    <xsd:element name="Has_Teacher_Only_SectionGroup" ma:index="44" nillable="true" ma:displayName="Has Teacher Only SectionGroup" ma:internalName="Has_Teacher_Only_SectionGroup">
      <xsd:simpleType>
        <xsd:restriction base="dms:Boolean"/>
      </xsd:simpleType>
    </xsd:element>
    <xsd:element name="MediaLengthInSeconds" ma:index="45" nillable="true" ma:displayName="Length (seconds)" ma:internalName="MediaLengthInSeconds" ma:readOnly="true">
      <xsd:simpleType>
        <xsd:restriction base="dms:Unknown"/>
      </xsd:simpleType>
    </xsd:element>
    <xsd:element name="DateandTime" ma:index="46" nillable="true" ma:displayName="Date and Time" ma:format="DateOnly" ma:internalName="DateandTime">
      <xsd:simpleType>
        <xsd:restriction base="dms:DateTime"/>
      </xsd:simpleType>
    </xsd:element>
    <xsd:element name="lcf76f155ced4ddcb4097134ff3c332f" ma:index="48" nillable="true" ma:taxonomy="true" ma:internalName="lcf76f155ced4ddcb4097134ff3c332f" ma:taxonomyFieldName="MediaServiceImageTags" ma:displayName="Image Tags" ma:readOnly="false" ma:fieldId="{5cf76f15-5ced-4ddc-b409-7134ff3c332f}" ma:taxonomyMulti="true" ma:sspId="d236c9c0-8a50-4037-ba2f-c0d295a758a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8c02f0b-8653-4c3a-9d5d-89cfaa0dd4c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49" nillable="true" ma:displayName="Taxonomy Catch All Column" ma:hidden="true" ma:list="{cea037b3-7bb5-42db-9fbb-a880934f408c}" ma:internalName="TaxCatchAll" ma:showField="CatchAllData" ma:web="98c02f0b-8653-4c3a-9d5d-89cfaa0dd4c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F4460E-0CAD-4BD4-A37E-28ED5B3E7AE5}">
  <ds:schemaRefs>
    <ds:schemaRef ds:uri="http://schemas.microsoft.com/sharepoint/v3/contenttype/forms"/>
  </ds:schemaRefs>
</ds:datastoreItem>
</file>

<file path=customXml/itemProps2.xml><?xml version="1.0" encoding="utf-8"?>
<ds:datastoreItem xmlns:ds="http://schemas.openxmlformats.org/officeDocument/2006/customXml" ds:itemID="{E17BFDB4-AE6B-4AF7-B0A5-CB0E5A7CA76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C0C51EC-3CC6-4D1E-B9D4-9CEC13DAA7F2}"/>
</file>

<file path=docProps/app.xml><?xml version="1.0" encoding="utf-8"?>
<Properties xmlns="http://schemas.openxmlformats.org/officeDocument/2006/extended-properties" xmlns:vt="http://schemas.openxmlformats.org/officeDocument/2006/docPropsVTypes">
  <TotalTime>914</TotalTime>
  <Words>2104</Words>
  <Application>Microsoft Office PowerPoint</Application>
  <PresentationFormat>Widescreen</PresentationFormat>
  <Paragraphs>204</Paragraphs>
  <Slides>26</Slides>
  <Notes>0</Notes>
  <HiddenSlides>0</HiddenSlides>
  <MMClips>6</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Helmet</vt:lpstr>
      <vt:lpstr>Office Theme</vt:lpstr>
      <vt:lpstr>PowerPoint Presentation</vt:lpstr>
      <vt:lpstr>PowerPoint Presentation</vt:lpstr>
      <vt:lpstr>Why T-Level Digital?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gabriel okuyemi</dc:creator>
  <cp:lastModifiedBy>Halima Bhayat</cp:lastModifiedBy>
  <cp:revision>57</cp:revision>
  <dcterms:created xsi:type="dcterms:W3CDTF">2020-04-21T08:18:07Z</dcterms:created>
  <dcterms:modified xsi:type="dcterms:W3CDTF">2022-06-16T12:58:05Z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0x010100621C5F22BAED4A499217A5AC0E9B129B</vt:lpwstr>
  </property>
</Properties>
</file>