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NJ5sVy/zX2u5VsA4vnMvsJ8Za1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60838C-762E-491B-8D40-0F6772FBCB34}" v="3" dt="2022-03-07T10:52:09.2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1F60838C-762E-491B-8D40-0F6772FBCB34}"/>
    <pc:docChg chg="custSel modSld">
      <pc:chgData name="Ben Barton" userId="3f7d3b33-5a6c-40f9-a885-ba0c81d40e73" providerId="ADAL" clId="{1F60838C-762E-491B-8D40-0F6772FBCB34}" dt="2022-03-07T10:52:14.707" v="6" actId="1076"/>
      <pc:docMkLst>
        <pc:docMk/>
      </pc:docMkLst>
      <pc:sldChg chg="addSp modSp">
        <pc:chgData name="Ben Barton" userId="3f7d3b33-5a6c-40f9-a885-ba0c81d40e73" providerId="ADAL" clId="{1F60838C-762E-491B-8D40-0F6772FBCB34}" dt="2022-03-07T10:52:02.591" v="0"/>
        <pc:sldMkLst>
          <pc:docMk/>
          <pc:sldMk cId="0" sldId="256"/>
        </pc:sldMkLst>
        <pc:picChg chg="add mod">
          <ac:chgData name="Ben Barton" userId="3f7d3b33-5a6c-40f9-a885-ba0c81d40e73" providerId="ADAL" clId="{1F60838C-762E-491B-8D40-0F6772FBCB34}" dt="2022-03-07T10:52:02.591" v="0"/>
          <ac:picMkLst>
            <pc:docMk/>
            <pc:sldMk cId="0" sldId="256"/>
            <ac:picMk id="7" creationId="{0312830E-E9ED-40BC-8B8F-E0CA6A495827}"/>
          </ac:picMkLst>
        </pc:picChg>
      </pc:sldChg>
      <pc:sldChg chg="addSp modSp">
        <pc:chgData name="Ben Barton" userId="3f7d3b33-5a6c-40f9-a885-ba0c81d40e73" providerId="ADAL" clId="{1F60838C-762E-491B-8D40-0F6772FBCB34}" dt="2022-03-07T10:52:05.396" v="4"/>
        <pc:sldMkLst>
          <pc:docMk/>
          <pc:sldMk cId="0" sldId="257"/>
        </pc:sldMkLst>
        <pc:picChg chg="add mod">
          <ac:chgData name="Ben Barton" userId="3f7d3b33-5a6c-40f9-a885-ba0c81d40e73" providerId="ADAL" clId="{1F60838C-762E-491B-8D40-0F6772FBCB34}" dt="2022-03-07T10:52:05.396" v="4"/>
          <ac:picMkLst>
            <pc:docMk/>
            <pc:sldMk cId="0" sldId="257"/>
            <ac:picMk id="4" creationId="{2CC1E494-C407-4685-A396-1F23A7EB17FF}"/>
          </ac:picMkLst>
        </pc:picChg>
      </pc:sldChg>
      <pc:sldChg chg="modSp mod">
        <pc:chgData name="Ben Barton" userId="3f7d3b33-5a6c-40f9-a885-ba0c81d40e73" providerId="ADAL" clId="{1F60838C-762E-491B-8D40-0F6772FBCB34}" dt="2022-03-07T10:52:02.691" v="1" actId="27636"/>
        <pc:sldMkLst>
          <pc:docMk/>
          <pc:sldMk cId="0" sldId="262"/>
        </pc:sldMkLst>
        <pc:spChg chg="mod">
          <ac:chgData name="Ben Barton" userId="3f7d3b33-5a6c-40f9-a885-ba0c81d40e73" providerId="ADAL" clId="{1F60838C-762E-491B-8D40-0F6772FBCB34}" dt="2022-03-07T10:52:02.691" v="1" actId="27636"/>
          <ac:spMkLst>
            <pc:docMk/>
            <pc:sldMk cId="0" sldId="262"/>
            <ac:spMk id="128" creationId="{00000000-0000-0000-0000-000000000000}"/>
          </ac:spMkLst>
        </pc:spChg>
      </pc:sldChg>
      <pc:sldChg chg="modSp mod">
        <pc:chgData name="Ben Barton" userId="3f7d3b33-5a6c-40f9-a885-ba0c81d40e73" providerId="ADAL" clId="{1F60838C-762E-491B-8D40-0F6772FBCB34}" dt="2022-03-07T10:52:02.722" v="2" actId="27636"/>
        <pc:sldMkLst>
          <pc:docMk/>
          <pc:sldMk cId="0" sldId="265"/>
        </pc:sldMkLst>
        <pc:spChg chg="mod">
          <ac:chgData name="Ben Barton" userId="3f7d3b33-5a6c-40f9-a885-ba0c81d40e73" providerId="ADAL" clId="{1F60838C-762E-491B-8D40-0F6772FBCB34}" dt="2022-03-07T10:52:02.722" v="2" actId="27636"/>
          <ac:spMkLst>
            <pc:docMk/>
            <pc:sldMk cId="0" sldId="265"/>
            <ac:spMk id="149" creationId="{00000000-0000-0000-0000-000000000000}"/>
          </ac:spMkLst>
        </pc:spChg>
      </pc:sldChg>
      <pc:sldChg chg="addSp modSp mod">
        <pc:chgData name="Ben Barton" userId="3f7d3b33-5a6c-40f9-a885-ba0c81d40e73" providerId="ADAL" clId="{1F60838C-762E-491B-8D40-0F6772FBCB34}" dt="2022-03-07T10:52:14.707" v="6" actId="1076"/>
        <pc:sldMkLst>
          <pc:docMk/>
          <pc:sldMk cId="0" sldId="267"/>
        </pc:sldMkLst>
        <pc:picChg chg="add mod">
          <ac:chgData name="Ben Barton" userId="3f7d3b33-5a6c-40f9-a885-ba0c81d40e73" providerId="ADAL" clId="{1F60838C-762E-491B-8D40-0F6772FBCB34}" dt="2022-03-07T10:52:14.707" v="6" actId="1076"/>
          <ac:picMkLst>
            <pc:docMk/>
            <pc:sldMk cId="0" sldId="267"/>
            <ac:picMk id="5" creationId="{5B5E61B0-7010-4B2F-9ED7-B6700AFBA1FC}"/>
          </ac:picMkLst>
        </pc:picChg>
      </pc:sldChg>
      <pc:sldChg chg="modSp mod">
        <pc:chgData name="Ben Barton" userId="3f7d3b33-5a6c-40f9-a885-ba0c81d40e73" providerId="ADAL" clId="{1F60838C-762E-491B-8D40-0F6772FBCB34}" dt="2022-03-07T10:52:02.738" v="3" actId="27636"/>
        <pc:sldMkLst>
          <pc:docMk/>
          <pc:sldMk cId="0" sldId="268"/>
        </pc:sldMkLst>
        <pc:spChg chg="mod">
          <ac:chgData name="Ben Barton" userId="3f7d3b33-5a6c-40f9-a885-ba0c81d40e73" providerId="ADAL" clId="{1F60838C-762E-491B-8D40-0F6772FBCB34}" dt="2022-03-07T10:52:02.738" v="3" actId="27636"/>
          <ac:spMkLst>
            <pc:docMk/>
            <pc:sldMk cId="0" sldId="268"/>
            <ac:spMk id="17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f9e17070af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f9e17070af_0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gf9e17070af_0_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f9e17070af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f9e17070af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gf9e17070af_0_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003ff61af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003ff61afd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1003ff61afd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Discussion activity – ask the students to feedback on the biggest external influences on UK businesses. E.g. politics, climate change, coronavirus, recession, interest rates, Brexit, etc.</a:t>
            </a:r>
            <a:endParaRPr/>
          </a:p>
        </p:txBody>
      </p:sp>
      <p:sp>
        <p:nvSpPr>
          <p:cNvPr id="98" name="Google Shape;9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1d33da23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ge1d33da23d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ge1d33da23d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f9e17070a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f9e17070a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gf9e17070a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f9e17070af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f9e17070af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gf9e17070af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f9e17070af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f9e17070af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gf9e17070af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f9e17070af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f9e17070af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gf9e17070af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3"/>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3"/>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lvl="1" algn="ctr">
              <a:lnSpc>
                <a:spcPct val="100000"/>
              </a:lnSpc>
              <a:spcBef>
                <a:spcPts val="200"/>
              </a:spcBef>
              <a:spcAft>
                <a:spcPts val="0"/>
              </a:spcAft>
              <a:buClr>
                <a:srgbClr val="3F3F3F"/>
              </a:buClr>
              <a:buSzPts val="2400"/>
              <a:buNone/>
              <a:defRPr sz="2400"/>
            </a:lvl2pPr>
            <a:lvl3pPr lvl="2" algn="ctr">
              <a:lnSpc>
                <a:spcPct val="100000"/>
              </a:lnSpc>
              <a:spcBef>
                <a:spcPts val="400"/>
              </a:spcBef>
              <a:spcAft>
                <a:spcPts val="0"/>
              </a:spcAft>
              <a:buClr>
                <a:srgbClr val="3F3F3F"/>
              </a:buClr>
              <a:buSzPts val="2400"/>
              <a:buNone/>
              <a:defRPr sz="2400"/>
            </a:lvl3pPr>
            <a:lvl4pPr lvl="3" algn="ctr">
              <a:lnSpc>
                <a:spcPct val="100000"/>
              </a:lnSpc>
              <a:spcBef>
                <a:spcPts val="400"/>
              </a:spcBef>
              <a:spcAft>
                <a:spcPts val="0"/>
              </a:spcAft>
              <a:buClr>
                <a:srgbClr val="3F3F3F"/>
              </a:buClr>
              <a:buSzPts val="2000"/>
              <a:buNone/>
              <a:defRPr sz="2000"/>
            </a:lvl4pPr>
            <a:lvl5pPr lvl="4" algn="ctr">
              <a:lnSpc>
                <a:spcPct val="100000"/>
              </a:lnSpc>
              <a:spcBef>
                <a:spcPts val="400"/>
              </a:spcBef>
              <a:spcAft>
                <a:spcPts val="0"/>
              </a:spcAft>
              <a:buClr>
                <a:srgbClr val="3F3F3F"/>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21" name="Google Shape;21;p23"/>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22" name="Google Shape;22;p2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4"/>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8" name="Google Shape;28;p24"/>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4"/>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4"/>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5"/>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5"/>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5"/>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36"/>
        <p:cNvGrpSpPr/>
        <p:nvPr/>
      </p:nvGrpSpPr>
      <p:grpSpPr>
        <a:xfrm>
          <a:off x="0" y="0"/>
          <a:ext cx="0" cy="0"/>
          <a:chOff x="0" y="0"/>
          <a:chExt cx="0" cy="0"/>
        </a:xfrm>
      </p:grpSpPr>
      <p:sp>
        <p:nvSpPr>
          <p:cNvPr id="37" name="Google Shape;37;p26"/>
          <p:cNvSpPr/>
          <p:nvPr/>
        </p:nvSpPr>
        <p:spPr>
          <a:xfrm>
            <a:off x="0" y="4578350"/>
            <a:ext cx="12188825" cy="227965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6"/>
          <p:cNvSpPr>
            <a:spLocks noGrp="1"/>
          </p:cNvSpPr>
          <p:nvPr>
            <p:ph type="pic" idx="2"/>
          </p:nvPr>
        </p:nvSpPr>
        <p:spPr>
          <a:xfrm>
            <a:off x="15" y="0"/>
            <a:ext cx="12191985" cy="4578350"/>
          </a:xfrm>
          <a:prstGeom prst="rect">
            <a:avLst/>
          </a:prstGeom>
          <a:solidFill>
            <a:srgbClr val="D8D8D8"/>
          </a:solidFill>
          <a:ln>
            <a:noFill/>
          </a:ln>
        </p:spPr>
      </p:sp>
      <p:sp>
        <p:nvSpPr>
          <p:cNvPr id="39" name="Google Shape;39;p26"/>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6"/>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lvl1pPr marL="457200" lvl="0" indent="-228600" algn="l">
              <a:lnSpc>
                <a:spcPct val="110000"/>
              </a:lnSpc>
              <a:spcBef>
                <a:spcPts val="0"/>
              </a:spcBef>
              <a:spcAft>
                <a:spcPts val="0"/>
              </a:spcAft>
              <a:buSzPts val="1800"/>
              <a:buNone/>
              <a:defRPr sz="1800">
                <a:solidFill>
                  <a:srgbClr val="FFFFFF"/>
                </a:solidFill>
              </a:defRPr>
            </a:lvl1pPr>
            <a:lvl2pPr marL="914400" lvl="1" indent="-228600" algn="l">
              <a:lnSpc>
                <a:spcPct val="100000"/>
              </a:lnSpc>
              <a:spcBef>
                <a:spcPts val="6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41" name="Google Shape;41;p2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44"/>
        <p:cNvGrpSpPr/>
        <p:nvPr/>
      </p:nvGrpSpPr>
      <p:grpSpPr>
        <a:xfrm>
          <a:off x="0" y="0"/>
          <a:ext cx="0" cy="0"/>
          <a:chOff x="0" y="0"/>
          <a:chExt cx="0" cy="0"/>
        </a:xfrm>
      </p:grpSpPr>
      <p:sp>
        <p:nvSpPr>
          <p:cNvPr id="45" name="Google Shape;45;p2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2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b="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7"/>
          <p:cNvSpPr txBox="1">
            <a:spLocks noGrp="1"/>
          </p:cNvSpPr>
          <p:nvPr>
            <p:ph type="body" idx="1"/>
          </p:nvPr>
        </p:nvSpPr>
        <p:spPr>
          <a:xfrm>
            <a:off x="1097280" y="4663440"/>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marL="914400" lvl="1" indent="-228600" algn="l">
              <a:lnSpc>
                <a:spcPct val="100000"/>
              </a:lnSpc>
              <a:spcBef>
                <a:spcPts val="200"/>
              </a:spcBef>
              <a:spcAft>
                <a:spcPts val="0"/>
              </a:spcAft>
              <a:buClr>
                <a:srgbClr val="888888"/>
              </a:buClr>
              <a:buSzPts val="1800"/>
              <a:buNone/>
              <a:defRPr sz="1800">
                <a:solidFill>
                  <a:srgbClr val="888888"/>
                </a:solidFill>
              </a:defRPr>
            </a:lvl2pPr>
            <a:lvl3pPr marL="1371600" lvl="2" indent="-228600" algn="l">
              <a:lnSpc>
                <a:spcPct val="100000"/>
              </a:lnSpc>
              <a:spcBef>
                <a:spcPts val="400"/>
              </a:spcBef>
              <a:spcAft>
                <a:spcPts val="0"/>
              </a:spcAft>
              <a:buClr>
                <a:srgbClr val="888888"/>
              </a:buClr>
              <a:buSzPts val="1600"/>
              <a:buNone/>
              <a:defRPr sz="1600">
                <a:solidFill>
                  <a:srgbClr val="888888"/>
                </a:solidFill>
              </a:defRPr>
            </a:lvl3pPr>
            <a:lvl4pPr marL="1828800" lvl="3" indent="-228600" algn="l">
              <a:lnSpc>
                <a:spcPct val="100000"/>
              </a:lnSpc>
              <a:spcBef>
                <a:spcPts val="400"/>
              </a:spcBef>
              <a:spcAft>
                <a:spcPts val="0"/>
              </a:spcAft>
              <a:buClr>
                <a:srgbClr val="888888"/>
              </a:buClr>
              <a:buSzPts val="1400"/>
              <a:buNone/>
              <a:defRPr sz="1400">
                <a:solidFill>
                  <a:srgbClr val="888888"/>
                </a:solidFill>
              </a:defRPr>
            </a:lvl4pPr>
            <a:lvl5pPr marL="2286000" lvl="4" indent="-228600" algn="l">
              <a:lnSpc>
                <a:spcPct val="100000"/>
              </a:lnSpc>
              <a:spcBef>
                <a:spcPts val="400"/>
              </a:spcBef>
              <a:spcAft>
                <a:spcPts val="0"/>
              </a:spcAft>
              <a:buClr>
                <a:srgbClr val="888888"/>
              </a:buClr>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cxnSp>
        <p:nvCxnSpPr>
          <p:cNvPr id="48" name="Google Shape;48;p27"/>
          <p:cNvCxnSpPr/>
          <p:nvPr/>
        </p:nvCxnSpPr>
        <p:spPr>
          <a:xfrm>
            <a:off x="1207658" y="4485132"/>
            <a:ext cx="9875520" cy="0"/>
          </a:xfrm>
          <a:prstGeom prst="straightConnector1">
            <a:avLst/>
          </a:prstGeom>
          <a:noFill/>
          <a:ln w="12700" cap="flat" cmpd="sng">
            <a:solidFill>
              <a:srgbClr val="3F3F3F"/>
            </a:solidFill>
            <a:prstDash val="solid"/>
            <a:round/>
            <a:headEnd type="none" w="sm" len="sm"/>
            <a:tailEnd type="none" w="sm" len="sm"/>
          </a:ln>
        </p:spPr>
      </p:cxnSp>
      <p:sp>
        <p:nvSpPr>
          <p:cNvPr id="49" name="Google Shape;49;p2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2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2"/>
        <p:cNvGrpSpPr/>
        <p:nvPr/>
      </p:nvGrpSpPr>
      <p:grpSpPr>
        <a:xfrm>
          <a:off x="0" y="0"/>
          <a:ext cx="0" cy="0"/>
          <a:chOff x="0" y="0"/>
          <a:chExt cx="0" cy="0"/>
        </a:xfrm>
      </p:grpSpPr>
      <p:sp>
        <p:nvSpPr>
          <p:cNvPr id="53" name="Google Shape;53;p2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8"/>
          <p:cNvSpPr txBox="1">
            <a:spLocks noGrp="1"/>
          </p:cNvSpPr>
          <p:nvPr>
            <p:ph type="body" idx="1"/>
          </p:nvPr>
        </p:nvSpPr>
        <p:spPr>
          <a:xfrm>
            <a:off x="1097280" y="2120900"/>
            <a:ext cx="4639736" cy="3748193"/>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28"/>
          <p:cNvSpPr txBox="1">
            <a:spLocks noGrp="1"/>
          </p:cNvSpPr>
          <p:nvPr>
            <p:ph type="body" idx="2"/>
          </p:nvPr>
        </p:nvSpPr>
        <p:spPr>
          <a:xfrm>
            <a:off x="6515944" y="2120900"/>
            <a:ext cx="4639736" cy="3748194"/>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2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59"/>
        <p:cNvGrpSpPr/>
        <p:nvPr/>
      </p:nvGrpSpPr>
      <p:grpSpPr>
        <a:xfrm>
          <a:off x="0" y="0"/>
          <a:ext cx="0" cy="0"/>
          <a:chOff x="0" y="0"/>
          <a:chExt cx="0" cy="0"/>
        </a:xfrm>
      </p:grpSpPr>
      <p:sp>
        <p:nvSpPr>
          <p:cNvPr id="60" name="Google Shape;60;p31"/>
          <p:cNvSpPr/>
          <p:nvPr/>
        </p:nvSpPr>
        <p:spPr>
          <a:xfrm>
            <a:off x="16" y="0"/>
            <a:ext cx="4654296" cy="68580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31"/>
          <p:cNvSpPr txBox="1">
            <a:spLocks noGrp="1"/>
          </p:cNvSpPr>
          <p:nvPr>
            <p:ph type="title"/>
          </p:nvPr>
        </p:nvSpPr>
        <p:spPr>
          <a:xfrm>
            <a:off x="643466" y="786383"/>
            <a:ext cx="3517567" cy="20939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body" idx="1"/>
          </p:nvPr>
        </p:nvSpPr>
        <p:spPr>
          <a:xfrm>
            <a:off x="5458984" y="812799"/>
            <a:ext cx="5928344" cy="5294757"/>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3" name="Google Shape;63;p31"/>
          <p:cNvSpPr txBox="1">
            <a:spLocks noGrp="1"/>
          </p:cNvSpPr>
          <p:nvPr>
            <p:ph type="body" idx="2"/>
          </p:nvPr>
        </p:nvSpPr>
        <p:spPr>
          <a:xfrm>
            <a:off x="643465" y="3043050"/>
            <a:ext cx="3517567" cy="306450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1800"/>
              <a:buNone/>
              <a:defRPr sz="1800">
                <a:solidFill>
                  <a:srgbClr val="FFFFFF"/>
                </a:solidFill>
              </a:defRPr>
            </a:lvl1pPr>
            <a:lvl2pPr marL="914400" lvl="1" indent="-228600" algn="l">
              <a:lnSpc>
                <a:spcPct val="100000"/>
              </a:lnSpc>
              <a:spcBef>
                <a:spcPts val="2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64" name="Google Shape;64;p31"/>
          <p:cNvSpPr txBox="1">
            <a:spLocks noGrp="1"/>
          </p:cNvSpPr>
          <p:nvPr>
            <p:ph type="dt" idx="10"/>
          </p:nvPr>
        </p:nvSpPr>
        <p:spPr>
          <a:xfrm>
            <a:off x="643464" y="6446520"/>
            <a:ext cx="3517568"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1"/>
          <p:cNvSpPr txBox="1">
            <a:spLocks noGrp="1"/>
          </p:cNvSpPr>
          <p:nvPr>
            <p:ph type="ftr" idx="11"/>
          </p:nvPr>
        </p:nvSpPr>
        <p:spPr>
          <a:xfrm>
            <a:off x="5458983" y="6446520"/>
            <a:ext cx="53340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1"/>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7"/>
        <p:cNvGrpSpPr/>
        <p:nvPr/>
      </p:nvGrpSpPr>
      <p:grpSpPr>
        <a:xfrm>
          <a:off x="0" y="0"/>
          <a:ext cx="0" cy="0"/>
          <a:chOff x="0" y="0"/>
          <a:chExt cx="0" cy="0"/>
        </a:xfrm>
      </p:grpSpPr>
      <p:sp>
        <p:nvSpPr>
          <p:cNvPr id="68" name="Google Shape;68;p3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32"/>
          <p:cNvSpPr txBox="1">
            <a:spLocks noGrp="1"/>
          </p:cNvSpPr>
          <p:nvPr>
            <p:ph type="body" idx="1"/>
          </p:nvPr>
        </p:nvSpPr>
        <p:spPr>
          <a:xfrm rot="5400000">
            <a:off x="4246034" y="-1040553"/>
            <a:ext cx="3760891" cy="100584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0" name="Google Shape;70;p3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3"/>
        <p:cNvGrpSpPr/>
        <p:nvPr/>
      </p:nvGrpSpPr>
      <p:grpSpPr>
        <a:xfrm>
          <a:off x="0" y="0"/>
          <a:ext cx="0" cy="0"/>
          <a:chOff x="0" y="0"/>
          <a:chExt cx="0" cy="0"/>
        </a:xfrm>
      </p:grpSpPr>
      <p:sp>
        <p:nvSpPr>
          <p:cNvPr id="74" name="Google Shape;74;p3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33"/>
          <p:cNvSpPr txBox="1">
            <a:spLocks noGrp="1"/>
          </p:cNvSpPr>
          <p:nvPr>
            <p:ph type="title"/>
          </p:nvPr>
        </p:nvSpPr>
        <p:spPr>
          <a:xfrm rot="5400000">
            <a:off x="7159401" y="1977801"/>
            <a:ext cx="575989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3"/>
          <p:cNvSpPr txBox="1">
            <a:spLocks noGrp="1"/>
          </p:cNvSpPr>
          <p:nvPr>
            <p:ph type="body" idx="1"/>
          </p:nvPr>
        </p:nvSpPr>
        <p:spPr>
          <a:xfrm rot="5400000">
            <a:off x="1825401" y="-574899"/>
            <a:ext cx="5759898" cy="77343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7" name="Google Shape;77;p3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3F3F3F"/>
              </a:buClr>
              <a:buSzPts val="4700"/>
              <a:buFont typeface="Arial"/>
              <a:buNone/>
              <a:defRPr sz="4700" b="0" i="0" u="none" strike="noStrike" cap="none">
                <a:solidFill>
                  <a:srgbClr val="3F3F3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22"/>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49250" algn="l" rtl="0">
              <a:lnSpc>
                <a:spcPct val="110000"/>
              </a:lnSpc>
              <a:spcBef>
                <a:spcPts val="1200"/>
              </a:spcBef>
              <a:spcAft>
                <a:spcPts val="0"/>
              </a:spcAft>
              <a:buClr>
                <a:schemeClr val="accent1"/>
              </a:buClr>
              <a:buSzPts val="1900"/>
              <a:buFont typeface="Arial"/>
              <a:buChar char=" "/>
              <a:defRPr sz="1900" b="0" i="0" u="none" strike="noStrike" cap="none">
                <a:solidFill>
                  <a:srgbClr val="3F3F3F"/>
                </a:solidFill>
                <a:latin typeface="Arial"/>
                <a:ea typeface="Arial"/>
                <a:cs typeface="Arial"/>
                <a:sym typeface="Arial"/>
              </a:defRPr>
            </a:lvl1pPr>
            <a:lvl2pPr marL="914400" marR="0" lvl="1" indent="-336550" algn="l" rtl="0">
              <a:lnSpc>
                <a:spcPct val="100000"/>
              </a:lnSpc>
              <a:spcBef>
                <a:spcPts val="200"/>
              </a:spcBef>
              <a:spcAft>
                <a:spcPts val="0"/>
              </a:spcAft>
              <a:buClr>
                <a:srgbClr val="3F3F3F"/>
              </a:buClr>
              <a:buSzPts val="1700"/>
              <a:buFont typeface="Arial"/>
              <a:buChar char="◦"/>
              <a:defRPr sz="1700" b="0" i="0" u="none" strike="noStrike" cap="none">
                <a:solidFill>
                  <a:srgbClr val="3F3F3F"/>
                </a:solidFill>
                <a:latin typeface="Arial"/>
                <a:ea typeface="Arial"/>
                <a:cs typeface="Arial"/>
                <a:sym typeface="Arial"/>
              </a:defRPr>
            </a:lvl2pPr>
            <a:lvl3pPr marL="1371600" marR="0" lvl="2"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3pPr>
            <a:lvl4pPr marL="1828800" marR="0" lvl="3"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4pPr>
            <a:lvl5pPr marL="2286000" marR="0" lvl="4"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5pPr>
            <a:lvl6pPr marL="2743200" marR="0" lvl="5"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6pPr>
            <a:lvl7pPr marL="3200400" marR="0" lvl="6"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7pPr>
            <a:lvl8pPr marL="3657600" marR="0" lvl="7"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8pPr>
            <a:lvl9pPr marL="4114800" marR="0" lvl="8" indent="-317500" algn="l" rtl="0">
              <a:lnSpc>
                <a:spcPct val="90000"/>
              </a:lnSpc>
              <a:spcBef>
                <a:spcPts val="400"/>
              </a:spcBef>
              <a:spcAft>
                <a:spcPts val="400"/>
              </a:spcAft>
              <a:buClr>
                <a:schemeClr val="accent1"/>
              </a:buClr>
              <a:buSzPts val="1400"/>
              <a:buFont typeface="Arial"/>
              <a:buChar char="◦"/>
              <a:defRPr sz="1400" b="0" i="0" u="none" strike="noStrike" cap="none">
                <a:solidFill>
                  <a:srgbClr val="3F3F3F"/>
                </a:solidFill>
                <a:latin typeface="Arial"/>
                <a:ea typeface="Arial"/>
                <a:cs typeface="Arial"/>
                <a:sym typeface="Arial"/>
              </a:defRPr>
            </a:lvl9pPr>
          </a:lstStyle>
          <a:p>
            <a:endParaRPr/>
          </a:p>
        </p:txBody>
      </p:sp>
      <p:sp>
        <p:nvSpPr>
          <p:cNvPr id="13" name="Google Shape;13;p2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2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cxnSp>
        <p:nvCxnSpPr>
          <p:cNvPr id="16" name="Google Shape;16;p22"/>
          <p:cNvCxnSpPr/>
          <p:nvPr/>
        </p:nvCxnSpPr>
        <p:spPr>
          <a:xfrm>
            <a:off x="1193532" y="1897380"/>
            <a:ext cx="9966960" cy="0"/>
          </a:xfrm>
          <a:prstGeom prst="straightConnector1">
            <a:avLst/>
          </a:prstGeom>
          <a:noFill/>
          <a:ln w="12700" cap="flat" cmpd="sng">
            <a:solidFill>
              <a:srgbClr val="3F3F3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0" y="1"/>
            <a:ext cx="12192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1"/>
          <p:cNvSpPr txBox="1">
            <a:spLocks noGrp="1"/>
          </p:cNvSpPr>
          <p:nvPr>
            <p:ph type="ctrTitle"/>
          </p:nvPr>
        </p:nvSpPr>
        <p:spPr>
          <a:xfrm>
            <a:off x="5289754" y="639097"/>
            <a:ext cx="6253317" cy="368601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8000"/>
              <a:buFont typeface="Arial"/>
              <a:buNone/>
            </a:pPr>
            <a:r>
              <a:rPr lang="en-US" sz="8000"/>
              <a:t>Project and Change Management</a:t>
            </a:r>
            <a:endParaRPr/>
          </a:p>
        </p:txBody>
      </p:sp>
      <p:sp>
        <p:nvSpPr>
          <p:cNvPr id="86" name="Google Shape;86;p1"/>
          <p:cNvSpPr txBox="1">
            <a:spLocks noGrp="1"/>
          </p:cNvSpPr>
          <p:nvPr>
            <p:ph type="subTitle" idx="1"/>
          </p:nvPr>
        </p:nvSpPr>
        <p:spPr>
          <a:xfrm>
            <a:off x="5289753" y="4672739"/>
            <a:ext cx="6269347" cy="1021498"/>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110000"/>
              </a:lnSpc>
              <a:spcBef>
                <a:spcPts val="0"/>
              </a:spcBef>
              <a:spcAft>
                <a:spcPts val="0"/>
              </a:spcAft>
              <a:buSzPct val="117646"/>
              <a:buNone/>
            </a:pPr>
            <a:r>
              <a:rPr lang="en-US" sz="2400">
                <a:solidFill>
                  <a:srgbClr val="262626"/>
                </a:solidFill>
              </a:rPr>
              <a:t>UNIT 6.1 DRIVERS OF ORGANISATIONAL CHANGE</a:t>
            </a:r>
            <a:endParaRPr/>
          </a:p>
          <a:p>
            <a:pPr marL="0" lvl="0" indent="0" algn="l" rtl="0">
              <a:lnSpc>
                <a:spcPct val="110000"/>
              </a:lnSpc>
              <a:spcBef>
                <a:spcPts val="0"/>
              </a:spcBef>
              <a:spcAft>
                <a:spcPts val="0"/>
              </a:spcAft>
              <a:buSzPct val="117646"/>
              <a:buNone/>
            </a:pPr>
            <a:endParaRPr sz="2400">
              <a:solidFill>
                <a:srgbClr val="262626"/>
              </a:solidFill>
            </a:endParaRPr>
          </a:p>
          <a:p>
            <a:pPr marL="0" lvl="0" indent="0" algn="l" rtl="0">
              <a:lnSpc>
                <a:spcPct val="110000"/>
              </a:lnSpc>
              <a:spcBef>
                <a:spcPts val="0"/>
              </a:spcBef>
              <a:spcAft>
                <a:spcPts val="0"/>
              </a:spcAft>
              <a:buSzPct val="117646"/>
              <a:buNone/>
            </a:pPr>
            <a:r>
              <a:rPr lang="en-US">
                <a:solidFill>
                  <a:srgbClr val="262626"/>
                </a:solidFill>
              </a:rPr>
              <a:t>Lesson 3 –PESTLE ANALYSIS</a:t>
            </a:r>
            <a:endParaRPr/>
          </a:p>
        </p:txBody>
      </p:sp>
      <p:pic>
        <p:nvPicPr>
          <p:cNvPr id="87" name="Google Shape;87;p1" descr="A picture containing building, sitting, bench, side&#10;&#10;Description automatically generated"/>
          <p:cNvPicPr preferRelativeResize="0"/>
          <p:nvPr/>
        </p:nvPicPr>
        <p:blipFill rotWithShape="1">
          <a:blip r:embed="rId3">
            <a:alphaModFix/>
          </a:blip>
          <a:srcRect/>
          <a:stretch/>
        </p:blipFill>
        <p:spPr>
          <a:xfrm>
            <a:off x="-1" y="1"/>
            <a:ext cx="4635315" cy="6857999"/>
          </a:xfrm>
          <a:prstGeom prst="rect">
            <a:avLst/>
          </a:prstGeom>
          <a:noFill/>
          <a:ln>
            <a:noFill/>
          </a:ln>
        </p:spPr>
      </p:pic>
      <p:cxnSp>
        <p:nvCxnSpPr>
          <p:cNvPr id="88" name="Google Shape;88;p1"/>
          <p:cNvCxnSpPr/>
          <p:nvPr/>
        </p:nvCxnSpPr>
        <p:spPr>
          <a:xfrm>
            <a:off x="5427754" y="4498925"/>
            <a:ext cx="5636107" cy="0"/>
          </a:xfrm>
          <a:prstGeom prst="straightConnector1">
            <a:avLst/>
          </a:prstGeom>
          <a:noFill/>
          <a:ln w="12700" cap="flat" cmpd="sng">
            <a:solidFill>
              <a:srgbClr val="3F3F3F"/>
            </a:solidFill>
            <a:prstDash val="solid"/>
            <a:round/>
            <a:headEnd type="none" w="sm" len="sm"/>
            <a:tailEnd type="none" w="sm" len="sm"/>
          </a:ln>
        </p:spPr>
      </p:cxnSp>
      <p:pic>
        <p:nvPicPr>
          <p:cNvPr id="7" name="Picture 6">
            <a:extLst>
              <a:ext uri="{FF2B5EF4-FFF2-40B4-BE49-F238E27FC236}">
                <a16:creationId xmlns:a16="http://schemas.microsoft.com/office/drawing/2014/main" id="{0312830E-E9ED-40BC-8B8F-E0CA6A495827}"/>
              </a:ext>
            </a:extLst>
          </p:cNvPr>
          <p:cNvPicPr>
            <a:picLocks noChangeAspect="1"/>
          </p:cNvPicPr>
          <p:nvPr/>
        </p:nvPicPr>
        <p:blipFill>
          <a:blip r:embed="rId4"/>
          <a:stretch>
            <a:fillRect/>
          </a:stretch>
        </p:blipFill>
        <p:spPr>
          <a:xfrm>
            <a:off x="0" y="4064"/>
            <a:ext cx="12192000" cy="6721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f9e17070af_0_24"/>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Environmental factors</a:t>
            </a:r>
            <a:endParaRPr/>
          </a:p>
        </p:txBody>
      </p:sp>
      <p:sp>
        <p:nvSpPr>
          <p:cNvPr id="149" name="Google Shape;149;gf9e17070af_0_24"/>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lnSpcReduction="10000"/>
          </a:bodyPr>
          <a:lstStyle/>
          <a:p>
            <a:pPr marL="457200" lvl="0" indent="-374650" algn="l" rtl="0">
              <a:spcBef>
                <a:spcPts val="1200"/>
              </a:spcBef>
              <a:spcAft>
                <a:spcPts val="0"/>
              </a:spcAft>
              <a:buClr>
                <a:schemeClr val="dk1"/>
              </a:buClr>
              <a:buSzPts val="2300"/>
              <a:buChar char=" "/>
            </a:pPr>
            <a:r>
              <a:rPr lang="en-US" sz="2400">
                <a:solidFill>
                  <a:schemeClr val="dk1"/>
                </a:solidFill>
              </a:rPr>
              <a:t>There are many </a:t>
            </a:r>
            <a:r>
              <a:rPr lang="en-US" sz="2400" b="1">
                <a:solidFill>
                  <a:schemeClr val="dk1"/>
                </a:solidFill>
              </a:rPr>
              <a:t>environmental factors</a:t>
            </a:r>
            <a:r>
              <a:rPr lang="en-US" sz="2400">
                <a:solidFill>
                  <a:schemeClr val="dk1"/>
                </a:solidFill>
              </a:rPr>
              <a:t> which impact upon the functions of a business. This is becoming a more prevalent area for businesses due to the increase in social media attention and pressure group influence. Businesses must now consider the impact that the different aspects of their business has on the environment and what steps they can do to reduce their carbon footprint. </a:t>
            </a:r>
            <a:endParaRPr sz="2400">
              <a:solidFill>
                <a:schemeClr val="dk1"/>
              </a:solidFill>
            </a:endParaRPr>
          </a:p>
          <a:p>
            <a:pPr marL="457200" lvl="0" indent="-381000" algn="l" rtl="0">
              <a:spcBef>
                <a:spcPts val="0"/>
              </a:spcBef>
              <a:spcAft>
                <a:spcPts val="0"/>
              </a:spcAft>
              <a:buClr>
                <a:schemeClr val="dk1"/>
              </a:buClr>
              <a:buSzPts val="2400"/>
              <a:buChar char=" "/>
            </a:pPr>
            <a:endParaRPr sz="2400">
              <a:solidFill>
                <a:schemeClr val="dk1"/>
              </a:solidFill>
            </a:endParaRPr>
          </a:p>
          <a:p>
            <a:pPr marL="457200" lvl="0" indent="-374650" algn="l" rtl="0">
              <a:spcBef>
                <a:spcPts val="0"/>
              </a:spcBef>
              <a:spcAft>
                <a:spcPts val="0"/>
              </a:spcAft>
              <a:buSzPts val="2300"/>
              <a:buChar char=" "/>
            </a:pPr>
            <a:r>
              <a:rPr lang="en-US" sz="2400">
                <a:solidFill>
                  <a:schemeClr val="dk1"/>
                </a:solidFill>
              </a:rPr>
              <a:t>For example, McDonalds have recently changes their straws from plastic to paper straws to reduce the amount of plastic waste.</a:t>
            </a:r>
            <a:r>
              <a:rPr lang="en-US" sz="2400"/>
              <a:t> </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f9e17070af_0_30"/>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PESTLE Activity	</a:t>
            </a:r>
            <a:endParaRPr/>
          </a:p>
        </p:txBody>
      </p:sp>
      <p:sp>
        <p:nvSpPr>
          <p:cNvPr id="156" name="Google Shape;156;gf9e17070af_0_30"/>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457200" lvl="0" indent="-374650" algn="l" rtl="0">
              <a:spcBef>
                <a:spcPts val="1200"/>
              </a:spcBef>
              <a:spcAft>
                <a:spcPts val="0"/>
              </a:spcAft>
              <a:buClr>
                <a:schemeClr val="dk1"/>
              </a:buClr>
              <a:buSzPts val="2300"/>
              <a:buChar char=" "/>
            </a:pPr>
            <a:r>
              <a:rPr lang="en-US" sz="2400">
                <a:solidFill>
                  <a:schemeClr val="dk1"/>
                </a:solidFill>
              </a:rPr>
              <a:t>Using the case study, template and a computer; investigate the </a:t>
            </a:r>
            <a:r>
              <a:rPr lang="en-US" sz="2400" b="1">
                <a:solidFill>
                  <a:schemeClr val="dk1"/>
                </a:solidFill>
              </a:rPr>
              <a:t>political, economic, social, technological, legal and environmental</a:t>
            </a:r>
            <a:r>
              <a:rPr lang="en-US" sz="2400">
                <a:solidFill>
                  <a:schemeClr val="dk1"/>
                </a:solidFill>
              </a:rPr>
              <a:t> factors that can influence Tesco. Use specific examples and apply these to the supermarket giant. </a:t>
            </a:r>
            <a:endParaRPr sz="2400">
              <a:solidFill>
                <a:schemeClr val="dk1"/>
              </a:solidFill>
            </a:endParaRPr>
          </a:p>
          <a:p>
            <a:pPr marL="457200" lvl="0" indent="-381000" algn="l" rtl="0">
              <a:spcBef>
                <a:spcPts val="0"/>
              </a:spcBef>
              <a:spcAft>
                <a:spcPts val="0"/>
              </a:spcAft>
              <a:buClr>
                <a:schemeClr val="dk1"/>
              </a:buClr>
              <a:buSzPts val="2400"/>
              <a:buChar char=" "/>
            </a:pPr>
            <a:endParaRPr sz="2400">
              <a:solidFill>
                <a:schemeClr val="dk1"/>
              </a:solidFill>
            </a:endParaRPr>
          </a:p>
          <a:p>
            <a:pPr marL="457200" lvl="0" indent="-374650" algn="l" rtl="0">
              <a:spcBef>
                <a:spcPts val="0"/>
              </a:spcBef>
              <a:spcAft>
                <a:spcPts val="0"/>
              </a:spcAft>
              <a:buClr>
                <a:schemeClr val="dk1"/>
              </a:buClr>
              <a:buSzPts val="2300"/>
              <a:buChar char=" "/>
            </a:pPr>
            <a:r>
              <a:rPr lang="en-US" sz="2400">
                <a:solidFill>
                  <a:schemeClr val="dk1"/>
                </a:solidFill>
              </a:rPr>
              <a:t>You are going to use this information to support Tesco in their decision to expand into China.</a:t>
            </a:r>
            <a:endParaRPr sz="2400">
              <a:solidFill>
                <a:schemeClr val="dk1"/>
              </a:solidFill>
            </a:endParaRPr>
          </a:p>
          <a:p>
            <a:pPr marL="0" lvl="0" indent="0" algn="l" rtl="0">
              <a:spcBef>
                <a:spcPts val="120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pic>
        <p:nvPicPr>
          <p:cNvPr id="161" name="Google Shape;161;p21"/>
          <p:cNvPicPr preferRelativeResize="0"/>
          <p:nvPr/>
        </p:nvPicPr>
        <p:blipFill rotWithShape="1">
          <a:blip r:embed="rId3">
            <a:alphaModFix/>
          </a:blip>
          <a:srcRect t="30395" b="16524"/>
          <a:stretch/>
        </p:blipFill>
        <p:spPr>
          <a:xfrm>
            <a:off x="15" y="10"/>
            <a:ext cx="12191985" cy="4578340"/>
          </a:xfrm>
          <a:prstGeom prst="rect">
            <a:avLst/>
          </a:prstGeom>
          <a:noFill/>
          <a:ln>
            <a:noFill/>
          </a:ln>
        </p:spPr>
      </p:pic>
      <p:sp>
        <p:nvSpPr>
          <p:cNvPr id="162" name="Google Shape;162;p21"/>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rmAutofit/>
          </a:bodyPr>
          <a:lstStyle/>
          <a:p>
            <a:pPr marL="0" lvl="0" indent="0" algn="l" rtl="0">
              <a:lnSpc>
                <a:spcPct val="90000"/>
              </a:lnSpc>
              <a:spcBef>
                <a:spcPts val="0"/>
              </a:spcBef>
              <a:spcAft>
                <a:spcPts val="0"/>
              </a:spcAft>
              <a:buClr>
                <a:srgbClr val="FFFFFF"/>
              </a:buClr>
              <a:buSzPts val="3600"/>
              <a:buFont typeface="Arial"/>
              <a:buNone/>
            </a:pPr>
            <a:r>
              <a:rPr lang="en-US"/>
              <a:t>Plenary</a:t>
            </a:r>
            <a:endParaRPr/>
          </a:p>
        </p:txBody>
      </p:sp>
      <p:sp>
        <p:nvSpPr>
          <p:cNvPr id="163" name="Google Shape;163;p21"/>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p>
            <a:pPr marL="0" lvl="0" indent="0" algn="l" rtl="0">
              <a:lnSpc>
                <a:spcPct val="110000"/>
              </a:lnSpc>
              <a:spcBef>
                <a:spcPts val="0"/>
              </a:spcBef>
              <a:spcAft>
                <a:spcPts val="0"/>
              </a:spcAft>
              <a:buSzPts val="1800"/>
              <a:buNone/>
            </a:pPr>
            <a:r>
              <a:rPr lang="en-US"/>
              <a:t>Evaluating the PESTLE analysis tool.</a:t>
            </a:r>
            <a:endParaRPr/>
          </a:p>
        </p:txBody>
      </p:sp>
      <p:pic>
        <p:nvPicPr>
          <p:cNvPr id="5" name="Picture 4">
            <a:extLst>
              <a:ext uri="{FF2B5EF4-FFF2-40B4-BE49-F238E27FC236}">
                <a16:creationId xmlns:a16="http://schemas.microsoft.com/office/drawing/2014/main" id="{5B5E61B0-7010-4B2F-9ED7-B6700AFBA1FC}"/>
              </a:ext>
            </a:extLst>
          </p:cNvPr>
          <p:cNvPicPr>
            <a:picLocks noChangeAspect="1"/>
          </p:cNvPicPr>
          <p:nvPr/>
        </p:nvPicPr>
        <p:blipFill>
          <a:blip r:embed="rId4"/>
          <a:stretch>
            <a:fillRect/>
          </a:stretch>
        </p:blipFill>
        <p:spPr>
          <a:xfrm>
            <a:off x="0" y="3906244"/>
            <a:ext cx="12192000" cy="67210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1003ff61afd_0_0"/>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How effective is PESTLE analysis?</a:t>
            </a:r>
            <a:endParaRPr/>
          </a:p>
        </p:txBody>
      </p:sp>
      <p:sp>
        <p:nvSpPr>
          <p:cNvPr id="170" name="Google Shape;170;g1003ff61afd_0_0"/>
          <p:cNvSpPr txBox="1">
            <a:spLocks noGrp="1"/>
          </p:cNvSpPr>
          <p:nvPr>
            <p:ph type="body" idx="1"/>
          </p:nvPr>
        </p:nvSpPr>
        <p:spPr>
          <a:xfrm>
            <a:off x="1097280" y="2108201"/>
            <a:ext cx="10058400" cy="3760800"/>
          </a:xfrm>
          <a:prstGeom prst="rect">
            <a:avLst/>
          </a:prstGeom>
        </p:spPr>
        <p:txBody>
          <a:bodyPr spcFirstLastPara="1" wrap="square" lIns="400050" tIns="91425" rIns="283200" bIns="91425" anchor="t" anchorCtr="0">
            <a:normAutofit/>
          </a:bodyPr>
          <a:lstStyle/>
          <a:p>
            <a:pPr marL="0" lvl="0" indent="0" algn="l" rtl="0">
              <a:spcBef>
                <a:spcPts val="1200"/>
              </a:spcBef>
              <a:spcAft>
                <a:spcPts val="0"/>
              </a:spcAft>
              <a:buNone/>
            </a:pPr>
            <a:r>
              <a:rPr lang="en-US" sz="2500">
                <a:solidFill>
                  <a:schemeClr val="dk1"/>
                </a:solidFill>
              </a:rPr>
              <a:t>Using everything you have learnt and discussed in this lesson write down </a:t>
            </a:r>
            <a:r>
              <a:rPr lang="en-US" sz="2500" b="1">
                <a:solidFill>
                  <a:schemeClr val="dk1"/>
                </a:solidFill>
              </a:rPr>
              <a:t>3 limitations</a:t>
            </a:r>
            <a:r>
              <a:rPr lang="en-US" sz="2500">
                <a:solidFill>
                  <a:schemeClr val="dk1"/>
                </a:solidFill>
              </a:rPr>
              <a:t> of using the PESTLE analysis tool for businesses trying to evaluate the external environment.</a:t>
            </a:r>
            <a:endParaRPr sz="2500">
              <a:solidFill>
                <a:schemeClr val="dk1"/>
              </a:solidFill>
            </a:endParaRPr>
          </a:p>
          <a:p>
            <a:pPr marL="0" lvl="0" indent="0" algn="l" rtl="0">
              <a:spcBef>
                <a:spcPts val="1200"/>
              </a:spcBef>
              <a:spcAft>
                <a:spcPts val="0"/>
              </a:spcAft>
              <a:buNone/>
            </a:pPr>
            <a:endParaRPr sz="2500">
              <a:solidFill>
                <a:schemeClr val="dk1"/>
              </a:solidFill>
            </a:endParaRPr>
          </a:p>
          <a:p>
            <a:pPr marL="0" lvl="0" indent="0" algn="l" rtl="0">
              <a:spcBef>
                <a:spcPts val="1200"/>
              </a:spcBef>
              <a:spcAft>
                <a:spcPts val="0"/>
              </a:spcAft>
              <a:buNone/>
            </a:pPr>
            <a:r>
              <a:rPr lang="en-US" sz="2500">
                <a:solidFill>
                  <a:schemeClr val="dk1"/>
                </a:solidFill>
              </a:rPr>
              <a:t>Now share your ideas with other students at your table or in your group. Choose one and write it on a post it note and stick it on the board for a class discussion.</a:t>
            </a:r>
            <a:endParaRPr sz="2500">
              <a:solidFill>
                <a:schemeClr val="dk1"/>
              </a:solidFill>
            </a:endParaRPr>
          </a:p>
          <a:p>
            <a:pPr marL="0" lvl="0" indent="0" algn="l" rtl="0">
              <a:spcBef>
                <a:spcPts val="120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b="1">
                <a:solidFill>
                  <a:schemeClr val="dk1"/>
                </a:solidFill>
              </a:rPr>
              <a:t>Learning Objectives</a:t>
            </a:r>
            <a:endParaRPr b="1">
              <a:solidFill>
                <a:schemeClr val="dk1"/>
              </a:solidFill>
            </a:endParaRPr>
          </a:p>
        </p:txBody>
      </p:sp>
      <p:sp>
        <p:nvSpPr>
          <p:cNvPr id="94" name="Google Shape;94;p3"/>
          <p:cNvSpPr txBox="1">
            <a:spLocks noGrp="1"/>
          </p:cNvSpPr>
          <p:nvPr>
            <p:ph type="body" idx="1"/>
          </p:nvPr>
        </p:nvSpPr>
        <p:spPr>
          <a:xfrm>
            <a:off x="548650" y="2108200"/>
            <a:ext cx="10607100" cy="3760800"/>
          </a:xfrm>
          <a:prstGeom prst="rect">
            <a:avLst/>
          </a:prstGeom>
          <a:noFill/>
          <a:ln>
            <a:noFill/>
          </a:ln>
        </p:spPr>
        <p:txBody>
          <a:bodyPr spcFirstLastPara="1" wrap="square" lIns="0" tIns="45700" rIns="0" bIns="45700" anchor="t" anchorCtr="0">
            <a:normAutofit/>
          </a:bodyPr>
          <a:lstStyle/>
          <a:p>
            <a:pPr marL="91440" lvl="0" indent="-152400" algn="l" rtl="0">
              <a:lnSpc>
                <a:spcPct val="110000"/>
              </a:lnSpc>
              <a:spcBef>
                <a:spcPts val="0"/>
              </a:spcBef>
              <a:spcAft>
                <a:spcPts val="0"/>
              </a:spcAft>
              <a:buClr>
                <a:srgbClr val="00B050"/>
              </a:buClr>
              <a:buSzPts val="2400"/>
              <a:buFont typeface="Noto Sans Symbols"/>
              <a:buChar char="✔"/>
            </a:pPr>
            <a:r>
              <a:rPr lang="en-US" sz="2400" b="1">
                <a:solidFill>
                  <a:srgbClr val="00B050"/>
                </a:solidFill>
              </a:rPr>
              <a:t>All will be able to explain What PESTLE analysis is</a:t>
            </a:r>
            <a:endParaRPr b="1">
              <a:solidFill>
                <a:srgbClr val="00B050"/>
              </a:solidFill>
            </a:endParaRPr>
          </a:p>
          <a:p>
            <a:pPr marL="91440" lvl="0" indent="-152400" algn="l" rtl="0">
              <a:lnSpc>
                <a:spcPct val="110000"/>
              </a:lnSpc>
              <a:spcBef>
                <a:spcPts val="1400"/>
              </a:spcBef>
              <a:spcAft>
                <a:spcPts val="0"/>
              </a:spcAft>
              <a:buClr>
                <a:srgbClr val="FF9900"/>
              </a:buClr>
              <a:buSzPts val="2400"/>
              <a:buFont typeface="Noto Sans Symbols"/>
              <a:buChar char="✔"/>
            </a:pPr>
            <a:r>
              <a:rPr lang="en-US" sz="2400" b="1">
                <a:solidFill>
                  <a:srgbClr val="FF9900"/>
                </a:solidFill>
              </a:rPr>
              <a:t>Most will be able to identify and analyse how to carry out a PESTLE analysis</a:t>
            </a:r>
            <a:endParaRPr/>
          </a:p>
          <a:p>
            <a:pPr marL="91440" lvl="0" indent="-152400" algn="l" rtl="0">
              <a:lnSpc>
                <a:spcPct val="110000"/>
              </a:lnSpc>
              <a:spcBef>
                <a:spcPts val="1400"/>
              </a:spcBef>
              <a:spcAft>
                <a:spcPts val="0"/>
              </a:spcAft>
              <a:buClr>
                <a:srgbClr val="FF0000"/>
              </a:buClr>
              <a:buSzPts val="2400"/>
              <a:buFont typeface="Noto Sans Symbols"/>
              <a:buChar char="✔"/>
            </a:pPr>
            <a:r>
              <a:rPr lang="en-US" sz="2400" b="1">
                <a:solidFill>
                  <a:srgbClr val="FF0000"/>
                </a:solidFill>
                <a:highlight>
                  <a:schemeClr val="lt1"/>
                </a:highlight>
              </a:rPr>
              <a:t>Some will be able to advise how the results of a PESTLE analysis can be used to make informed business decisions regarding direction and changes with examples of businesses that have continued to evolve and change.</a:t>
            </a:r>
            <a:endParaRPr b="1">
              <a:solidFill>
                <a:srgbClr val="FF0000"/>
              </a:solidFill>
              <a:highlight>
                <a:schemeClr val="lt1"/>
              </a:highlight>
            </a:endParaRPr>
          </a:p>
        </p:txBody>
      </p:sp>
      <p:pic>
        <p:nvPicPr>
          <p:cNvPr id="4" name="Picture 3">
            <a:extLst>
              <a:ext uri="{FF2B5EF4-FFF2-40B4-BE49-F238E27FC236}">
                <a16:creationId xmlns:a16="http://schemas.microsoft.com/office/drawing/2014/main" id="{2CC1E494-C407-4685-A396-1F23A7EB17FF}"/>
              </a:ext>
            </a:extLst>
          </p:cNvPr>
          <p:cNvPicPr>
            <a:picLocks noChangeAspect="1"/>
          </p:cNvPicPr>
          <p:nvPr/>
        </p:nvPicPr>
        <p:blipFill>
          <a:blip r:embed="rId3"/>
          <a:stretch>
            <a:fillRect/>
          </a:stretch>
        </p:blipFill>
        <p:spPr>
          <a:xfrm>
            <a:off x="0" y="4064"/>
            <a:ext cx="12192000" cy="67210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a:solidFill>
                  <a:schemeClr val="dk1"/>
                </a:solidFill>
              </a:rPr>
              <a:t>Starter</a:t>
            </a:r>
            <a:endParaRPr>
              <a:solidFill>
                <a:schemeClr val="dk1"/>
              </a:solidFill>
            </a:endParaRPr>
          </a:p>
        </p:txBody>
      </p:sp>
      <p:sp>
        <p:nvSpPr>
          <p:cNvPr id="101" name="Google Shape;101;p4"/>
          <p:cNvSpPr txBox="1">
            <a:spLocks noGrp="1"/>
          </p:cNvSpPr>
          <p:nvPr>
            <p:ph type="body" idx="1"/>
          </p:nvPr>
        </p:nvSpPr>
        <p:spPr>
          <a:xfrm>
            <a:off x="627001" y="2108200"/>
            <a:ext cx="8895900" cy="3760800"/>
          </a:xfrm>
          <a:prstGeom prst="rect">
            <a:avLst/>
          </a:prstGeom>
          <a:solidFill>
            <a:srgbClr val="FCE5CD"/>
          </a:solidFill>
          <a:ln>
            <a:noFill/>
          </a:ln>
        </p:spPr>
        <p:txBody>
          <a:bodyPr spcFirstLastPara="1" wrap="square" lIns="0" tIns="45700" rIns="0" bIns="45700" anchor="t" anchorCtr="0">
            <a:normAutofit/>
          </a:bodyPr>
          <a:lstStyle/>
          <a:p>
            <a:pPr marL="400050" marR="203931" lvl="0" indent="0" algn="l" rtl="0">
              <a:lnSpc>
                <a:spcPct val="110000"/>
              </a:lnSpc>
              <a:spcBef>
                <a:spcPts val="0"/>
              </a:spcBef>
              <a:spcAft>
                <a:spcPts val="0"/>
              </a:spcAft>
              <a:buSzPts val="1800"/>
              <a:buNone/>
            </a:pPr>
            <a:r>
              <a:rPr lang="en-US" sz="2500">
                <a:solidFill>
                  <a:schemeClr val="dk1"/>
                </a:solidFill>
              </a:rPr>
              <a:t>The </a:t>
            </a:r>
            <a:r>
              <a:rPr lang="en-US" sz="2500" b="1">
                <a:solidFill>
                  <a:schemeClr val="dk1"/>
                </a:solidFill>
              </a:rPr>
              <a:t>external environment</a:t>
            </a:r>
            <a:r>
              <a:rPr lang="en-US" sz="2500">
                <a:solidFill>
                  <a:schemeClr val="dk1"/>
                </a:solidFill>
              </a:rPr>
              <a:t> includes any factor that influences a business that is outside of its control, therefore happens outside of the business.</a:t>
            </a:r>
            <a:endParaRPr sz="2500">
              <a:solidFill>
                <a:schemeClr val="dk1"/>
              </a:solidFill>
            </a:endParaRPr>
          </a:p>
          <a:p>
            <a:pPr marL="400050" marR="261081" lvl="0" indent="0" algn="l" rtl="0">
              <a:lnSpc>
                <a:spcPct val="110000"/>
              </a:lnSpc>
              <a:spcBef>
                <a:spcPts val="0"/>
              </a:spcBef>
              <a:spcAft>
                <a:spcPts val="0"/>
              </a:spcAft>
              <a:buSzPts val="1800"/>
              <a:buNone/>
            </a:pPr>
            <a:endParaRPr sz="2500">
              <a:solidFill>
                <a:schemeClr val="dk1"/>
              </a:solidFill>
            </a:endParaRPr>
          </a:p>
          <a:p>
            <a:pPr marL="400050" marR="203931" lvl="0" indent="0" algn="l" rtl="0">
              <a:lnSpc>
                <a:spcPct val="110000"/>
              </a:lnSpc>
              <a:spcBef>
                <a:spcPts val="0"/>
              </a:spcBef>
              <a:spcAft>
                <a:spcPts val="0"/>
              </a:spcAft>
              <a:buSzPts val="1800"/>
              <a:buNone/>
            </a:pPr>
            <a:r>
              <a:rPr lang="en-US" sz="2500" b="1" u="sng">
                <a:solidFill>
                  <a:schemeClr val="dk1"/>
                </a:solidFill>
              </a:rPr>
              <a:t>Task</a:t>
            </a:r>
            <a:r>
              <a:rPr lang="en-US" sz="2500">
                <a:solidFill>
                  <a:schemeClr val="dk1"/>
                </a:solidFill>
              </a:rPr>
              <a:t>: Discuss with the person beside you to identify what you think is currently the biggest external influence on UK businesses.</a:t>
            </a:r>
            <a:endParaRPr sz="25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ge1d33da23d_0_1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1800"/>
              <a:buNone/>
            </a:pPr>
            <a:r>
              <a:rPr lang="en-US">
                <a:solidFill>
                  <a:schemeClr val="dk1"/>
                </a:solidFill>
              </a:rPr>
              <a:t>Key terms/concepts</a:t>
            </a:r>
            <a:endParaRPr>
              <a:solidFill>
                <a:schemeClr val="dk1"/>
              </a:solidFill>
            </a:endParaRPr>
          </a:p>
        </p:txBody>
      </p:sp>
      <p:sp>
        <p:nvSpPr>
          <p:cNvPr id="108" name="Google Shape;108;ge1d33da23d_0_12"/>
          <p:cNvSpPr txBox="1">
            <a:spLocks noGrp="1"/>
          </p:cNvSpPr>
          <p:nvPr>
            <p:ph type="body" idx="1"/>
          </p:nvPr>
        </p:nvSpPr>
        <p:spPr>
          <a:xfrm>
            <a:off x="2489699" y="1972350"/>
            <a:ext cx="5287500" cy="4276500"/>
          </a:xfrm>
          <a:prstGeom prst="rect">
            <a:avLst/>
          </a:prstGeom>
          <a:solidFill>
            <a:srgbClr val="CFE2F3"/>
          </a:solidFill>
          <a:ln>
            <a:noFill/>
          </a:ln>
        </p:spPr>
        <p:txBody>
          <a:bodyPr spcFirstLastPara="1" wrap="square" lIns="0" tIns="45700" rIns="0" bIns="45700" anchor="t" anchorCtr="0">
            <a:normAutofit/>
          </a:bodyPr>
          <a:lstStyle/>
          <a:p>
            <a:pPr marL="457200" lvl="0" indent="-363679" algn="l" rtl="0">
              <a:lnSpc>
                <a:spcPct val="110000"/>
              </a:lnSpc>
              <a:spcBef>
                <a:spcPts val="0"/>
              </a:spcBef>
              <a:spcAft>
                <a:spcPts val="0"/>
              </a:spcAft>
              <a:buClr>
                <a:schemeClr val="dk1"/>
              </a:buClr>
              <a:buSzPts val="2743"/>
              <a:buChar char="❏"/>
            </a:pPr>
            <a:r>
              <a:rPr lang="en-US" sz="2743" b="1">
                <a:solidFill>
                  <a:schemeClr val="dk1"/>
                </a:solidFill>
              </a:rPr>
              <a:t>External Environment</a:t>
            </a:r>
            <a:endParaRPr sz="2743" b="1">
              <a:solidFill>
                <a:schemeClr val="dk1"/>
              </a:solidFill>
            </a:endParaRPr>
          </a:p>
          <a:p>
            <a:pPr marL="457200" lvl="0" indent="-363680" algn="l" rtl="0">
              <a:lnSpc>
                <a:spcPct val="110000"/>
              </a:lnSpc>
              <a:spcBef>
                <a:spcPts val="0"/>
              </a:spcBef>
              <a:spcAft>
                <a:spcPts val="0"/>
              </a:spcAft>
              <a:buClr>
                <a:schemeClr val="dk1"/>
              </a:buClr>
              <a:buSzPts val="2743"/>
              <a:buChar char="❏"/>
            </a:pPr>
            <a:r>
              <a:rPr lang="en-US" sz="2743" b="1">
                <a:solidFill>
                  <a:schemeClr val="dk1"/>
                </a:solidFill>
              </a:rPr>
              <a:t>Economic growth </a:t>
            </a:r>
            <a:endParaRPr sz="2743" b="1">
              <a:solidFill>
                <a:schemeClr val="dk1"/>
              </a:solidFill>
            </a:endParaRPr>
          </a:p>
          <a:p>
            <a:pPr marL="457200" lvl="0" indent="-363680" algn="l" rtl="0">
              <a:lnSpc>
                <a:spcPct val="110000"/>
              </a:lnSpc>
              <a:spcBef>
                <a:spcPts val="0"/>
              </a:spcBef>
              <a:spcAft>
                <a:spcPts val="0"/>
              </a:spcAft>
              <a:buClr>
                <a:schemeClr val="dk1"/>
              </a:buClr>
              <a:buSzPts val="2743"/>
              <a:buChar char="❏"/>
            </a:pPr>
            <a:r>
              <a:rPr lang="en-US" sz="2743" b="1">
                <a:solidFill>
                  <a:schemeClr val="dk1"/>
                </a:solidFill>
              </a:rPr>
              <a:t>Market share &amp; growth</a:t>
            </a:r>
            <a:endParaRPr sz="2743" b="1">
              <a:solidFill>
                <a:schemeClr val="dk1"/>
              </a:solidFill>
            </a:endParaRPr>
          </a:p>
          <a:p>
            <a:pPr marL="457200" lvl="0" indent="-363680" algn="l" rtl="0">
              <a:lnSpc>
                <a:spcPct val="110000"/>
              </a:lnSpc>
              <a:spcBef>
                <a:spcPts val="0"/>
              </a:spcBef>
              <a:spcAft>
                <a:spcPts val="0"/>
              </a:spcAft>
              <a:buClr>
                <a:schemeClr val="dk1"/>
              </a:buClr>
              <a:buSzPts val="2743"/>
              <a:buChar char="❏"/>
            </a:pPr>
            <a:r>
              <a:rPr lang="en-US" sz="2743" b="1">
                <a:solidFill>
                  <a:schemeClr val="dk1"/>
                </a:solidFill>
              </a:rPr>
              <a:t>Diversification</a:t>
            </a:r>
            <a:endParaRPr sz="2743" b="1">
              <a:solidFill>
                <a:schemeClr val="dk1"/>
              </a:solidFill>
            </a:endParaRPr>
          </a:p>
          <a:p>
            <a:pPr marL="457200" lvl="0" indent="-363680" algn="l" rtl="0">
              <a:lnSpc>
                <a:spcPct val="110000"/>
              </a:lnSpc>
              <a:spcBef>
                <a:spcPts val="0"/>
              </a:spcBef>
              <a:spcAft>
                <a:spcPts val="0"/>
              </a:spcAft>
              <a:buClr>
                <a:schemeClr val="dk1"/>
              </a:buClr>
              <a:buSzPts val="2743"/>
              <a:buChar char="❏"/>
            </a:pPr>
            <a:r>
              <a:rPr lang="en-US" sz="2743" b="1">
                <a:solidFill>
                  <a:schemeClr val="dk1"/>
                </a:solidFill>
              </a:rPr>
              <a:t>Economies of scale</a:t>
            </a:r>
            <a:endParaRPr sz="2743" b="1">
              <a:solidFill>
                <a:schemeClr val="dk1"/>
              </a:solidFill>
            </a:endParaRPr>
          </a:p>
          <a:p>
            <a:pPr marL="457200" lvl="0" indent="-363680" algn="l" rtl="0">
              <a:lnSpc>
                <a:spcPct val="110000"/>
              </a:lnSpc>
              <a:spcBef>
                <a:spcPts val="0"/>
              </a:spcBef>
              <a:spcAft>
                <a:spcPts val="0"/>
              </a:spcAft>
              <a:buClr>
                <a:schemeClr val="dk1"/>
              </a:buClr>
              <a:buSzPts val="2743"/>
              <a:buChar char="❏"/>
            </a:pPr>
            <a:r>
              <a:rPr lang="en-US" sz="2743" b="1">
                <a:solidFill>
                  <a:schemeClr val="dk1"/>
                </a:solidFill>
              </a:rPr>
              <a:t>Productivity</a:t>
            </a:r>
            <a:endParaRPr sz="2743" b="1">
              <a:solidFill>
                <a:schemeClr val="dk1"/>
              </a:solidFill>
            </a:endParaRPr>
          </a:p>
          <a:p>
            <a:pPr marL="457200" lvl="0" indent="-363680" algn="l" rtl="0">
              <a:lnSpc>
                <a:spcPct val="110000"/>
              </a:lnSpc>
              <a:spcBef>
                <a:spcPts val="0"/>
              </a:spcBef>
              <a:spcAft>
                <a:spcPts val="0"/>
              </a:spcAft>
              <a:buClr>
                <a:schemeClr val="dk1"/>
              </a:buClr>
              <a:buSzPts val="2743"/>
              <a:buChar char="❏"/>
            </a:pPr>
            <a:r>
              <a:rPr lang="en-US" sz="2743" b="1">
                <a:solidFill>
                  <a:schemeClr val="dk1"/>
                </a:solidFill>
              </a:rPr>
              <a:t>Demography</a:t>
            </a:r>
            <a:endParaRPr sz="2743" b="1">
              <a:solidFill>
                <a:schemeClr val="dk1"/>
              </a:solidFill>
            </a:endParaRPr>
          </a:p>
          <a:p>
            <a:pPr marL="0" lvl="0" indent="0" algn="l" rtl="0">
              <a:lnSpc>
                <a:spcPct val="110000"/>
              </a:lnSpc>
              <a:spcBef>
                <a:spcPts val="1200"/>
              </a:spcBef>
              <a:spcAft>
                <a:spcPts val="200"/>
              </a:spcAft>
              <a:buSzPts val="2323"/>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Arial"/>
              <a:buNone/>
            </a:pPr>
            <a:r>
              <a:rPr lang="en-US" sz="4500" b="1">
                <a:solidFill>
                  <a:schemeClr val="dk1"/>
                </a:solidFill>
              </a:rPr>
              <a:t>What is PESTLE Analysis?</a:t>
            </a:r>
            <a:endParaRPr sz="5000" b="1">
              <a:solidFill>
                <a:schemeClr val="dk1"/>
              </a:solidFill>
            </a:endParaRPr>
          </a:p>
        </p:txBody>
      </p:sp>
      <p:sp>
        <p:nvSpPr>
          <p:cNvPr id="114" name="Google Shape;114;p16"/>
          <p:cNvSpPr/>
          <p:nvPr/>
        </p:nvSpPr>
        <p:spPr>
          <a:xfrm>
            <a:off x="1097281" y="2183906"/>
            <a:ext cx="9964296" cy="3693365"/>
          </a:xfrm>
          <a:prstGeom prst="roundRect">
            <a:avLst>
              <a:gd name="adj" fmla="val 16667"/>
            </a:avLst>
          </a:prstGeom>
          <a:solidFill>
            <a:schemeClr val="lt1"/>
          </a:solidFill>
          <a:ln w="15875" cap="flat" cmpd="sng">
            <a:solidFill>
              <a:srgbClr val="717A85"/>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5000"/>
              <a:buFont typeface="Arial"/>
              <a:buNone/>
            </a:pPr>
            <a:r>
              <a:rPr lang="en-US" sz="3400"/>
              <a:t>A strategic tool used by businesses to analyse the external environment. This involves the analysis of the</a:t>
            </a:r>
            <a:r>
              <a:rPr lang="en-US" sz="3400">
                <a:solidFill>
                  <a:srgbClr val="FF0000"/>
                </a:solidFill>
              </a:rPr>
              <a:t> </a:t>
            </a:r>
            <a:r>
              <a:rPr lang="en-US" sz="3400" b="1">
                <a:solidFill>
                  <a:srgbClr val="FF0000"/>
                </a:solidFill>
              </a:rPr>
              <a:t>P</a:t>
            </a:r>
            <a:r>
              <a:rPr lang="en-US" sz="3400" b="1"/>
              <a:t>olitical, </a:t>
            </a:r>
            <a:r>
              <a:rPr lang="en-US" sz="3400" b="1">
                <a:solidFill>
                  <a:srgbClr val="FF0000"/>
                </a:solidFill>
              </a:rPr>
              <a:t>E</a:t>
            </a:r>
            <a:r>
              <a:rPr lang="en-US" sz="3400" b="1"/>
              <a:t>conomic, </a:t>
            </a:r>
            <a:r>
              <a:rPr lang="en-US" sz="3400" b="1">
                <a:solidFill>
                  <a:srgbClr val="FF0000"/>
                </a:solidFill>
              </a:rPr>
              <a:t>S</a:t>
            </a:r>
            <a:r>
              <a:rPr lang="en-US" sz="3400" b="1"/>
              <a:t>ocial, </a:t>
            </a:r>
            <a:r>
              <a:rPr lang="en-US" sz="3400" b="1">
                <a:solidFill>
                  <a:srgbClr val="FF0000"/>
                </a:solidFill>
              </a:rPr>
              <a:t>T</a:t>
            </a:r>
            <a:r>
              <a:rPr lang="en-US" sz="3400" b="1"/>
              <a:t>echnological, </a:t>
            </a:r>
            <a:r>
              <a:rPr lang="en-US" sz="3400" b="1">
                <a:solidFill>
                  <a:srgbClr val="FF0000"/>
                </a:solidFill>
              </a:rPr>
              <a:t>L</a:t>
            </a:r>
            <a:r>
              <a:rPr lang="en-US" sz="3400" b="1"/>
              <a:t>egal and </a:t>
            </a:r>
            <a:r>
              <a:rPr lang="en-US" sz="3400" b="1">
                <a:solidFill>
                  <a:srgbClr val="FF0000"/>
                </a:solidFill>
              </a:rPr>
              <a:t>E</a:t>
            </a:r>
            <a:r>
              <a:rPr lang="en-US" sz="3400" b="1"/>
              <a:t>nvironmental</a:t>
            </a:r>
            <a:r>
              <a:rPr lang="en-US" sz="3400"/>
              <a:t> factors.</a:t>
            </a:r>
            <a:endParaRPr sz="3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f9e17070af_0_0"/>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Political and Legal environment</a:t>
            </a:r>
            <a:endParaRPr/>
          </a:p>
        </p:txBody>
      </p:sp>
      <p:sp>
        <p:nvSpPr>
          <p:cNvPr id="121" name="Google Shape;121;gf9e17070af_0_0"/>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457200" lvl="0" indent="-381000" algn="l" rtl="0">
              <a:spcBef>
                <a:spcPts val="1200"/>
              </a:spcBef>
              <a:spcAft>
                <a:spcPts val="0"/>
              </a:spcAft>
              <a:buClr>
                <a:schemeClr val="dk1"/>
              </a:buClr>
              <a:buSzPts val="2400"/>
              <a:buChar char=" "/>
            </a:pPr>
            <a:r>
              <a:rPr lang="en-US" sz="2500" b="1">
                <a:solidFill>
                  <a:schemeClr val="dk1"/>
                </a:solidFill>
              </a:rPr>
              <a:t>The Political environment </a:t>
            </a:r>
            <a:r>
              <a:rPr lang="en-US" sz="2500">
                <a:solidFill>
                  <a:schemeClr val="dk1"/>
                </a:solidFill>
              </a:rPr>
              <a:t>involves the decisions made by local and international governments which impact upon businesses. For example, the UK’s decision to leave the EU.</a:t>
            </a:r>
            <a:endParaRPr sz="2500">
              <a:solidFill>
                <a:schemeClr val="dk1"/>
              </a:solidFill>
            </a:endParaRPr>
          </a:p>
          <a:p>
            <a:pPr marL="457200" lvl="0" indent="-381000" algn="l" rtl="0">
              <a:spcBef>
                <a:spcPts val="0"/>
              </a:spcBef>
              <a:spcAft>
                <a:spcPts val="0"/>
              </a:spcAft>
              <a:buClr>
                <a:schemeClr val="dk1"/>
              </a:buClr>
              <a:buSzPts val="2400"/>
              <a:buChar char=" "/>
            </a:pPr>
            <a:endParaRPr sz="2500">
              <a:solidFill>
                <a:schemeClr val="dk1"/>
              </a:solidFill>
            </a:endParaRPr>
          </a:p>
          <a:p>
            <a:pPr marL="457200" lvl="0" indent="-381000" algn="l" rtl="0">
              <a:spcBef>
                <a:spcPts val="0"/>
              </a:spcBef>
              <a:spcAft>
                <a:spcPts val="0"/>
              </a:spcAft>
              <a:buClr>
                <a:schemeClr val="dk1"/>
              </a:buClr>
              <a:buSzPts val="2400"/>
              <a:buChar char=" "/>
            </a:pPr>
            <a:r>
              <a:rPr lang="en-US" sz="2500" b="1">
                <a:solidFill>
                  <a:schemeClr val="dk1"/>
                </a:solidFill>
              </a:rPr>
              <a:t>The Legal environment</a:t>
            </a:r>
            <a:r>
              <a:rPr lang="en-US" sz="2500">
                <a:solidFill>
                  <a:schemeClr val="dk1"/>
                </a:solidFill>
              </a:rPr>
              <a:t> involves any rules and regulations which have an impact on the functions of a business. For example, the National Minimum Wage in the UK is a legal requirement for all businesses.</a:t>
            </a:r>
            <a:endParaRPr sz="25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f9e17070af_0_6"/>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Economic environment</a:t>
            </a:r>
            <a:endParaRPr/>
          </a:p>
        </p:txBody>
      </p:sp>
      <p:sp>
        <p:nvSpPr>
          <p:cNvPr id="128" name="Google Shape;128;gf9e17070af_0_6"/>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fontScale="92500" lnSpcReduction="10000"/>
          </a:bodyPr>
          <a:lstStyle/>
          <a:p>
            <a:pPr marL="457200" lvl="0" indent="-342900" algn="l" rtl="0">
              <a:spcBef>
                <a:spcPts val="1200"/>
              </a:spcBef>
              <a:spcAft>
                <a:spcPts val="0"/>
              </a:spcAft>
              <a:buClr>
                <a:schemeClr val="dk1"/>
              </a:buClr>
              <a:buSzPts val="1800"/>
              <a:buChar char=" "/>
            </a:pPr>
            <a:r>
              <a:rPr lang="en-US" sz="2500" b="1">
                <a:solidFill>
                  <a:schemeClr val="dk1"/>
                </a:solidFill>
              </a:rPr>
              <a:t>The economic environment</a:t>
            </a:r>
            <a:r>
              <a:rPr lang="en-US" sz="2400">
                <a:solidFill>
                  <a:schemeClr val="dk1"/>
                </a:solidFill>
              </a:rPr>
              <a:t> involves changes that occur in the economy of a country or in the global economy. Changes such the recent pandemic or the global economic recession in 2009. These changes tend to be cyclical in nature and have a large impact on the functions of a business.</a:t>
            </a:r>
            <a:endParaRPr sz="2400">
              <a:solidFill>
                <a:schemeClr val="dk1"/>
              </a:solidFill>
            </a:endParaRPr>
          </a:p>
          <a:p>
            <a:pPr marL="457200" lvl="0" indent="-381000" algn="l" rtl="0">
              <a:spcBef>
                <a:spcPts val="0"/>
              </a:spcBef>
              <a:spcAft>
                <a:spcPts val="0"/>
              </a:spcAft>
              <a:buClr>
                <a:schemeClr val="dk1"/>
              </a:buClr>
              <a:buSzPts val="2400"/>
              <a:buChar char=" "/>
            </a:pPr>
            <a:endParaRPr sz="2400">
              <a:solidFill>
                <a:schemeClr val="dk1"/>
              </a:solidFill>
            </a:endParaRPr>
          </a:p>
          <a:p>
            <a:pPr marL="457200" lvl="0" indent="-381000" algn="l" rtl="0">
              <a:spcBef>
                <a:spcPts val="0"/>
              </a:spcBef>
              <a:spcAft>
                <a:spcPts val="0"/>
              </a:spcAft>
              <a:buClr>
                <a:schemeClr val="dk1"/>
              </a:buClr>
              <a:buSzPts val="2400"/>
              <a:buChar char=" "/>
            </a:pPr>
            <a:r>
              <a:rPr lang="en-US" sz="2400">
                <a:solidFill>
                  <a:schemeClr val="dk1"/>
                </a:solidFill>
              </a:rPr>
              <a:t>Not all businesses are impacted by changes in the economic environment in the same way, for example, some businesses are winners and some are losers. During the recent pandemic Amazon reported increased profits, while other businesses were forced to close their high street shops. </a:t>
            </a:r>
            <a:endParaRPr sz="24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f9e17070af_0_12"/>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Social environment</a:t>
            </a:r>
            <a:endParaRPr/>
          </a:p>
        </p:txBody>
      </p:sp>
      <p:sp>
        <p:nvSpPr>
          <p:cNvPr id="135" name="Google Shape;135;gf9e17070af_0_12"/>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457200" lvl="0" indent="-368300" algn="l" rtl="0">
              <a:spcBef>
                <a:spcPts val="1200"/>
              </a:spcBef>
              <a:spcAft>
                <a:spcPts val="0"/>
              </a:spcAft>
              <a:buClr>
                <a:schemeClr val="dk1"/>
              </a:buClr>
              <a:buSzPts val="2200"/>
              <a:buChar char=" "/>
            </a:pPr>
            <a:r>
              <a:rPr lang="en-US" sz="2300">
                <a:solidFill>
                  <a:schemeClr val="dk1"/>
                </a:solidFill>
              </a:rPr>
              <a:t>The </a:t>
            </a:r>
            <a:r>
              <a:rPr lang="en-US" sz="2300" b="1">
                <a:solidFill>
                  <a:schemeClr val="dk1"/>
                </a:solidFill>
              </a:rPr>
              <a:t>social environment</a:t>
            </a:r>
            <a:r>
              <a:rPr lang="en-US" sz="2300">
                <a:solidFill>
                  <a:schemeClr val="dk1"/>
                </a:solidFill>
              </a:rPr>
              <a:t> involves changes in what the customers expect from a product and from the producers. This can involve the ethical nature of products and the production process, for example, are all employees treated well and paid fairly? Consider whether all goods and services are produced in an environmentally friendly manner.</a:t>
            </a:r>
            <a:endParaRPr sz="2300">
              <a:solidFill>
                <a:schemeClr val="dk1"/>
              </a:solidFill>
            </a:endParaRPr>
          </a:p>
          <a:p>
            <a:pPr marL="457200" lvl="0" indent="-368300" algn="l" rtl="0">
              <a:spcBef>
                <a:spcPts val="0"/>
              </a:spcBef>
              <a:spcAft>
                <a:spcPts val="0"/>
              </a:spcAft>
              <a:buClr>
                <a:schemeClr val="dk1"/>
              </a:buClr>
              <a:buSzPts val="2200"/>
              <a:buChar char=" "/>
            </a:pPr>
            <a:endParaRPr sz="2300">
              <a:solidFill>
                <a:schemeClr val="dk1"/>
              </a:solidFill>
            </a:endParaRPr>
          </a:p>
          <a:p>
            <a:pPr marL="457200" lvl="0" indent="-368300" algn="l" rtl="0">
              <a:spcBef>
                <a:spcPts val="0"/>
              </a:spcBef>
              <a:spcAft>
                <a:spcPts val="0"/>
              </a:spcAft>
              <a:buClr>
                <a:schemeClr val="dk1"/>
              </a:buClr>
              <a:buSzPts val="2200"/>
              <a:buChar char=" "/>
            </a:pPr>
            <a:r>
              <a:rPr lang="en-US" sz="2300">
                <a:solidFill>
                  <a:schemeClr val="dk1"/>
                </a:solidFill>
              </a:rPr>
              <a:t>An example of a social change in the UK is a growth in the elderly population and a rise in single parent families. This can have an impact on the decision making of businesses and how they market their products.</a:t>
            </a:r>
            <a:endParaRPr sz="23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f9e17070af_0_18"/>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Technological environment</a:t>
            </a:r>
            <a:endParaRPr/>
          </a:p>
        </p:txBody>
      </p:sp>
      <p:sp>
        <p:nvSpPr>
          <p:cNvPr id="142" name="Google Shape;142;gf9e17070af_0_18"/>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457200" lvl="0" indent="-374650" algn="l" rtl="0">
              <a:spcBef>
                <a:spcPts val="1200"/>
              </a:spcBef>
              <a:spcAft>
                <a:spcPts val="0"/>
              </a:spcAft>
              <a:buClr>
                <a:schemeClr val="dk1"/>
              </a:buClr>
              <a:buSzPts val="2300"/>
              <a:buChar char=" "/>
            </a:pPr>
            <a:r>
              <a:rPr lang="en-US" sz="2300" b="1">
                <a:solidFill>
                  <a:schemeClr val="dk1"/>
                </a:solidFill>
              </a:rPr>
              <a:t>The technological environment </a:t>
            </a:r>
            <a:r>
              <a:rPr lang="en-US" sz="2300">
                <a:solidFill>
                  <a:schemeClr val="dk1"/>
                </a:solidFill>
              </a:rPr>
              <a:t>involves changes in technology which impacts upon every aspect of a business, from production to sales and marketing. </a:t>
            </a:r>
            <a:endParaRPr sz="2300">
              <a:solidFill>
                <a:schemeClr val="dk1"/>
              </a:solidFill>
            </a:endParaRPr>
          </a:p>
          <a:p>
            <a:pPr marL="457200" lvl="0" indent="-374650" algn="l" rtl="0">
              <a:spcBef>
                <a:spcPts val="0"/>
              </a:spcBef>
              <a:spcAft>
                <a:spcPts val="0"/>
              </a:spcAft>
              <a:buClr>
                <a:schemeClr val="dk1"/>
              </a:buClr>
              <a:buSzPts val="2300"/>
              <a:buChar char=" "/>
            </a:pPr>
            <a:r>
              <a:rPr lang="en-US" sz="2300">
                <a:solidFill>
                  <a:schemeClr val="dk1"/>
                </a:solidFill>
              </a:rPr>
              <a:t>For example, there has been a significant rise in e-commerce and m-commerce which has been boosted further during the recent pandemic. This can be further evidenced by the increase in the number of people being able to work from home and the advancements in technology such as the cashless Amazon Fresh stores which are now opening in many cities throughout the world.</a:t>
            </a:r>
            <a:endParaRPr sz="2300">
              <a:solidFill>
                <a:schemeClr val="dk1"/>
              </a:solidFill>
            </a:endParaRPr>
          </a:p>
        </p:txBody>
      </p:sp>
    </p:spTree>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D4B298-677D-4DED-BBA9-18652F9631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C49CB-BD39-44F9-B84F-3A8E73803A6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862123F-62AF-40A0-B4DA-FF1B89A2EB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818</Words>
  <Application>Microsoft Office PowerPoint</Application>
  <PresentationFormat>Widescreen</PresentationFormat>
  <Paragraphs>61</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Noto Sans Symbols</vt:lpstr>
      <vt:lpstr>1_RetrospectVTI</vt:lpstr>
      <vt:lpstr>Project and Change Management</vt:lpstr>
      <vt:lpstr>Learning Objectives</vt:lpstr>
      <vt:lpstr>Starter</vt:lpstr>
      <vt:lpstr>Key terms/concepts</vt:lpstr>
      <vt:lpstr>What is PESTLE Analysis?</vt:lpstr>
      <vt:lpstr>Political and Legal environment</vt:lpstr>
      <vt:lpstr>Economic environment</vt:lpstr>
      <vt:lpstr>Social environment</vt:lpstr>
      <vt:lpstr>Technological environment</vt:lpstr>
      <vt:lpstr>Environmental factors</vt:lpstr>
      <vt:lpstr>PESTLE Activity </vt:lpstr>
      <vt:lpstr>Plenary</vt:lpstr>
      <vt:lpstr>How effective is PESTLE 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and Change Management</dc:title>
  <dc:creator>Niail Campbell</dc:creator>
  <cp:lastModifiedBy>Ben Barton</cp:lastModifiedBy>
  <cp:revision>1</cp:revision>
  <dcterms:created xsi:type="dcterms:W3CDTF">2021-06-18T13:28:36Z</dcterms:created>
  <dcterms:modified xsi:type="dcterms:W3CDTF">2022-03-07T10:52:18Z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