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88" r:id="rId2"/>
    <p:sldId id="301" r:id="rId3"/>
    <p:sldId id="285" r:id="rId4"/>
    <p:sldId id="264" r:id="rId5"/>
    <p:sldId id="307" r:id="rId6"/>
    <p:sldId id="308" r:id="rId7"/>
    <p:sldId id="309" r:id="rId8"/>
    <p:sldId id="310" r:id="rId9"/>
    <p:sldId id="311" r:id="rId10"/>
    <p:sldId id="292" r:id="rId11"/>
    <p:sldId id="293" r:id="rId12"/>
    <p:sldId id="312" r:id="rId13"/>
    <p:sldId id="313" r:id="rId14"/>
    <p:sldId id="314" r:id="rId15"/>
    <p:sldId id="294" r:id="rId16"/>
    <p:sldId id="295" r:id="rId17"/>
    <p:sldId id="315" r:id="rId18"/>
    <p:sldId id="302" r:id="rId19"/>
    <p:sldId id="317" r:id="rId20"/>
    <p:sldId id="316" r:id="rId21"/>
    <p:sldId id="303" r:id="rId22"/>
    <p:sldId id="304" r:id="rId23"/>
    <p:sldId id="305" r:id="rId24"/>
    <p:sldId id="318" r:id="rId25"/>
    <p:sldId id="298" r:id="rId26"/>
    <p:sldId id="300" r:id="rId27"/>
    <p:sldId id="319" r:id="rId28"/>
    <p:sldId id="306" r:id="rId29"/>
    <p:sldId id="320" r:id="rId30"/>
    <p:sldId id="276" r:id="rId31"/>
    <p:sldId id="28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2" autoAdjust="0"/>
    <p:restoredTop sz="89212" autoAdjust="0"/>
  </p:normalViewPr>
  <p:slideViewPr>
    <p:cSldViewPr snapToGrid="0">
      <p:cViewPr varScale="1">
        <p:scale>
          <a:sx n="57" d="100"/>
          <a:sy n="57" d="100"/>
        </p:scale>
        <p:origin x="101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75EBD2-7EF6-4A63-BC77-625DB63061E6}" type="doc">
      <dgm:prSet loTypeId="urn:microsoft.com/office/officeart/2008/layout/AccentedPicture" loCatId="picture" qsTypeId="urn:microsoft.com/office/officeart/2005/8/quickstyle/simple1" qsCatId="simple" csTypeId="urn:microsoft.com/office/officeart/2005/8/colors/accent1_2" csCatId="accent1" phldr="1"/>
      <dgm:spPr/>
    </dgm:pt>
    <dgm:pt modelId="{8EA73210-C394-4AA6-A183-387BF8058D3C}">
      <dgm:prSet phldrT="[Text]"/>
      <dgm:spPr/>
      <dgm:t>
        <a:bodyPr/>
        <a:lstStyle/>
        <a:p>
          <a:endParaRPr lang="en-GB" dirty="0"/>
        </a:p>
      </dgm:t>
    </dgm:pt>
    <dgm:pt modelId="{C746D486-209B-4705-B06E-2FAB9EDDCAA3}" type="sibTrans" cxnId="{4935FE62-E4BA-406C-870B-E7932095E76B}">
      <dgm:prSet/>
      <dgm:spPr>
        <a:blipFill rotWithShape="1">
          <a:blip xmlns:r="http://schemas.openxmlformats.org/officeDocument/2006/relationships" r:embed="rId1"/>
          <a:srcRect/>
          <a:stretch>
            <a:fillRect l="-63000" r="-63000"/>
          </a:stretch>
        </a:blipFill>
      </dgm:spPr>
      <dgm:t>
        <a:bodyPr/>
        <a:lstStyle/>
        <a:p>
          <a:endParaRPr lang="en-GB"/>
        </a:p>
      </dgm:t>
    </dgm:pt>
    <dgm:pt modelId="{B8790EA0-02FF-4A07-81CB-5A4F88BF371F}" type="parTrans" cxnId="{4935FE62-E4BA-406C-870B-E7932095E76B}">
      <dgm:prSet/>
      <dgm:spPr/>
      <dgm:t>
        <a:bodyPr/>
        <a:lstStyle/>
        <a:p>
          <a:endParaRPr lang="en-GB"/>
        </a:p>
      </dgm:t>
    </dgm:pt>
    <dgm:pt modelId="{809B8C23-2277-442E-8DEC-2EC9F015F453}" type="pres">
      <dgm:prSet presAssocID="{ED75EBD2-7EF6-4A63-BC77-625DB63061E6}" presName="Name0" presStyleCnt="0">
        <dgm:presLayoutVars>
          <dgm:dir/>
        </dgm:presLayoutVars>
      </dgm:prSet>
      <dgm:spPr/>
    </dgm:pt>
    <dgm:pt modelId="{EDDB780D-F491-4AAC-A233-78EB5567E6C5}" type="pres">
      <dgm:prSet presAssocID="{C746D486-209B-4705-B06E-2FAB9EDDCAA3}" presName="picture_1" presStyleLbl="bgImgPlace1" presStyleIdx="0" presStyleCnt="1" custLinFactNeighborX="386" custLinFactNeighborY="34836"/>
      <dgm:spPr/>
    </dgm:pt>
    <dgm:pt modelId="{7CC98348-B762-4D90-AF37-C160C14C9866}" type="pres">
      <dgm:prSet presAssocID="{8EA73210-C394-4AA6-A183-387BF8058D3C}" presName="text_1" presStyleLbl="node1" presStyleIdx="0" presStyleCnt="0">
        <dgm:presLayoutVars>
          <dgm:bulletEnabled val="1"/>
        </dgm:presLayoutVars>
      </dgm:prSet>
      <dgm:spPr/>
    </dgm:pt>
    <dgm:pt modelId="{1123129A-FBE8-48AF-82B6-C8B5CCCFB35E}" type="pres">
      <dgm:prSet presAssocID="{ED75EBD2-7EF6-4A63-BC77-625DB63061E6}" presName="maxNode" presStyleCnt="0"/>
      <dgm:spPr/>
    </dgm:pt>
    <dgm:pt modelId="{FB1CD806-D1D6-4571-8F24-8C727E913D91}" type="pres">
      <dgm:prSet presAssocID="{ED75EBD2-7EF6-4A63-BC77-625DB63061E6}" presName="Name33" presStyleCnt="0"/>
      <dgm:spPr/>
    </dgm:pt>
  </dgm:ptLst>
  <dgm:cxnLst>
    <dgm:cxn modelId="{06AE425F-B245-42C8-A881-97D1231EC1A5}" type="presOf" srcId="{ED75EBD2-7EF6-4A63-BC77-625DB63061E6}" destId="{809B8C23-2277-442E-8DEC-2EC9F015F453}" srcOrd="0" destOrd="0" presId="urn:microsoft.com/office/officeart/2008/layout/AccentedPicture"/>
    <dgm:cxn modelId="{4935FE62-E4BA-406C-870B-E7932095E76B}" srcId="{ED75EBD2-7EF6-4A63-BC77-625DB63061E6}" destId="{8EA73210-C394-4AA6-A183-387BF8058D3C}" srcOrd="0" destOrd="0" parTransId="{B8790EA0-02FF-4A07-81CB-5A4F88BF371F}" sibTransId="{C746D486-209B-4705-B06E-2FAB9EDDCAA3}"/>
    <dgm:cxn modelId="{7D560544-CF6C-4D7E-8E60-9C738D73A078}" type="presOf" srcId="{C746D486-209B-4705-B06E-2FAB9EDDCAA3}" destId="{EDDB780D-F491-4AAC-A233-78EB5567E6C5}" srcOrd="0" destOrd="0" presId="urn:microsoft.com/office/officeart/2008/layout/AccentedPicture"/>
    <dgm:cxn modelId="{111A45ED-A46B-414E-9DE4-4BD2F4987CEF}" type="presOf" srcId="{8EA73210-C394-4AA6-A183-387BF8058D3C}" destId="{7CC98348-B762-4D90-AF37-C160C14C9866}" srcOrd="0" destOrd="0" presId="urn:microsoft.com/office/officeart/2008/layout/AccentedPicture"/>
    <dgm:cxn modelId="{5FE1EFE4-1D4D-49CD-8F6A-768E71BA6B1A}" type="presParOf" srcId="{809B8C23-2277-442E-8DEC-2EC9F015F453}" destId="{EDDB780D-F491-4AAC-A233-78EB5567E6C5}" srcOrd="0" destOrd="0" presId="urn:microsoft.com/office/officeart/2008/layout/AccentedPicture"/>
    <dgm:cxn modelId="{F0D05ECE-9ABA-45BF-BBA8-08F805A23D63}" type="presParOf" srcId="{809B8C23-2277-442E-8DEC-2EC9F015F453}" destId="{7CC98348-B762-4D90-AF37-C160C14C9866}" srcOrd="1" destOrd="0" presId="urn:microsoft.com/office/officeart/2008/layout/AccentedPicture"/>
    <dgm:cxn modelId="{2D2C6D7F-0293-4DE8-BF97-AE7FBCD1A77E}" type="presParOf" srcId="{809B8C23-2277-442E-8DEC-2EC9F015F453}" destId="{1123129A-FBE8-48AF-82B6-C8B5CCCFB35E}" srcOrd="2" destOrd="0" presId="urn:microsoft.com/office/officeart/2008/layout/AccentedPicture"/>
    <dgm:cxn modelId="{F6C2364D-7F1F-4A90-81D4-75FDFA12C9E9}" type="presParOf" srcId="{1123129A-FBE8-48AF-82B6-C8B5CCCFB35E}" destId="{FB1CD806-D1D6-4571-8F24-8C727E913D91}" srcOrd="0" destOrd="0" presId="urn:microsoft.com/office/officeart/2008/layout/AccentedPicture"/>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DB780D-F491-4AAC-A233-78EB5567E6C5}">
      <dsp:nvSpPr>
        <dsp:cNvPr id="0" name=""/>
        <dsp:cNvSpPr/>
      </dsp:nvSpPr>
      <dsp:spPr>
        <a:xfrm>
          <a:off x="556257" y="0"/>
          <a:ext cx="3278956" cy="4182343"/>
        </a:xfrm>
        <a:prstGeom prst="roundRect">
          <a:avLst/>
        </a:prstGeom>
        <a:blipFill rotWithShape="1">
          <a:blip xmlns:r="http://schemas.openxmlformats.org/officeDocument/2006/relationships" r:embed="rId1"/>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CC98348-B762-4D90-AF37-C160C14C9866}">
      <dsp:nvSpPr>
        <dsp:cNvPr id="0" name=""/>
        <dsp:cNvSpPr/>
      </dsp:nvSpPr>
      <dsp:spPr>
        <a:xfrm>
          <a:off x="674759" y="1672937"/>
          <a:ext cx="2524796" cy="25094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65100" tIns="165100" rIns="165100" bIns="165100" numCol="1" spcCol="1270" anchor="b" anchorCtr="0">
          <a:noAutofit/>
        </a:bodyPr>
        <a:lstStyle/>
        <a:p>
          <a:pPr marL="0" lvl="0" indent="0" algn="l" defTabSz="2889250">
            <a:lnSpc>
              <a:spcPct val="90000"/>
            </a:lnSpc>
            <a:spcBef>
              <a:spcPct val="0"/>
            </a:spcBef>
            <a:spcAft>
              <a:spcPct val="35000"/>
            </a:spcAft>
            <a:buNone/>
          </a:pPr>
          <a:endParaRPr lang="en-GB" sz="6500" kern="1200" dirty="0"/>
        </a:p>
      </dsp:txBody>
      <dsp:txXfrm>
        <a:off x="674759" y="1672937"/>
        <a:ext cx="2524796" cy="2509405"/>
      </dsp:txXfrm>
    </dsp:sp>
  </dsp:spTree>
</dsp:drawing>
</file>

<file path=ppt/diagrams/layout1.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1D97D-0AF1-4741-8A62-67459C8564CD}" type="datetimeFigureOut">
              <a:rPr lang="en-GB" smtClean="0"/>
              <a:t>07/03/2022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B80681-D82C-418B-9D59-8E733FF2AAC3}" type="slidenum">
              <a:rPr lang="en-GB" smtClean="0"/>
              <a:t>‹#›</a:t>
            </a:fld>
            <a:endParaRPr lang="en-GB"/>
          </a:p>
        </p:txBody>
      </p:sp>
    </p:spTree>
    <p:extLst>
      <p:ext uri="{BB962C8B-B14F-4D97-AF65-F5344CB8AC3E}">
        <p14:creationId xmlns:p14="http://schemas.microsoft.com/office/powerpoint/2010/main" val="3302177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Ask students to write down their answers on sticky notes on the board/workbooks to check prior learning/knowledge</a:t>
            </a: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1</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4207059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 led Activity. Ask students to identify the roles of each of the individual involved in project management (individual/group task)</a:t>
            </a:r>
          </a:p>
        </p:txBody>
      </p:sp>
      <p:sp>
        <p:nvSpPr>
          <p:cNvPr id="4" name="Slide Number Placeholder 3"/>
          <p:cNvSpPr>
            <a:spLocks noGrp="1"/>
          </p:cNvSpPr>
          <p:nvPr>
            <p:ph type="sldNum" sz="quarter" idx="5"/>
          </p:nvPr>
        </p:nvSpPr>
        <p:spPr/>
        <p:txBody>
          <a:bodyPr/>
          <a:lstStyle/>
          <a:p>
            <a:fld id="{90B80681-D82C-418B-9D59-8E733FF2AAC3}" type="slidenum">
              <a:rPr lang="en-GB" smtClean="0"/>
              <a:t>10</a:t>
            </a:fld>
            <a:endParaRPr lang="en-GB"/>
          </a:p>
        </p:txBody>
      </p:sp>
    </p:spTree>
    <p:extLst>
      <p:ext uri="{BB962C8B-B14F-4D97-AF65-F5344CB8AC3E}">
        <p14:creationId xmlns:p14="http://schemas.microsoft.com/office/powerpoint/2010/main" val="554971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770E8A99-BF58-8941-96A3-8F68DA656BDC}" type="slidenum">
              <a:rPr lang="en-US" smtClean="0"/>
              <a:pPr/>
              <a:t>11</a:t>
            </a:fld>
            <a:endParaRPr lang="en-US"/>
          </a:p>
        </p:txBody>
      </p:sp>
    </p:spTree>
    <p:extLst>
      <p:ext uri="{BB962C8B-B14F-4D97-AF65-F5344CB8AC3E}">
        <p14:creationId xmlns:p14="http://schemas.microsoft.com/office/powerpoint/2010/main" val="1399506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770E8A99-BF58-8941-96A3-8F68DA656BDC}" type="slidenum">
              <a:rPr lang="en-US" smtClean="0"/>
              <a:pPr/>
              <a:t>12</a:t>
            </a:fld>
            <a:endParaRPr lang="en-US"/>
          </a:p>
        </p:txBody>
      </p:sp>
    </p:spTree>
    <p:extLst>
      <p:ext uri="{BB962C8B-B14F-4D97-AF65-F5344CB8AC3E}">
        <p14:creationId xmlns:p14="http://schemas.microsoft.com/office/powerpoint/2010/main" val="3591135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770E8A99-BF58-8941-96A3-8F68DA656BDC}" type="slidenum">
              <a:rPr lang="en-US" smtClean="0"/>
              <a:pPr/>
              <a:t>13</a:t>
            </a:fld>
            <a:endParaRPr lang="en-US"/>
          </a:p>
        </p:txBody>
      </p:sp>
    </p:spTree>
    <p:extLst>
      <p:ext uri="{BB962C8B-B14F-4D97-AF65-F5344CB8AC3E}">
        <p14:creationId xmlns:p14="http://schemas.microsoft.com/office/powerpoint/2010/main" val="2845658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770E8A99-BF58-8941-96A3-8F68DA656BDC}" type="slidenum">
              <a:rPr lang="en-US" smtClean="0"/>
              <a:pPr/>
              <a:t>14</a:t>
            </a:fld>
            <a:endParaRPr lang="en-US"/>
          </a:p>
        </p:txBody>
      </p:sp>
    </p:spTree>
    <p:extLst>
      <p:ext uri="{BB962C8B-B14F-4D97-AF65-F5344CB8AC3E}">
        <p14:creationId xmlns:p14="http://schemas.microsoft.com/office/powerpoint/2010/main" val="87454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dirty="0"/>
              <a:t>Ask students to identify project management tools. </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770E8A99-BF58-8941-96A3-8F68DA656BDC}" type="slidenum">
              <a:rPr lang="en-US" smtClean="0"/>
              <a:pPr/>
              <a:t>15</a:t>
            </a:fld>
            <a:endParaRPr lang="en-US"/>
          </a:p>
        </p:txBody>
      </p:sp>
    </p:spTree>
    <p:extLst>
      <p:ext uri="{BB962C8B-B14F-4D97-AF65-F5344CB8AC3E}">
        <p14:creationId xmlns:p14="http://schemas.microsoft.com/office/powerpoint/2010/main" val="4079591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 https://www.officetimeline.com/</a:t>
            </a:r>
            <a:r>
              <a:rPr lang="en-US" dirty="0" err="1"/>
              <a:t>gantt</a:t>
            </a:r>
            <a:r>
              <a:rPr lang="en-US" dirty="0"/>
              <a:t>-chart/how-to-make/excel#:~:text=How%20to%20Create%20a%20Gantt%20Chart%20in%20Excel,Excel%20worksheet%20%28do%20not%20select%20100%25...%20See%20More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16</a:t>
            </a:fld>
            <a:endParaRPr lang="en-GB"/>
          </a:p>
        </p:txBody>
      </p:sp>
    </p:spTree>
    <p:extLst>
      <p:ext uri="{BB962C8B-B14F-4D97-AF65-F5344CB8AC3E}">
        <p14:creationId xmlns:p14="http://schemas.microsoft.com/office/powerpoint/2010/main" val="2569598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17</a:t>
            </a:fld>
            <a:endParaRPr lang="en-GB"/>
          </a:p>
        </p:txBody>
      </p:sp>
    </p:spTree>
    <p:extLst>
      <p:ext uri="{BB962C8B-B14F-4D97-AF65-F5344CB8AC3E}">
        <p14:creationId xmlns:p14="http://schemas.microsoft.com/office/powerpoint/2010/main" val="1849468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18</a:t>
            </a:fld>
            <a:endParaRPr lang="en-GB"/>
          </a:p>
        </p:txBody>
      </p:sp>
    </p:spTree>
    <p:extLst>
      <p:ext uri="{BB962C8B-B14F-4D97-AF65-F5344CB8AC3E}">
        <p14:creationId xmlns:p14="http://schemas.microsoft.com/office/powerpoint/2010/main" val="3208499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Practice opportunity: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Student to watch video.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19</a:t>
            </a:fld>
            <a:endParaRPr lang="en-GB"/>
          </a:p>
        </p:txBody>
      </p:sp>
    </p:spTree>
    <p:extLst>
      <p:ext uri="{BB962C8B-B14F-4D97-AF65-F5344CB8AC3E}">
        <p14:creationId xmlns:p14="http://schemas.microsoft.com/office/powerpoint/2010/main" val="3482593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Ask students to complete crossword puzzle to check prior learning/knowledge</a:t>
            </a: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12717916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20</a:t>
            </a:fld>
            <a:endParaRPr lang="en-GB"/>
          </a:p>
        </p:txBody>
      </p:sp>
    </p:spTree>
    <p:extLst>
      <p:ext uri="{BB962C8B-B14F-4D97-AF65-F5344CB8AC3E}">
        <p14:creationId xmlns:p14="http://schemas.microsoft.com/office/powerpoint/2010/main" val="4213342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21</a:t>
            </a:fld>
            <a:endParaRPr lang="en-GB"/>
          </a:p>
        </p:txBody>
      </p:sp>
    </p:spTree>
    <p:extLst>
      <p:ext uri="{BB962C8B-B14F-4D97-AF65-F5344CB8AC3E}">
        <p14:creationId xmlns:p14="http://schemas.microsoft.com/office/powerpoint/2010/main" val="53623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Practice opportunity: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Student to watch video.</a:t>
            </a:r>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22</a:t>
            </a:fld>
            <a:endParaRPr lang="en-GB"/>
          </a:p>
        </p:txBody>
      </p:sp>
    </p:spTree>
    <p:extLst>
      <p:ext uri="{BB962C8B-B14F-4D97-AF65-F5344CB8AC3E}">
        <p14:creationId xmlns:p14="http://schemas.microsoft.com/office/powerpoint/2010/main" val="20487699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23</a:t>
            </a:fld>
            <a:endParaRPr lang="en-GB"/>
          </a:p>
        </p:txBody>
      </p:sp>
    </p:spTree>
    <p:extLst>
      <p:ext uri="{BB962C8B-B14F-4D97-AF65-F5344CB8AC3E}">
        <p14:creationId xmlns:p14="http://schemas.microsoft.com/office/powerpoint/2010/main" val="33827885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24</a:t>
            </a:fld>
            <a:endParaRPr lang="en-GB"/>
          </a:p>
        </p:txBody>
      </p:sp>
    </p:spTree>
    <p:extLst>
      <p:ext uri="{BB962C8B-B14F-4D97-AF65-F5344CB8AC3E}">
        <p14:creationId xmlns:p14="http://schemas.microsoft.com/office/powerpoint/2010/main" val="7894951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the relationship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25</a:t>
            </a:fld>
            <a:endParaRPr lang="en-GB"/>
          </a:p>
        </p:txBody>
      </p:sp>
      <p:sp>
        <p:nvSpPr>
          <p:cNvPr id="5" name="Date Placeholder 4"/>
          <p:cNvSpPr>
            <a:spLocks noGrp="1"/>
          </p:cNvSpPr>
          <p:nvPr>
            <p:ph type="dt" idx="11"/>
          </p:nvPr>
        </p:nvSpPr>
        <p:spPr/>
        <p:txBody>
          <a:bodyPr/>
          <a:lstStyle/>
          <a:p>
            <a:fld id="{863B0A34-829B-4EE6-9B31-A83B9EFF5AC6}" type="datetime1">
              <a:rPr lang="en-GB" smtClean="0"/>
              <a:t>07/03/2022</a:t>
            </a:fld>
            <a:endParaRPr lang="en-GB"/>
          </a:p>
        </p:txBody>
      </p:sp>
    </p:spTree>
    <p:extLst>
      <p:ext uri="{BB962C8B-B14F-4D97-AF65-F5344CB8AC3E}">
        <p14:creationId xmlns:p14="http://schemas.microsoft.com/office/powerpoint/2010/main" val="38163455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26</a:t>
            </a:fld>
            <a:endParaRPr lang="en-GB"/>
          </a:p>
        </p:txBody>
      </p:sp>
      <p:sp>
        <p:nvSpPr>
          <p:cNvPr id="5" name="Date Placeholder 4"/>
          <p:cNvSpPr>
            <a:spLocks noGrp="1"/>
          </p:cNvSpPr>
          <p:nvPr>
            <p:ph type="dt" idx="11"/>
          </p:nvPr>
        </p:nvSpPr>
        <p:spPr/>
        <p:txBody>
          <a:bodyPr/>
          <a:lstStyle/>
          <a:p>
            <a:fld id="{863B0A34-829B-4EE6-9B31-A83B9EFF5AC6}" type="datetime1">
              <a:rPr lang="en-GB" smtClean="0"/>
              <a:t>07/03/2022</a:t>
            </a:fld>
            <a:endParaRPr lang="en-GB"/>
          </a:p>
        </p:txBody>
      </p:sp>
    </p:spTree>
    <p:extLst>
      <p:ext uri="{BB962C8B-B14F-4D97-AF65-F5344CB8AC3E}">
        <p14:creationId xmlns:p14="http://schemas.microsoft.com/office/powerpoint/2010/main" val="24553536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27</a:t>
            </a:fld>
            <a:endParaRPr lang="en-GB"/>
          </a:p>
        </p:txBody>
      </p:sp>
      <p:sp>
        <p:nvSpPr>
          <p:cNvPr id="5" name="Date Placeholder 4"/>
          <p:cNvSpPr>
            <a:spLocks noGrp="1"/>
          </p:cNvSpPr>
          <p:nvPr>
            <p:ph type="dt" idx="11"/>
          </p:nvPr>
        </p:nvSpPr>
        <p:spPr/>
        <p:txBody>
          <a:bodyPr/>
          <a:lstStyle/>
          <a:p>
            <a:fld id="{863B0A34-829B-4EE6-9B31-A83B9EFF5AC6}" type="datetime1">
              <a:rPr lang="en-GB" smtClean="0"/>
              <a:t>07/03/2022</a:t>
            </a:fld>
            <a:endParaRPr lang="en-GB"/>
          </a:p>
        </p:txBody>
      </p:sp>
    </p:spTree>
    <p:extLst>
      <p:ext uri="{BB962C8B-B14F-4D97-AF65-F5344CB8AC3E}">
        <p14:creationId xmlns:p14="http://schemas.microsoft.com/office/powerpoint/2010/main" val="4215344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28</a:t>
            </a:fld>
            <a:endParaRPr lang="en-GB"/>
          </a:p>
        </p:txBody>
      </p:sp>
      <p:sp>
        <p:nvSpPr>
          <p:cNvPr id="5" name="Date Placeholder 4"/>
          <p:cNvSpPr>
            <a:spLocks noGrp="1"/>
          </p:cNvSpPr>
          <p:nvPr>
            <p:ph type="dt" idx="11"/>
          </p:nvPr>
        </p:nvSpPr>
        <p:spPr/>
        <p:txBody>
          <a:bodyPr/>
          <a:lstStyle/>
          <a:p>
            <a:fld id="{863B0A34-829B-4EE6-9B31-A83B9EFF5AC6}" type="datetime1">
              <a:rPr lang="en-GB" smtClean="0"/>
              <a:t>07/03/2022</a:t>
            </a:fld>
            <a:endParaRPr lang="en-GB"/>
          </a:p>
        </p:txBody>
      </p:sp>
    </p:spTree>
    <p:extLst>
      <p:ext uri="{BB962C8B-B14F-4D97-AF65-F5344CB8AC3E}">
        <p14:creationId xmlns:p14="http://schemas.microsoft.com/office/powerpoint/2010/main" val="36521091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Student led.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Place students into project groups to work on website creation for a client. learners are to draw knowledge from 1.3 (how to organize meetings) to complete this task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Group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29</a:t>
            </a:fld>
            <a:endParaRPr lang="en-GB"/>
          </a:p>
        </p:txBody>
      </p:sp>
      <p:sp>
        <p:nvSpPr>
          <p:cNvPr id="5" name="Date Placeholder 4"/>
          <p:cNvSpPr>
            <a:spLocks noGrp="1"/>
          </p:cNvSpPr>
          <p:nvPr>
            <p:ph type="dt" idx="11"/>
          </p:nvPr>
        </p:nvSpPr>
        <p:spPr/>
        <p:txBody>
          <a:bodyPr/>
          <a:lstStyle/>
          <a:p>
            <a:fld id="{863B0A34-829B-4EE6-9B31-A83B9EFF5AC6}" type="datetime1">
              <a:rPr lang="en-GB" smtClean="0"/>
              <a:t>07/03/2022</a:t>
            </a:fld>
            <a:endParaRPr lang="en-GB"/>
          </a:p>
        </p:txBody>
      </p:sp>
    </p:spTree>
    <p:extLst>
      <p:ext uri="{BB962C8B-B14F-4D97-AF65-F5344CB8AC3E}">
        <p14:creationId xmlns:p14="http://schemas.microsoft.com/office/powerpoint/2010/main" val="60460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whole class for definition of Project management. Solicit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Teacher led. Explain concepts to students</a:t>
            </a:r>
          </a:p>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3</a:t>
            </a:fld>
            <a:endParaRPr lang="en-GB"/>
          </a:p>
        </p:txBody>
      </p:sp>
    </p:spTree>
    <p:extLst>
      <p:ext uri="{BB962C8B-B14F-4D97-AF65-F5344CB8AC3E}">
        <p14:creationId xmlns:p14="http://schemas.microsoft.com/office/powerpoint/2010/main" val="21029661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Homework/Plenary Activity</a:t>
            </a:r>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30</a:t>
            </a:fld>
            <a:endParaRPr lang="en-GB"/>
          </a:p>
        </p:txBody>
      </p:sp>
    </p:spTree>
    <p:extLst>
      <p:ext uri="{BB962C8B-B14F-4D97-AF65-F5344CB8AC3E}">
        <p14:creationId xmlns:p14="http://schemas.microsoft.com/office/powerpoint/2010/main" val="27725308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a:xfrm>
            <a:off x="3884613" y="8685213"/>
            <a:ext cx="2971800" cy="458787"/>
          </a:xfrm>
          <a:prstGeom prst="rect">
            <a:avLst/>
          </a:prstGeom>
        </p:spPr>
        <p:txBody>
          <a:bodyPr/>
          <a:lstStyle/>
          <a:p>
            <a:fld id="{FAB17E6A-6E1F-473C-89E5-AF96096B2A7E}" type="slidenum">
              <a:rPr lang="en-GB" smtClean="0"/>
              <a:t>31</a:t>
            </a:fld>
            <a:endParaRPr lang="en-GB"/>
          </a:p>
        </p:txBody>
      </p:sp>
    </p:spTree>
    <p:extLst>
      <p:ext uri="{BB962C8B-B14F-4D97-AF65-F5344CB8AC3E}">
        <p14:creationId xmlns:p14="http://schemas.microsoft.com/office/powerpoint/2010/main" val="148535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Use the Outline and Key Terms to teach students the steps and concepts of Project Management.  Have students take notes and encourage discussion.</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880380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1335335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a:p>
            <a:r>
              <a:rPr lang="en-US" dirty="0"/>
              <a:t>Create key words form steps for project planning and solicit meaning of concept from students </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670373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1170637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1939235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Teacher led. Explain concepts to students</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1215103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4A208-C4A8-43A6-A15A-377861BFD5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6DC5094-31F9-4C75-BC05-244A9D739A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363245-6F2F-4C95-B082-09503FEB597F}"/>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47AD141E-5812-4510-AAEA-62C53A9C4D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4E26C4-E87E-4711-B4A7-91796E4AFB12}"/>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4016050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AE9BC-FF1A-418E-8BBD-E6CA56C22F5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1DED8E-15E4-47E1-A0E7-3AC4820FEFC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1B6F2B-F93C-4F85-AD8B-897A5CEC669A}"/>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843B01A4-2F55-428A-B699-3F54288914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1D9B-8754-47AA-80BF-CBBEE90B3964}"/>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3440938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F799EB-F14E-4915-9332-C449463BA6F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9500F4-5840-4D0D-AC02-C9E88FB46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DEB663-48D1-4D4F-B0CE-8C28BA998527}"/>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6D26F2A5-50B4-44C9-92D1-D36DD1EAD7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D9681-E10D-4458-AADC-8ACB37A06531}"/>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434993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209C5A35-3D43-40AD-84FC-5FE9CAAEE5CB}" type="datetimeFigureOut">
              <a:rPr lang="en-GB" smtClean="0"/>
              <a:t>07/03/2022</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7144F35E-E455-4264-BB34-8B5F1858BB0C}" type="slidenum">
              <a:rPr lang="en-GB" smtClean="0"/>
              <a:t>‹#›</a:t>
            </a:fld>
            <a:endParaRPr lang="en-GB" dirty="0"/>
          </a:p>
        </p:txBody>
      </p:sp>
    </p:spTree>
    <p:extLst>
      <p:ext uri="{BB962C8B-B14F-4D97-AF65-F5344CB8AC3E}">
        <p14:creationId xmlns:p14="http://schemas.microsoft.com/office/powerpoint/2010/main" val="101771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D9C7C-4E29-4532-BCD5-49275D9494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885FAB-84BD-4C14-8CB0-3226FCA7C41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ACCA52-64F7-4347-A6CC-99C59FDCC2A4}"/>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E0924469-BCB6-4DA4-831D-F6139F8088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0D87C4-35CF-4374-853F-477BA3C06E21}"/>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85839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82B37-9EC6-485C-AF4F-F9D4C2D02D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545DA0C-5D64-4381-8716-C004F18F8E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F8FDFBB-0066-4673-8127-3AB86140422D}"/>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264F3643-6833-4426-84FD-591006986E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821F1-8FBA-44C7-9575-7F209151AA99}"/>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70197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77CBD-AF2D-4702-9BD5-A246CD01EC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EC2F34-10C8-4514-A48A-546E987744F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A12D637-F8D6-4172-977A-D5049028051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8B7D98D-A1C0-480F-A0EF-A1CA00DAC518}"/>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70D80015-D8D4-4AEC-9739-D375772AF4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61FC01-66ED-4CFA-B079-59CB944A147F}"/>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3022621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7724E-B1E3-4650-9C7A-7408999588C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41ACC8-0520-4318-8B67-2BE0ED7E71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460CADB-37C6-409C-9D9B-25C7BB550DD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11B5F9A-908C-44A3-ABB5-7B430827B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35D2A2F-2D3B-4B0F-8B16-255361CDC38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6F7124-3AFF-4F9F-BD02-A1DEE3E4A83E}"/>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8" name="Footer Placeholder 7">
            <a:extLst>
              <a:ext uri="{FF2B5EF4-FFF2-40B4-BE49-F238E27FC236}">
                <a16:creationId xmlns:a16="http://schemas.microsoft.com/office/drawing/2014/main" id="{050375B3-AF04-4658-B18E-A52C52901F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E7FFD5-FC00-4581-845C-8037045560BD}"/>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74331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50043-8715-4F89-8AAA-1DA70D683D9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3FD4227-5509-4B05-99A5-7F66171BAA5F}"/>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4" name="Footer Placeholder 3">
            <a:extLst>
              <a:ext uri="{FF2B5EF4-FFF2-40B4-BE49-F238E27FC236}">
                <a16:creationId xmlns:a16="http://schemas.microsoft.com/office/drawing/2014/main" id="{03145C26-DB9C-445E-AF14-B9D09417D0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948107-8720-44EE-A455-CBB4EE3BA8EA}"/>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54902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18E4F-CF89-4856-A6CA-4DA45ADA21E2}"/>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3" name="Footer Placeholder 2">
            <a:extLst>
              <a:ext uri="{FF2B5EF4-FFF2-40B4-BE49-F238E27FC236}">
                <a16:creationId xmlns:a16="http://schemas.microsoft.com/office/drawing/2014/main" id="{8CFDB738-69EF-4F02-BBDD-A6B7DB3C850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8E5742D-ECE6-4FA0-8C4A-6CA56E184D55}"/>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961903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8EE22-E640-469F-8AF5-9A15CAF120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D964C4C-99BA-4610-869E-6BCA485C62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902D763-A05A-4CD4-A236-0FA32D70D2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6E20AC0-6A83-4DC7-9F22-3FFF51CDF66C}"/>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B9D44F45-D253-4311-9F0B-7D71A7B739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D92A43-A306-41D8-8FFD-65D3160F5CCE}"/>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495711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7BAF0-0ABE-426D-A153-06C5E36C31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F793211-5543-411A-8669-6FE092292E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B0E024-5E8C-4783-8E09-C6248B3749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AA4F9E-DD2D-433D-9EB7-1962BD0CE36D}"/>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E29CA2D9-64DC-48A1-84F9-F1BAE27E53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6D2606-EDCE-4EE2-A06E-26A58ACE2DC5}"/>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1207198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F1454E-6D84-4FEE-B35F-AFB947CBF7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B88E835-FBC1-4827-B59C-1B7BBBA84E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ECEF8A-7C1A-4FEE-BF31-F5552A627B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88509EE5-156C-4705-AD33-671C0B4304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3CADFE8-28EB-4479-B159-2315DC9291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F7F9A4-7EF6-47E8-9FF3-B739F0ED2020}" type="slidenum">
              <a:rPr lang="en-GB" smtClean="0"/>
              <a:t>‹#›</a:t>
            </a:fld>
            <a:endParaRPr lang="en-GB"/>
          </a:p>
        </p:txBody>
      </p:sp>
    </p:spTree>
    <p:extLst>
      <p:ext uri="{BB962C8B-B14F-4D97-AF65-F5344CB8AC3E}">
        <p14:creationId xmlns:p14="http://schemas.microsoft.com/office/powerpoint/2010/main" val="3010242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officetimeline.com/gantt-chart/how-to-make/excel#:~:text=How%20to%20Create%20a%20Gantt%20Chart%20in%20Excel,Excel%20worksheet%20%28do%20not%20select%20100%25...%20See%20Mor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https://www.officetimeline.com/gantt-chart/how-to-make/excel#:~:text=How%20to%20Create%20a%20Gantt%20Chart%20in%20Excel,Excel%20worksheet%20%28do%20not%20select%20100%25...%20See%20Mor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youtube.com/watch?v=6kHtzNqpXz8"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5qtSioTE2w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3oJxdvDeru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www.youtube.com/watch?v=NMre6IAAAiU"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www.wix.com/html5uk/hiker-how-to-web?utm_source=google&amp;utm_medium=cpc&amp;utm_campaign=1669422879%5e102845752710&amp;experiment_id=how%20to%20create%20website%5ee%5e424418034620%5e&amp;cq_src=google_ads&amp;cq_cmp=1669422879&amp;cq_con=102845752710&amp;cq_term=how%20to%20create%20website&amp;cq_med=&amp;cq_plac=&amp;cq_net=g&amp;cq_pos=&amp;cq_plt=gp&amp;gclid=CjwKCAiAs92MBhAXEiwAXTi25-eeVM0oT_veffZq8qA4uVoa_xeHUWevb8OXkqnWsHIEjCZ5YrQ3gRoCRHYQAvD_BwE" TargetMode="External"/><Relationship Id="rId7" Type="http://schemas.openxmlformats.org/officeDocument/2006/relationships/diagramQuickStyle" Target="../diagrams/quickStyle1.xml"/><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s://www.youtube.com/watch?v=nIKbN5pBSXo" TargetMode="Externa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project-management.com/accountability-in-project-management/" TargetMode="External"/><Relationship Id="rId3" Type="http://schemas.openxmlformats.org/officeDocument/2006/relationships/hyperlink" Target="https://www.apm.org.uk/resources/what-is-project-management/" TargetMode="External"/><Relationship Id="rId7" Type="http://schemas.openxmlformats.org/officeDocument/2006/relationships/hyperlink" Target="https://www.youtube.com/watch?v=NMre6IAAAiU"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www.sisense.com/glossary/real-time-dashboard/#:~:text=A%20real%2Dtime%20dashboard%20is,emerging%20trends%20and%20monitoring%20efficiency" TargetMode="External"/><Relationship Id="rId5" Type="http://schemas.openxmlformats.org/officeDocument/2006/relationships/hyperlink" Target="https://www.villanovau.com/resources/project-management/project-team-roles-and-responsibilities/" TargetMode="External"/><Relationship Id="rId10" Type="http://schemas.openxmlformats.org/officeDocument/2006/relationships/image" Target="../media/image4.png"/><Relationship Id="rId4" Type="http://schemas.openxmlformats.org/officeDocument/2006/relationships/hyperlink" Target="https://www.finance-ni.gov.uk/articles/roles-and-responsibilities-project-board" TargetMode="External"/><Relationship Id="rId9" Type="http://schemas.openxmlformats.org/officeDocument/2006/relationships/hyperlink" Target="https://www.wrike.com/project-management-guide/project-lifecycl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903033" y="1018756"/>
            <a:ext cx="7808192" cy="9821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Lesson Duration 1.30mins</a:t>
            </a:r>
          </a:p>
        </p:txBody>
      </p:sp>
      <p:sp>
        <p:nvSpPr>
          <p:cNvPr id="3" name="Rectangle 3"/>
          <p:cNvSpPr txBox="1">
            <a:spLocks noChangeArrowheads="1"/>
          </p:cNvSpPr>
          <p:nvPr/>
        </p:nvSpPr>
        <p:spPr>
          <a:xfrm>
            <a:off x="2804972" y="2068512"/>
            <a:ext cx="8218487" cy="10540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n-GB" altLang="en-US" dirty="0"/>
              <a:t>	</a:t>
            </a:r>
            <a:r>
              <a:rPr lang="en-GB" dirty="0"/>
              <a:t>1.5 Project management principles  (Outcome 1)</a:t>
            </a:r>
            <a:endParaRPr lang="en-US" altLang="en-US" dirty="0"/>
          </a:p>
        </p:txBody>
      </p:sp>
      <p:pic>
        <p:nvPicPr>
          <p:cNvPr id="4" name="Picture 3">
            <a:extLst>
              <a:ext uri="{FF2B5EF4-FFF2-40B4-BE49-F238E27FC236}">
                <a16:creationId xmlns:a16="http://schemas.microsoft.com/office/drawing/2014/main" id="{FDF8E65B-5617-4080-A76F-F12F60E1D02F}"/>
              </a:ext>
            </a:extLst>
          </p:cNvPr>
          <p:cNvPicPr>
            <a:picLocks noChangeAspect="1"/>
          </p:cNvPicPr>
          <p:nvPr/>
        </p:nvPicPr>
        <p:blipFill>
          <a:blip r:embed="rId3"/>
          <a:stretch>
            <a:fillRect/>
          </a:stretch>
        </p:blipFill>
        <p:spPr>
          <a:xfrm>
            <a:off x="464362" y="853713"/>
            <a:ext cx="2036240" cy="5675868"/>
          </a:xfrm>
          <a:prstGeom prst="rect">
            <a:avLst/>
          </a:prstGeom>
        </p:spPr>
      </p:pic>
      <p:pic>
        <p:nvPicPr>
          <p:cNvPr id="6" name="Picture 5">
            <a:extLst>
              <a:ext uri="{FF2B5EF4-FFF2-40B4-BE49-F238E27FC236}">
                <a16:creationId xmlns:a16="http://schemas.microsoft.com/office/drawing/2014/main" id="{AACC786A-B38F-4A10-90F8-8E68B5446ADA}"/>
              </a:ext>
            </a:extLst>
          </p:cNvPr>
          <p:cNvPicPr>
            <a:picLocks noChangeAspect="1"/>
          </p:cNvPicPr>
          <p:nvPr/>
        </p:nvPicPr>
        <p:blipFill>
          <a:blip r:embed="rId4"/>
          <a:stretch>
            <a:fillRect/>
          </a:stretch>
        </p:blipFill>
        <p:spPr>
          <a:xfrm>
            <a:off x="3476625" y="3681268"/>
            <a:ext cx="2619375" cy="1743075"/>
          </a:xfrm>
          <a:prstGeom prst="rect">
            <a:avLst/>
          </a:prstGeom>
        </p:spPr>
      </p:pic>
      <p:pic>
        <p:nvPicPr>
          <p:cNvPr id="10" name="Picture 9">
            <a:extLst>
              <a:ext uri="{FF2B5EF4-FFF2-40B4-BE49-F238E27FC236}">
                <a16:creationId xmlns:a16="http://schemas.microsoft.com/office/drawing/2014/main" id="{D7BC9E4C-F9E1-4090-828C-CDC6FD11BB8F}"/>
              </a:ext>
            </a:extLst>
          </p:cNvPr>
          <p:cNvPicPr>
            <a:picLocks noChangeAspect="1"/>
          </p:cNvPicPr>
          <p:nvPr/>
        </p:nvPicPr>
        <p:blipFill>
          <a:blip r:embed="rId5"/>
          <a:stretch>
            <a:fillRect/>
          </a:stretch>
        </p:blipFill>
        <p:spPr>
          <a:xfrm>
            <a:off x="7715824" y="3778547"/>
            <a:ext cx="3307635" cy="1860545"/>
          </a:xfrm>
          <a:prstGeom prst="rect">
            <a:avLst/>
          </a:prstGeom>
        </p:spPr>
      </p:pic>
      <p:pic>
        <p:nvPicPr>
          <p:cNvPr id="7" name="Picture 6">
            <a:extLst>
              <a:ext uri="{FF2B5EF4-FFF2-40B4-BE49-F238E27FC236}">
                <a16:creationId xmlns:a16="http://schemas.microsoft.com/office/drawing/2014/main" id="{02F25260-F959-45A2-99F6-7E377E7D0106}"/>
              </a:ext>
            </a:extLst>
          </p:cNvPr>
          <p:cNvPicPr>
            <a:picLocks noChangeAspect="1"/>
          </p:cNvPicPr>
          <p:nvPr/>
        </p:nvPicPr>
        <p:blipFill>
          <a:blip r:embed="rId6"/>
          <a:stretch>
            <a:fillRect/>
          </a:stretch>
        </p:blipFill>
        <p:spPr>
          <a:xfrm>
            <a:off x="0" y="0"/>
            <a:ext cx="12192000" cy="672106"/>
          </a:xfrm>
          <a:prstGeom prst="rect">
            <a:avLst/>
          </a:prstGeom>
        </p:spPr>
      </p:pic>
    </p:spTree>
    <p:extLst>
      <p:ext uri="{BB962C8B-B14F-4D97-AF65-F5344CB8AC3E}">
        <p14:creationId xmlns:p14="http://schemas.microsoft.com/office/powerpoint/2010/main" val="3884227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33472" y="164364"/>
            <a:ext cx="8940890" cy="1596342"/>
          </a:xfrm>
        </p:spPr>
        <p:txBody>
          <a:bodyPr>
            <a:normAutofit/>
          </a:bodyPr>
          <a:lstStyle/>
          <a:p>
            <a:r>
              <a:rPr lang="en-GB" sz="3400" dirty="0"/>
              <a:t>What are the Roles and Responsibilities of the following in project management  ? </a:t>
            </a:r>
            <a:r>
              <a:rPr lang="en-GB" sz="1600" dirty="0">
                <a:solidFill>
                  <a:srgbClr val="FF0000"/>
                </a:solidFill>
              </a:rPr>
              <a:t>(see activity on speaker notes)</a:t>
            </a:r>
          </a:p>
        </p:txBody>
      </p:sp>
      <p:sp>
        <p:nvSpPr>
          <p:cNvPr id="5" name="Content Placeholder 4"/>
          <p:cNvSpPr>
            <a:spLocks noGrp="1"/>
          </p:cNvSpPr>
          <p:nvPr>
            <p:ph idx="4294967295"/>
          </p:nvPr>
        </p:nvSpPr>
        <p:spPr>
          <a:xfrm>
            <a:off x="2917002" y="1760706"/>
            <a:ext cx="8321040" cy="4700438"/>
          </a:xfrm>
        </p:spPr>
        <p:txBody>
          <a:bodyPr>
            <a:normAutofit/>
          </a:bodyPr>
          <a:lstStyle/>
          <a:p>
            <a:pPr marL="0" indent="0">
              <a:buNone/>
            </a:pPr>
            <a:endParaRPr lang="en-GB" sz="2400" dirty="0"/>
          </a:p>
          <a:p>
            <a:pPr marL="0" indent="0">
              <a:buNone/>
            </a:pPr>
            <a:r>
              <a:rPr lang="en-GB" sz="2400" dirty="0"/>
              <a:t>There are different individuals involved in project teams, and their roles and responsibilities varies, including:</a:t>
            </a:r>
          </a:p>
          <a:p>
            <a:pPr marL="0" indent="0">
              <a:buNone/>
            </a:pPr>
            <a:endParaRPr lang="en-GB" sz="2400" dirty="0"/>
          </a:p>
          <a:p>
            <a:pPr lvl="2"/>
            <a:r>
              <a:rPr lang="en-GB" sz="1600" dirty="0"/>
              <a:t>Project Manager</a:t>
            </a:r>
          </a:p>
          <a:p>
            <a:pPr marL="914400" lvl="2" indent="0">
              <a:buNone/>
            </a:pPr>
            <a:endParaRPr lang="en-GB" sz="1600" dirty="0"/>
          </a:p>
          <a:p>
            <a:pPr lvl="2"/>
            <a:r>
              <a:rPr lang="en-GB" sz="1600" dirty="0"/>
              <a:t>Team members</a:t>
            </a:r>
          </a:p>
          <a:p>
            <a:pPr marL="914400" lvl="2" indent="0">
              <a:buNone/>
            </a:pPr>
            <a:endParaRPr lang="en-GB" sz="1600" dirty="0"/>
          </a:p>
          <a:p>
            <a:pPr lvl="2"/>
            <a:r>
              <a:rPr lang="en-GB" sz="1600" dirty="0"/>
              <a:t>Sponsors</a:t>
            </a:r>
          </a:p>
          <a:p>
            <a:pPr marL="914400" lvl="2" indent="0">
              <a:buNone/>
            </a:pPr>
            <a:endParaRPr lang="en-GB" sz="1600" dirty="0"/>
          </a:p>
          <a:p>
            <a:pPr lvl="2"/>
            <a:r>
              <a:rPr lang="en-GB" sz="1600" dirty="0"/>
              <a:t>Board</a:t>
            </a:r>
          </a:p>
        </p:txBody>
      </p:sp>
      <p:pic>
        <p:nvPicPr>
          <p:cNvPr id="3" name="Picture 2">
            <a:extLst>
              <a:ext uri="{FF2B5EF4-FFF2-40B4-BE49-F238E27FC236}">
                <a16:creationId xmlns:a16="http://schemas.microsoft.com/office/drawing/2014/main" id="{30F3EC78-6740-44D4-A385-2F403B4E29B3}"/>
              </a:ext>
            </a:extLst>
          </p:cNvPr>
          <p:cNvPicPr>
            <a:picLocks noChangeAspect="1"/>
          </p:cNvPicPr>
          <p:nvPr/>
        </p:nvPicPr>
        <p:blipFill>
          <a:blip r:embed="rId3"/>
          <a:stretch>
            <a:fillRect/>
          </a:stretch>
        </p:blipFill>
        <p:spPr>
          <a:xfrm>
            <a:off x="517638" y="659160"/>
            <a:ext cx="2036240" cy="5675868"/>
          </a:xfrm>
          <a:prstGeom prst="rect">
            <a:avLst/>
          </a:prstGeom>
        </p:spPr>
      </p:pic>
    </p:spTree>
    <p:extLst>
      <p:ext uri="{BB962C8B-B14F-4D97-AF65-F5344CB8AC3E}">
        <p14:creationId xmlns:p14="http://schemas.microsoft.com/office/powerpoint/2010/main" val="2574141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9933" y="137160"/>
            <a:ext cx="8949446" cy="1050618"/>
          </a:xfrm>
        </p:spPr>
        <p:txBody>
          <a:bodyPr>
            <a:normAutofit fontScale="90000"/>
          </a:bodyPr>
          <a:lstStyle/>
          <a:p>
            <a:r>
              <a:rPr lang="en-GB" dirty="0"/>
              <a:t>Roles and Responsibilities of a Project Manager</a:t>
            </a:r>
          </a:p>
        </p:txBody>
      </p:sp>
      <p:sp>
        <p:nvSpPr>
          <p:cNvPr id="5" name="Content Placeholder 4"/>
          <p:cNvSpPr>
            <a:spLocks noGrp="1"/>
          </p:cNvSpPr>
          <p:nvPr>
            <p:ph idx="4294967295"/>
          </p:nvPr>
        </p:nvSpPr>
        <p:spPr>
          <a:xfrm>
            <a:off x="2441525" y="1527989"/>
            <a:ext cx="9049435" cy="5192851"/>
          </a:xfrm>
        </p:spPr>
        <p:txBody>
          <a:bodyPr>
            <a:normAutofit/>
          </a:bodyPr>
          <a:lstStyle/>
          <a:p>
            <a:r>
              <a:rPr lang="en-GB" sz="1800" dirty="0"/>
              <a:t>The project manager is primarily responsible for the successful completion of a project. </a:t>
            </a:r>
          </a:p>
          <a:p>
            <a:r>
              <a:rPr lang="en-GB" sz="1800" dirty="0"/>
              <a:t>The project manager’s role is to ensure that the project proceeds within the specified time frame and under the established budget while achieving its objectives. </a:t>
            </a:r>
          </a:p>
          <a:p>
            <a:r>
              <a:rPr lang="en-GB" sz="1800" dirty="0"/>
              <a:t>Project manager responsibilities may include:</a:t>
            </a:r>
          </a:p>
          <a:p>
            <a:pPr lvl="1">
              <a:lnSpc>
                <a:spcPct val="150000"/>
              </a:lnSpc>
              <a:buFont typeface="Wingdings" panose="05000000000000000000" pitchFamily="2" charset="2"/>
              <a:buChar char="Ø"/>
            </a:pPr>
            <a:r>
              <a:rPr lang="en-GB" sz="1400" dirty="0"/>
              <a:t>Developing a project plan</a:t>
            </a:r>
          </a:p>
          <a:p>
            <a:pPr lvl="1">
              <a:lnSpc>
                <a:spcPct val="150000"/>
              </a:lnSpc>
              <a:buFont typeface="Wingdings" panose="05000000000000000000" pitchFamily="2" charset="2"/>
              <a:buChar char="Ø"/>
            </a:pPr>
            <a:r>
              <a:rPr lang="en-GB" sz="1400" dirty="0"/>
              <a:t>Managing deliverables according to the plan</a:t>
            </a:r>
          </a:p>
          <a:p>
            <a:pPr lvl="1">
              <a:lnSpc>
                <a:spcPct val="150000"/>
              </a:lnSpc>
              <a:buFont typeface="Wingdings" panose="05000000000000000000" pitchFamily="2" charset="2"/>
              <a:buChar char="Ø"/>
            </a:pPr>
            <a:r>
              <a:rPr lang="en-GB" sz="1400" dirty="0"/>
              <a:t>Recruiting project staff</a:t>
            </a:r>
          </a:p>
          <a:p>
            <a:pPr lvl="1">
              <a:lnSpc>
                <a:spcPct val="150000"/>
              </a:lnSpc>
              <a:buFont typeface="Wingdings" panose="05000000000000000000" pitchFamily="2" charset="2"/>
              <a:buChar char="Ø"/>
            </a:pPr>
            <a:r>
              <a:rPr lang="en-GB" sz="1400" dirty="0"/>
              <a:t>Leading and managing the project team</a:t>
            </a:r>
          </a:p>
          <a:p>
            <a:pPr lvl="1">
              <a:lnSpc>
                <a:spcPct val="150000"/>
              </a:lnSpc>
              <a:buFont typeface="Wingdings" panose="05000000000000000000" pitchFamily="2" charset="2"/>
              <a:buChar char="Ø"/>
            </a:pPr>
            <a:r>
              <a:rPr lang="en-GB" sz="1400" dirty="0"/>
              <a:t>Determining the methodology used on the project</a:t>
            </a:r>
          </a:p>
          <a:p>
            <a:pPr lvl="1">
              <a:lnSpc>
                <a:spcPct val="150000"/>
              </a:lnSpc>
              <a:buFont typeface="Wingdings" panose="05000000000000000000" pitchFamily="2" charset="2"/>
              <a:buChar char="Ø"/>
            </a:pPr>
            <a:r>
              <a:rPr lang="en-GB" sz="1400" dirty="0"/>
              <a:t>Establishing a project schedule and determining each phase</a:t>
            </a:r>
          </a:p>
          <a:p>
            <a:pPr lvl="1">
              <a:lnSpc>
                <a:spcPct val="150000"/>
              </a:lnSpc>
              <a:buFont typeface="Wingdings" panose="05000000000000000000" pitchFamily="2" charset="2"/>
              <a:buChar char="Ø"/>
            </a:pPr>
            <a:r>
              <a:rPr lang="en-GB" sz="1400" dirty="0"/>
              <a:t>Assigning tasks to project team members</a:t>
            </a:r>
          </a:p>
          <a:p>
            <a:pPr lvl="1">
              <a:lnSpc>
                <a:spcPct val="150000"/>
              </a:lnSpc>
              <a:buFont typeface="Wingdings" panose="05000000000000000000" pitchFamily="2" charset="2"/>
              <a:buChar char="Ø"/>
            </a:pPr>
            <a:r>
              <a:rPr lang="en-GB" sz="1400" dirty="0"/>
              <a:t>Communicating with upper management</a:t>
            </a:r>
          </a:p>
        </p:txBody>
      </p:sp>
      <p:sp>
        <p:nvSpPr>
          <p:cNvPr id="6" name="Text Placeholder 5">
            <a:extLst>
              <a:ext uri="{FF2B5EF4-FFF2-40B4-BE49-F238E27FC236}">
                <a16:creationId xmlns:a16="http://schemas.microsoft.com/office/drawing/2014/main" id="{B92E8185-3760-4F91-B4CF-5E32D2E7445C}"/>
              </a:ext>
            </a:extLst>
          </p:cNvPr>
          <p:cNvSpPr txBox="1">
            <a:spLocks/>
          </p:cNvSpPr>
          <p:nvPr/>
        </p:nvSpPr>
        <p:spPr>
          <a:xfrm>
            <a:off x="194021"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704259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500"/>
                                        <p:tgtEl>
                                          <p:spTgt spid="5">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10" end="10"/>
                                            </p:txEl>
                                          </p:spTgt>
                                        </p:tgtEl>
                                        <p:attrNameLst>
                                          <p:attrName>style.visibility</p:attrName>
                                        </p:attrNameLst>
                                      </p:cBhvr>
                                      <p:to>
                                        <p:strVal val="visible"/>
                                      </p:to>
                                    </p:set>
                                    <p:animEffect transition="in" filter="fade">
                                      <p:cBhvr>
                                        <p:cTn id="41"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9933" y="137160"/>
            <a:ext cx="8949446" cy="1050618"/>
          </a:xfrm>
        </p:spPr>
        <p:txBody>
          <a:bodyPr>
            <a:normAutofit fontScale="90000"/>
          </a:bodyPr>
          <a:lstStyle/>
          <a:p>
            <a:r>
              <a:rPr lang="en-GB" dirty="0"/>
              <a:t>Roles and Responsibilities of a Project Team Member </a:t>
            </a:r>
          </a:p>
        </p:txBody>
      </p:sp>
      <p:sp>
        <p:nvSpPr>
          <p:cNvPr id="5" name="Content Placeholder 4"/>
          <p:cNvSpPr>
            <a:spLocks noGrp="1"/>
          </p:cNvSpPr>
          <p:nvPr>
            <p:ph idx="4294967295"/>
          </p:nvPr>
        </p:nvSpPr>
        <p:spPr>
          <a:xfrm>
            <a:off x="2441525" y="1527990"/>
            <a:ext cx="9049435" cy="4221058"/>
          </a:xfrm>
        </p:spPr>
        <p:txBody>
          <a:bodyPr>
            <a:normAutofit lnSpcReduction="10000"/>
          </a:bodyPr>
          <a:lstStyle/>
          <a:p>
            <a:r>
              <a:rPr lang="en-GB" sz="1800" dirty="0"/>
              <a:t>Project team members are the individuals who actively work on one or more phases of the project. </a:t>
            </a:r>
          </a:p>
          <a:p>
            <a:r>
              <a:rPr lang="en-GB" sz="1800" dirty="0"/>
              <a:t>They may be in-house staff or external consultants, working on the project on a full-time or part-time basis. </a:t>
            </a:r>
          </a:p>
          <a:p>
            <a:r>
              <a:rPr lang="en-GB" sz="1800" dirty="0"/>
              <a:t>Project team member roles can vary according to each project.</a:t>
            </a:r>
          </a:p>
          <a:p>
            <a:pPr marL="0" indent="0">
              <a:buNone/>
            </a:pPr>
            <a:endParaRPr lang="en-GB" sz="1800" dirty="0"/>
          </a:p>
          <a:p>
            <a:r>
              <a:rPr lang="en-GB" sz="1800" dirty="0"/>
              <a:t> Project manager responsibilities may include:</a:t>
            </a:r>
          </a:p>
          <a:p>
            <a:pPr lvl="1">
              <a:lnSpc>
                <a:spcPct val="150000"/>
              </a:lnSpc>
              <a:buFont typeface="Wingdings" panose="05000000000000000000" pitchFamily="2" charset="2"/>
              <a:buChar char="Ø"/>
            </a:pPr>
            <a:r>
              <a:rPr lang="en-GB" sz="1400" dirty="0"/>
              <a:t>Contributing to overall project objectives</a:t>
            </a:r>
          </a:p>
          <a:p>
            <a:pPr lvl="1">
              <a:lnSpc>
                <a:spcPct val="150000"/>
              </a:lnSpc>
              <a:buFont typeface="Wingdings" panose="05000000000000000000" pitchFamily="2" charset="2"/>
              <a:buChar char="Ø"/>
            </a:pPr>
            <a:r>
              <a:rPr lang="en-GB" sz="1400" dirty="0"/>
              <a:t>Completing individual deliverables</a:t>
            </a:r>
          </a:p>
          <a:p>
            <a:pPr lvl="1">
              <a:lnSpc>
                <a:spcPct val="150000"/>
              </a:lnSpc>
              <a:buFont typeface="Wingdings" panose="05000000000000000000" pitchFamily="2" charset="2"/>
              <a:buChar char="Ø"/>
            </a:pPr>
            <a:r>
              <a:rPr lang="en-GB" sz="1400" dirty="0"/>
              <a:t>Providing expertise</a:t>
            </a:r>
          </a:p>
          <a:p>
            <a:pPr lvl="1">
              <a:lnSpc>
                <a:spcPct val="150000"/>
              </a:lnSpc>
              <a:buFont typeface="Wingdings" panose="05000000000000000000" pitchFamily="2" charset="2"/>
              <a:buChar char="Ø"/>
            </a:pPr>
            <a:r>
              <a:rPr lang="en-GB" sz="1400" dirty="0"/>
              <a:t>Working with users to establish and meet business needs</a:t>
            </a:r>
          </a:p>
          <a:p>
            <a:pPr lvl="1">
              <a:lnSpc>
                <a:spcPct val="150000"/>
              </a:lnSpc>
              <a:buFont typeface="Wingdings" panose="05000000000000000000" pitchFamily="2" charset="2"/>
              <a:buChar char="Ø"/>
            </a:pPr>
            <a:r>
              <a:rPr lang="en-GB" sz="1400" dirty="0"/>
              <a:t>Documenting the process</a:t>
            </a:r>
          </a:p>
          <a:p>
            <a:pPr lvl="1">
              <a:lnSpc>
                <a:spcPct val="150000"/>
              </a:lnSpc>
              <a:buFont typeface="Wingdings" panose="05000000000000000000" pitchFamily="2" charset="2"/>
              <a:buChar char="Ø"/>
            </a:pPr>
            <a:endParaRPr lang="en-GB" sz="1400" dirty="0"/>
          </a:p>
        </p:txBody>
      </p:sp>
      <p:sp>
        <p:nvSpPr>
          <p:cNvPr id="6" name="Text Placeholder 5">
            <a:extLst>
              <a:ext uri="{FF2B5EF4-FFF2-40B4-BE49-F238E27FC236}">
                <a16:creationId xmlns:a16="http://schemas.microsoft.com/office/drawing/2014/main" id="{B92E8185-3760-4F91-B4CF-5E32D2E7445C}"/>
              </a:ext>
            </a:extLst>
          </p:cNvPr>
          <p:cNvSpPr txBox="1">
            <a:spLocks/>
          </p:cNvSpPr>
          <p:nvPr/>
        </p:nvSpPr>
        <p:spPr>
          <a:xfrm>
            <a:off x="291298"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60720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fade">
                                      <p:cBhvr>
                                        <p:cTn id="25" dur="500"/>
                                        <p:tgtEl>
                                          <p:spTgt spid="5">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500"/>
                                        <p:tgtEl>
                                          <p:spTgt spid="5">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fade">
                                      <p:cBhvr>
                                        <p:cTn id="31" dur="500"/>
                                        <p:tgtEl>
                                          <p:spTgt spid="5">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fade">
                                      <p:cBhvr>
                                        <p:cTn id="34" dur="500"/>
                                        <p:tgtEl>
                                          <p:spTgt spid="5">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Effect transition="in" filter="fade">
                                      <p:cBhvr>
                                        <p:cTn id="37"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9933" y="137160"/>
            <a:ext cx="8949446" cy="1050618"/>
          </a:xfrm>
        </p:spPr>
        <p:txBody>
          <a:bodyPr>
            <a:normAutofit fontScale="90000"/>
          </a:bodyPr>
          <a:lstStyle/>
          <a:p>
            <a:r>
              <a:rPr lang="en-GB" dirty="0"/>
              <a:t>Roles and Responsibilities of a Project Sponsor </a:t>
            </a:r>
          </a:p>
        </p:txBody>
      </p:sp>
      <p:sp>
        <p:nvSpPr>
          <p:cNvPr id="5" name="Content Placeholder 4"/>
          <p:cNvSpPr>
            <a:spLocks noGrp="1"/>
          </p:cNvSpPr>
          <p:nvPr>
            <p:ph idx="4294967295"/>
          </p:nvPr>
        </p:nvSpPr>
        <p:spPr>
          <a:xfrm>
            <a:off x="2441525" y="1527990"/>
            <a:ext cx="9049435" cy="4221058"/>
          </a:xfrm>
        </p:spPr>
        <p:txBody>
          <a:bodyPr>
            <a:normAutofit/>
          </a:bodyPr>
          <a:lstStyle/>
          <a:p>
            <a:r>
              <a:rPr lang="en-GB" sz="1800" dirty="0"/>
              <a:t>The project sponsor is the driver and in-house champion of the project. They are typically members of senior management and have a stake in the project’s outcome. </a:t>
            </a:r>
          </a:p>
          <a:p>
            <a:r>
              <a:rPr lang="en-GB" sz="1800" dirty="0"/>
              <a:t>Project sponsors work closely with the project manager. </a:t>
            </a:r>
          </a:p>
          <a:p>
            <a:r>
              <a:rPr lang="en-GB" sz="1800" dirty="0"/>
              <a:t>They legitimize the project’s objectives and participate in high-level project planning.</a:t>
            </a:r>
          </a:p>
          <a:p>
            <a:pPr marL="0" indent="0">
              <a:buNone/>
            </a:pPr>
            <a:endParaRPr lang="en-GB" sz="1800" dirty="0"/>
          </a:p>
          <a:p>
            <a:r>
              <a:rPr lang="en-GB" sz="1800" dirty="0"/>
              <a:t> Project manager responsibilities may include:</a:t>
            </a:r>
          </a:p>
          <a:p>
            <a:pPr lvl="1">
              <a:lnSpc>
                <a:spcPct val="150000"/>
              </a:lnSpc>
              <a:buFont typeface="Wingdings" panose="05000000000000000000" pitchFamily="2" charset="2"/>
              <a:buChar char="Ø"/>
            </a:pPr>
            <a:r>
              <a:rPr lang="en-GB" sz="1400" dirty="0"/>
              <a:t>Making key business decisions for the project</a:t>
            </a:r>
          </a:p>
          <a:p>
            <a:pPr lvl="1">
              <a:lnSpc>
                <a:spcPct val="150000"/>
              </a:lnSpc>
              <a:buFont typeface="Wingdings" panose="05000000000000000000" pitchFamily="2" charset="2"/>
              <a:buChar char="Ø"/>
            </a:pPr>
            <a:r>
              <a:rPr lang="en-GB" sz="1400" dirty="0"/>
              <a:t>Approving the project budget</a:t>
            </a:r>
          </a:p>
          <a:p>
            <a:pPr lvl="1">
              <a:lnSpc>
                <a:spcPct val="150000"/>
              </a:lnSpc>
              <a:buFont typeface="Wingdings" panose="05000000000000000000" pitchFamily="2" charset="2"/>
              <a:buChar char="Ø"/>
            </a:pPr>
            <a:r>
              <a:rPr lang="en-GB" sz="1400" dirty="0"/>
              <a:t>Ensuring availability of resources</a:t>
            </a:r>
          </a:p>
          <a:p>
            <a:pPr lvl="1">
              <a:lnSpc>
                <a:spcPct val="150000"/>
              </a:lnSpc>
              <a:buFont typeface="Wingdings" panose="05000000000000000000" pitchFamily="2" charset="2"/>
              <a:buChar char="Ø"/>
            </a:pPr>
            <a:r>
              <a:rPr lang="en-GB" sz="1400" dirty="0"/>
              <a:t>Communicating the project’s goals throughout the organization</a:t>
            </a:r>
          </a:p>
        </p:txBody>
      </p:sp>
      <p:sp>
        <p:nvSpPr>
          <p:cNvPr id="6" name="Text Placeholder 5">
            <a:extLst>
              <a:ext uri="{FF2B5EF4-FFF2-40B4-BE49-F238E27FC236}">
                <a16:creationId xmlns:a16="http://schemas.microsoft.com/office/drawing/2014/main" id="{B92E8185-3760-4F91-B4CF-5E32D2E7445C}"/>
              </a:ext>
            </a:extLst>
          </p:cNvPr>
          <p:cNvSpPr txBox="1">
            <a:spLocks/>
          </p:cNvSpPr>
          <p:nvPr/>
        </p:nvSpPr>
        <p:spPr>
          <a:xfrm>
            <a:off x="291298"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86114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9933" y="137160"/>
            <a:ext cx="8949446" cy="1050618"/>
          </a:xfrm>
        </p:spPr>
        <p:txBody>
          <a:bodyPr>
            <a:normAutofit fontScale="90000"/>
          </a:bodyPr>
          <a:lstStyle/>
          <a:p>
            <a:r>
              <a:rPr lang="en-GB" dirty="0"/>
              <a:t>Roles and Responsibilities of the Project Board </a:t>
            </a:r>
          </a:p>
        </p:txBody>
      </p:sp>
      <p:sp>
        <p:nvSpPr>
          <p:cNvPr id="5" name="Content Placeholder 4"/>
          <p:cNvSpPr>
            <a:spLocks noGrp="1"/>
          </p:cNvSpPr>
          <p:nvPr>
            <p:ph idx="4294967295"/>
          </p:nvPr>
        </p:nvSpPr>
        <p:spPr>
          <a:xfrm>
            <a:off x="2441525" y="1527990"/>
            <a:ext cx="9049435" cy="4221058"/>
          </a:xfrm>
        </p:spPr>
        <p:txBody>
          <a:bodyPr>
            <a:normAutofit/>
          </a:bodyPr>
          <a:lstStyle/>
          <a:p>
            <a:r>
              <a:rPr lang="en-GB" sz="1800" dirty="0"/>
              <a:t>Project board should always be chaired by a Senior Responsible Owner (SRO), who takes executive responsibility for decisions relating to the project. </a:t>
            </a:r>
          </a:p>
          <a:p>
            <a:r>
              <a:rPr lang="en-GB" sz="1800" dirty="0"/>
              <a:t>Its membership include a single individual who represents those senior managers who have an interest in, and whose activities will be affected by, the project. </a:t>
            </a:r>
          </a:p>
          <a:p>
            <a:r>
              <a:rPr lang="en-GB" sz="1800" dirty="0"/>
              <a:t>This board should also represent end users to promote their concerns and interests. </a:t>
            </a:r>
          </a:p>
          <a:p>
            <a:endParaRPr lang="en-GB" sz="1800" dirty="0"/>
          </a:p>
          <a:p>
            <a:r>
              <a:rPr lang="en-GB" sz="1800" dirty="0"/>
              <a:t>Project board responsibilities may include:</a:t>
            </a:r>
          </a:p>
          <a:p>
            <a:pPr lvl="1">
              <a:lnSpc>
                <a:spcPct val="150000"/>
              </a:lnSpc>
              <a:buFont typeface="Wingdings" panose="05000000000000000000" pitchFamily="2" charset="2"/>
              <a:buChar char="Ø"/>
            </a:pPr>
            <a:r>
              <a:rPr lang="en-GB" sz="1400" dirty="0"/>
              <a:t>To be accountable for the success or failure of the project.</a:t>
            </a:r>
          </a:p>
          <a:p>
            <a:pPr lvl="1">
              <a:lnSpc>
                <a:spcPct val="150000"/>
              </a:lnSpc>
              <a:buFont typeface="Wingdings" panose="05000000000000000000" pitchFamily="2" charset="2"/>
              <a:buChar char="Ø"/>
            </a:pPr>
            <a:r>
              <a:rPr lang="en-GB" sz="1400" dirty="0"/>
              <a:t>To provide unified direction to the project and Project Manager.</a:t>
            </a:r>
          </a:p>
          <a:p>
            <a:pPr lvl="1">
              <a:lnSpc>
                <a:spcPct val="150000"/>
              </a:lnSpc>
              <a:buFont typeface="Wingdings" panose="05000000000000000000" pitchFamily="2" charset="2"/>
              <a:buChar char="Ø"/>
            </a:pPr>
            <a:r>
              <a:rPr lang="en-GB" sz="1400" dirty="0"/>
              <a:t>To provide the resources and authorize the funds for the project.</a:t>
            </a:r>
          </a:p>
          <a:p>
            <a:pPr lvl="1">
              <a:lnSpc>
                <a:spcPct val="150000"/>
              </a:lnSpc>
              <a:buFont typeface="Wingdings" panose="05000000000000000000" pitchFamily="2" charset="2"/>
              <a:buChar char="Ø"/>
            </a:pPr>
            <a:r>
              <a:rPr lang="en-GB" sz="1400" dirty="0"/>
              <a:t>To provide visible and sustained support for the Project Manager</a:t>
            </a:r>
          </a:p>
        </p:txBody>
      </p:sp>
      <p:sp>
        <p:nvSpPr>
          <p:cNvPr id="6" name="Text Placeholder 5">
            <a:extLst>
              <a:ext uri="{FF2B5EF4-FFF2-40B4-BE49-F238E27FC236}">
                <a16:creationId xmlns:a16="http://schemas.microsoft.com/office/drawing/2014/main" id="{B92E8185-3760-4F91-B4CF-5E32D2E7445C}"/>
              </a:ext>
            </a:extLst>
          </p:cNvPr>
          <p:cNvSpPr txBox="1">
            <a:spLocks/>
          </p:cNvSpPr>
          <p:nvPr/>
        </p:nvSpPr>
        <p:spPr>
          <a:xfrm>
            <a:off x="291298"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79575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452486"/>
            <a:ext cx="8183880" cy="801279"/>
          </a:xfrm>
        </p:spPr>
        <p:txBody>
          <a:bodyPr/>
          <a:lstStyle/>
          <a:p>
            <a:r>
              <a:rPr lang="en-GB" dirty="0"/>
              <a:t>Project management tools</a:t>
            </a:r>
          </a:p>
        </p:txBody>
      </p:sp>
      <p:sp>
        <p:nvSpPr>
          <p:cNvPr id="5" name="Content Placeholder 4"/>
          <p:cNvSpPr>
            <a:spLocks noGrp="1"/>
          </p:cNvSpPr>
          <p:nvPr>
            <p:ph idx="4294967295"/>
          </p:nvPr>
        </p:nvSpPr>
        <p:spPr>
          <a:xfrm>
            <a:off x="3169920" y="1527989"/>
            <a:ext cx="8321040" cy="5192851"/>
          </a:xfrm>
        </p:spPr>
        <p:txBody>
          <a:bodyPr/>
          <a:lstStyle/>
          <a:p>
            <a:r>
              <a:rPr lang="en-GB" dirty="0"/>
              <a:t>Different project management tools and approaches are used at different stages of the project lifecycle to ensure the project remains on track. </a:t>
            </a:r>
          </a:p>
          <a:p>
            <a:pPr marL="0" indent="0">
              <a:buNone/>
            </a:pPr>
            <a:endParaRPr lang="en-GB" dirty="0"/>
          </a:p>
          <a:p>
            <a:r>
              <a:rPr lang="en-GB" dirty="0"/>
              <a:t>This section will look at how to utilise different tools/approaches in project management, including: </a:t>
            </a:r>
          </a:p>
          <a:p>
            <a:pPr lvl="1">
              <a:buFont typeface="Wingdings" panose="05000000000000000000" pitchFamily="2" charset="2"/>
              <a:buChar char="ü"/>
            </a:pPr>
            <a:r>
              <a:rPr lang="en-GB" dirty="0"/>
              <a:t>Gantt charts</a:t>
            </a:r>
          </a:p>
          <a:p>
            <a:pPr lvl="1">
              <a:buFont typeface="Wingdings" panose="05000000000000000000" pitchFamily="2" charset="2"/>
              <a:buChar char="ü"/>
            </a:pPr>
            <a:r>
              <a:rPr lang="en-GB" dirty="0"/>
              <a:t>RACI chart</a:t>
            </a:r>
          </a:p>
          <a:p>
            <a:pPr lvl="1">
              <a:buFont typeface="Wingdings" panose="05000000000000000000" pitchFamily="2" charset="2"/>
              <a:buChar char="ü"/>
            </a:pPr>
            <a:r>
              <a:rPr lang="en-GB" dirty="0"/>
              <a:t>Task management</a:t>
            </a:r>
          </a:p>
          <a:p>
            <a:pPr lvl="1">
              <a:buFont typeface="Wingdings" panose="05000000000000000000" pitchFamily="2" charset="2"/>
              <a:buChar char="ü"/>
            </a:pPr>
            <a:r>
              <a:rPr lang="en-GB" dirty="0"/>
              <a:t>Real time dashboards. </a:t>
            </a:r>
          </a:p>
        </p:txBody>
      </p:sp>
      <p:sp>
        <p:nvSpPr>
          <p:cNvPr id="6" name="Text Placeholder 5">
            <a:extLst>
              <a:ext uri="{FF2B5EF4-FFF2-40B4-BE49-F238E27FC236}">
                <a16:creationId xmlns:a16="http://schemas.microsoft.com/office/drawing/2014/main" id="{C5283A74-561B-469C-A159-A7F91E5DAF6D}"/>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223765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1000"/>
                                        <p:tgtEl>
                                          <p:spTgt spid="5">
                                            <p:txEl>
                                              <p:pRg st="5" end="5"/>
                                            </p:txEl>
                                          </p:spTgt>
                                        </p:tgtEl>
                                      </p:cBhvr>
                                    </p:animEffect>
                                    <p:anim calcmode="lin" valueType="num">
                                      <p:cBhvr>
                                        <p:cTn id="3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1000"/>
                                        <p:tgtEl>
                                          <p:spTgt spid="5">
                                            <p:txEl>
                                              <p:pRg st="6" end="6"/>
                                            </p:txEl>
                                          </p:spTgt>
                                        </p:tgtEl>
                                      </p:cBhvr>
                                    </p:animEffect>
                                    <p:anim calcmode="lin" valueType="num">
                                      <p:cBhvr>
                                        <p:cTn id="4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Gantt charts</a:t>
            </a:r>
          </a:p>
        </p:txBody>
      </p:sp>
      <p:sp>
        <p:nvSpPr>
          <p:cNvPr id="5" name="Content Placeholder 4"/>
          <p:cNvSpPr>
            <a:spLocks noGrp="1"/>
          </p:cNvSpPr>
          <p:nvPr>
            <p:ph idx="4294967295"/>
          </p:nvPr>
        </p:nvSpPr>
        <p:spPr>
          <a:xfrm>
            <a:off x="3169920" y="1527989"/>
            <a:ext cx="8321040" cy="5192851"/>
          </a:xfrm>
        </p:spPr>
        <p:txBody>
          <a:bodyPr>
            <a:normAutofit/>
          </a:bodyPr>
          <a:lstStyle/>
          <a:p>
            <a:pPr marL="0" indent="0">
              <a:buNone/>
            </a:pPr>
            <a:endParaRPr lang="en-GB" sz="900" dirty="0">
              <a:hlinkClick r:id="rId3"/>
            </a:endParaRPr>
          </a:p>
          <a:p>
            <a:pPr marL="0" indent="0">
              <a:buNone/>
            </a:pPr>
            <a:endParaRPr lang="en-GB" sz="900" dirty="0">
              <a:hlinkClick r:id="rId3"/>
            </a:endParaRPr>
          </a:p>
          <a:p>
            <a:pPr marL="0" lvl="0" indent="0">
              <a:lnSpc>
                <a:spcPct val="100000"/>
              </a:lnSpc>
              <a:spcBef>
                <a:spcPts val="0"/>
              </a:spcBef>
              <a:buNone/>
            </a:pPr>
            <a:r>
              <a:rPr lang="en-GB" sz="2400" b="1" dirty="0">
                <a:solidFill>
                  <a:prstClr val="black"/>
                </a:solidFill>
              </a:rPr>
              <a:t>Gantt charts </a:t>
            </a:r>
            <a:r>
              <a:rPr lang="en-GB" sz="2400" dirty="0">
                <a:solidFill>
                  <a:prstClr val="black"/>
                </a:solidFill>
              </a:rPr>
              <a:t>are used for scheduling project activities as well as monitoring and communicating the progress of programmed project activities.</a:t>
            </a: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endParaRPr lang="en-GB" sz="900" dirty="0">
              <a:hlinkClick r:id="rId3"/>
            </a:endParaRPr>
          </a:p>
          <a:p>
            <a:pPr marL="0" indent="0">
              <a:buNone/>
            </a:pPr>
            <a:r>
              <a:rPr lang="en-GB" sz="900" dirty="0">
                <a:hlinkClick r:id="rId3"/>
              </a:rPr>
              <a:t>Excel Gantt chart tutorial +Free Template + Export to PPT (officetimeline.com)</a:t>
            </a:r>
            <a:endParaRPr lang="en-GB" sz="900" dirty="0"/>
          </a:p>
        </p:txBody>
      </p:sp>
      <p:sp>
        <p:nvSpPr>
          <p:cNvPr id="8" name="Text Placeholder 5">
            <a:extLst>
              <a:ext uri="{FF2B5EF4-FFF2-40B4-BE49-F238E27FC236}">
                <a16:creationId xmlns:a16="http://schemas.microsoft.com/office/drawing/2014/main" id="{F460357C-95BB-4006-8138-C4050A7780AA}"/>
              </a:ext>
            </a:extLst>
          </p:cNvPr>
          <p:cNvSpPr txBox="1">
            <a:spLocks/>
          </p:cNvSpPr>
          <p:nvPr/>
        </p:nvSpPr>
        <p:spPr>
          <a:xfrm>
            <a:off x="466396" y="1185488"/>
            <a:ext cx="1975129" cy="53223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pPr marL="0" indent="0">
              <a:buNone/>
            </a:pPr>
            <a:r>
              <a:rPr lang="en-GB" sz="1000" dirty="0">
                <a:hlinkClick r:id="rId3"/>
              </a:rPr>
              <a:t>Excel Gantt chart tutorial +Free Template + Export to PPT (officetimeline.com)</a:t>
            </a:r>
            <a:endParaRPr lang="en-GB" sz="10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pic>
        <p:nvPicPr>
          <p:cNvPr id="6" name="Picture 2">
            <a:extLst>
              <a:ext uri="{FF2B5EF4-FFF2-40B4-BE49-F238E27FC236}">
                <a16:creationId xmlns:a16="http://schemas.microsoft.com/office/drawing/2014/main" id="{FA1BC0AD-B728-4261-9096-22BDB9921C8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7205" t="31096" r="3014" b="37503"/>
          <a:stretch/>
        </p:blipFill>
        <p:spPr bwMode="auto">
          <a:xfrm>
            <a:off x="5496129" y="2772384"/>
            <a:ext cx="5680952" cy="325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872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5" end="15"/>
                                            </p:txEl>
                                          </p:spTgt>
                                        </p:tgtEl>
                                        <p:attrNameLst>
                                          <p:attrName>style.visibility</p:attrName>
                                        </p:attrNameLst>
                                      </p:cBhvr>
                                      <p:to>
                                        <p:strVal val="visible"/>
                                      </p:to>
                                    </p:set>
                                    <p:animEffect transition="in" filter="fade">
                                      <p:cBhvr>
                                        <p:cTn id="7" dur="1000"/>
                                        <p:tgtEl>
                                          <p:spTgt spid="5">
                                            <p:txEl>
                                              <p:pRg st="15" end="15"/>
                                            </p:txEl>
                                          </p:spTgt>
                                        </p:tgtEl>
                                      </p:cBhvr>
                                    </p:animEffect>
                                    <p:anim calcmode="lin" valueType="num">
                                      <p:cBhvr>
                                        <p:cTn id="8" dur="1000" fill="hold"/>
                                        <p:tgtEl>
                                          <p:spTgt spid="5">
                                            <p:txEl>
                                              <p:pRg st="15" end="15"/>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Using Gantt charts--</a:t>
            </a:r>
            <a:r>
              <a:rPr lang="en-GB" sz="2800" dirty="0">
                <a:solidFill>
                  <a:srgbClr val="FF0000"/>
                </a:solidFill>
              </a:rPr>
              <a:t>Activity</a:t>
            </a:r>
          </a:p>
        </p:txBody>
      </p:sp>
      <p:sp>
        <p:nvSpPr>
          <p:cNvPr id="5" name="Content Placeholder 4"/>
          <p:cNvSpPr>
            <a:spLocks noGrp="1"/>
          </p:cNvSpPr>
          <p:nvPr>
            <p:ph idx="4294967295"/>
          </p:nvPr>
        </p:nvSpPr>
        <p:spPr>
          <a:xfrm>
            <a:off x="3169920" y="1527989"/>
            <a:ext cx="8321040" cy="5192851"/>
          </a:xfrm>
        </p:spPr>
        <p:txBody>
          <a:bodyPr>
            <a:normAutofit fontScale="70000" lnSpcReduction="20000"/>
          </a:bodyPr>
          <a:lstStyle/>
          <a:p>
            <a:pPr marL="0" indent="0">
              <a:buNone/>
            </a:pPr>
            <a:endParaRPr lang="en-GB" sz="900" dirty="0"/>
          </a:p>
          <a:p>
            <a:pPr marL="0" indent="0">
              <a:buNone/>
            </a:pPr>
            <a:endParaRPr lang="en-GB" sz="900" dirty="0"/>
          </a:p>
          <a:p>
            <a:pPr marL="0" indent="0" algn="ctr">
              <a:lnSpc>
                <a:spcPct val="100000"/>
              </a:lnSpc>
              <a:spcBef>
                <a:spcPts val="0"/>
              </a:spcBef>
              <a:buNone/>
            </a:pPr>
            <a:r>
              <a:rPr lang="en-GB" sz="2400" dirty="0">
                <a:solidFill>
                  <a:prstClr val="black"/>
                </a:solidFill>
              </a:rPr>
              <a:t> </a:t>
            </a:r>
          </a:p>
          <a:p>
            <a:pPr>
              <a:lnSpc>
                <a:spcPct val="170000"/>
              </a:lnSpc>
              <a:spcBef>
                <a:spcPts val="0"/>
              </a:spcBef>
              <a:buFont typeface="Wingdings" panose="05000000000000000000" pitchFamily="2" charset="2"/>
              <a:buChar char="ü"/>
            </a:pPr>
            <a:r>
              <a:rPr lang="en-GB" sz="2400" dirty="0">
                <a:solidFill>
                  <a:prstClr val="black"/>
                </a:solidFill>
              </a:rPr>
              <a:t>Open Microsoft Office</a:t>
            </a:r>
          </a:p>
          <a:p>
            <a:pPr marL="0" indent="0">
              <a:lnSpc>
                <a:spcPct val="170000"/>
              </a:lnSpc>
              <a:spcBef>
                <a:spcPts val="0"/>
              </a:spcBef>
              <a:buNone/>
            </a:pPr>
            <a:r>
              <a:rPr lang="en-GB" sz="2400" dirty="0">
                <a:solidFill>
                  <a:prstClr val="black"/>
                </a:solidFill>
              </a:rPr>
              <a:t>You have been asked to use Gantt Charts to schedule project activities of a community business:</a:t>
            </a:r>
          </a:p>
          <a:p>
            <a:pPr lvl="1">
              <a:lnSpc>
                <a:spcPct val="170000"/>
              </a:lnSpc>
              <a:spcBef>
                <a:spcPts val="0"/>
              </a:spcBef>
            </a:pPr>
            <a:r>
              <a:rPr lang="en-GB" sz="2000" dirty="0">
                <a:solidFill>
                  <a:prstClr val="black"/>
                </a:solidFill>
              </a:rPr>
              <a:t>Project must start in December 2021 and Finish in February 2022</a:t>
            </a:r>
          </a:p>
          <a:p>
            <a:pPr lvl="1">
              <a:lnSpc>
                <a:spcPct val="170000"/>
              </a:lnSpc>
              <a:spcBef>
                <a:spcPts val="0"/>
              </a:spcBef>
            </a:pPr>
            <a:r>
              <a:rPr lang="en-GB" sz="2000" dirty="0">
                <a:solidFill>
                  <a:prstClr val="black"/>
                </a:solidFill>
              </a:rPr>
              <a:t>Visual Research, Market Research, Initial Drawings, Mood boards, Identification of Competitors, Branding creation, Implementation, Final Ideas, Prep for hand-in deadline.</a:t>
            </a:r>
          </a:p>
          <a:p>
            <a:pPr>
              <a:lnSpc>
                <a:spcPct val="170000"/>
              </a:lnSpc>
            </a:pPr>
            <a:endParaRPr lang="en-GB" sz="900" dirty="0">
              <a:hlinkClick r:id="rId3"/>
            </a:endParaRPr>
          </a:p>
          <a:p>
            <a:pPr>
              <a:buFont typeface="Wingdings" panose="05000000000000000000" pitchFamily="2" charset="2"/>
              <a:buChar char="ü"/>
            </a:pPr>
            <a:r>
              <a:rPr lang="en-GB" sz="2600" b="1" dirty="0"/>
              <a:t>Describe</a:t>
            </a:r>
            <a:r>
              <a:rPr lang="en-GB" sz="2600" dirty="0"/>
              <a:t> how </a:t>
            </a:r>
            <a:r>
              <a:rPr lang="en-GB" sz="2600" dirty="0" err="1"/>
              <a:t>Currys</a:t>
            </a:r>
            <a:r>
              <a:rPr lang="en-GB" sz="2600" dirty="0"/>
              <a:t>/PC World should plan their IT project and record risks using appropriate tools and techniques </a:t>
            </a:r>
            <a:r>
              <a:rPr lang="en-GB" sz="2600" i="1" dirty="0">
                <a:solidFill>
                  <a:srgbClr val="FF0000"/>
                </a:solidFill>
              </a:rPr>
              <a:t>(read case study document)</a:t>
            </a:r>
            <a:endParaRPr lang="en-GB" sz="2600" i="1" dirty="0">
              <a:solidFill>
                <a:srgbClr val="FF0000"/>
              </a:solidFill>
              <a:hlinkClick r:id="rId3">
                <a:extLst>
                  <a:ext uri="{A12FA001-AC4F-418D-AE19-62706E023703}">
                    <ahyp:hlinkClr xmlns:ahyp="http://schemas.microsoft.com/office/drawing/2018/hyperlinkcolor" val="tx"/>
                  </a:ext>
                </a:extLst>
              </a:hlinkClick>
            </a:endParaRPr>
          </a:p>
          <a:p>
            <a:pPr marL="0" indent="0">
              <a:buNone/>
            </a:pPr>
            <a:endParaRPr lang="en-GB" sz="2600" dirty="0">
              <a:hlinkClick r:id="rId3">
                <a:extLst>
                  <a:ext uri="{A12FA001-AC4F-418D-AE19-62706E023703}">
                    <ahyp:hlinkClr xmlns:ahyp="http://schemas.microsoft.com/office/drawing/2018/hyperlinkcolor" val="tx"/>
                  </a:ext>
                </a:extLst>
              </a:hlinkClick>
            </a:endParaRPr>
          </a:p>
          <a:p>
            <a:pPr marL="0" indent="0">
              <a:buNone/>
            </a:pPr>
            <a:endParaRPr lang="en-GB" sz="1700" dirty="0">
              <a:hlinkClick r:id="rId3">
                <a:extLst>
                  <a:ext uri="{A12FA001-AC4F-418D-AE19-62706E023703}">
                    <ahyp:hlinkClr xmlns:ahyp="http://schemas.microsoft.com/office/drawing/2018/hyperlinkcolor" val="tx"/>
                  </a:ext>
                </a:extLst>
              </a:hlinkClick>
            </a:endParaRPr>
          </a:p>
          <a:p>
            <a:pPr marL="0" indent="0">
              <a:buNone/>
            </a:pPr>
            <a:r>
              <a:rPr lang="en-GB" sz="1700" dirty="0">
                <a:hlinkClick r:id="rId3">
                  <a:extLst>
                    <a:ext uri="{A12FA001-AC4F-418D-AE19-62706E023703}">
                      <ahyp:hlinkClr xmlns:ahyp="http://schemas.microsoft.com/office/drawing/2018/hyperlinkcolor" val="tx"/>
                    </a:ext>
                  </a:extLst>
                </a:hlinkClick>
              </a:rPr>
              <a:t>Use the link to practise  </a:t>
            </a:r>
          </a:p>
          <a:p>
            <a:pPr marL="0" indent="0">
              <a:buNone/>
            </a:pPr>
            <a:endParaRPr lang="en-GB" sz="1700" dirty="0">
              <a:hlinkClick r:id="rId3">
                <a:extLst>
                  <a:ext uri="{A12FA001-AC4F-418D-AE19-62706E023703}">
                    <ahyp:hlinkClr xmlns:ahyp="http://schemas.microsoft.com/office/drawing/2018/hyperlinkcolor" val="tx"/>
                  </a:ext>
                </a:extLst>
              </a:hlinkClick>
            </a:endParaRPr>
          </a:p>
          <a:p>
            <a:pPr marL="0" indent="0">
              <a:buNone/>
            </a:pPr>
            <a:r>
              <a:rPr lang="en-GB" sz="1700" dirty="0">
                <a:hlinkClick r:id="rId3">
                  <a:extLst>
                    <a:ext uri="{A12FA001-AC4F-418D-AE19-62706E023703}">
                      <ahyp:hlinkClr xmlns:ahyp="http://schemas.microsoft.com/office/drawing/2018/hyperlinkcolor" val="tx"/>
                    </a:ext>
                  </a:extLst>
                </a:hlinkClick>
              </a:rPr>
              <a:t>Excel Gantt chart tutorial +Free Template + Export to PPT (officetimeline.com)</a:t>
            </a:r>
            <a:endParaRPr lang="en-GB" sz="1700" dirty="0"/>
          </a:p>
        </p:txBody>
      </p:sp>
      <p:sp>
        <p:nvSpPr>
          <p:cNvPr id="8" name="Text Placeholder 5">
            <a:extLst>
              <a:ext uri="{FF2B5EF4-FFF2-40B4-BE49-F238E27FC236}">
                <a16:creationId xmlns:a16="http://schemas.microsoft.com/office/drawing/2014/main" id="{F460357C-95BB-4006-8138-C4050A7780AA}"/>
              </a:ext>
            </a:extLst>
          </p:cNvPr>
          <p:cNvSpPr txBox="1">
            <a:spLocks/>
          </p:cNvSpPr>
          <p:nvPr/>
        </p:nvSpPr>
        <p:spPr>
          <a:xfrm>
            <a:off x="466396" y="1185488"/>
            <a:ext cx="1975129" cy="53223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pPr marL="0" indent="0">
              <a:buNone/>
            </a:pPr>
            <a:r>
              <a:rPr lang="en-GB" sz="1000" dirty="0">
                <a:hlinkClick r:id="rId3"/>
              </a:rPr>
              <a:t>Excel Gantt chart tutorial +Free Template + Export to PPT (officetimeline.com)</a:t>
            </a:r>
            <a:endParaRPr lang="en-GB" sz="10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64897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3" end="13"/>
                                            </p:txEl>
                                          </p:spTgt>
                                        </p:tgtEl>
                                        <p:attrNameLst>
                                          <p:attrName>style.visibility</p:attrName>
                                        </p:attrNameLst>
                                      </p:cBhvr>
                                      <p:to>
                                        <p:strVal val="visible"/>
                                      </p:to>
                                    </p:set>
                                    <p:animEffect transition="in" filter="fade">
                                      <p:cBhvr>
                                        <p:cTn id="7" dur="1000"/>
                                        <p:tgtEl>
                                          <p:spTgt spid="5">
                                            <p:txEl>
                                              <p:pRg st="13" end="13"/>
                                            </p:txEl>
                                          </p:spTgt>
                                        </p:tgtEl>
                                      </p:cBhvr>
                                    </p:animEffect>
                                    <p:anim calcmode="lin" valueType="num">
                                      <p:cBhvr>
                                        <p:cTn id="8"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RACI chart</a:t>
            </a:r>
          </a:p>
        </p:txBody>
      </p:sp>
      <p:sp>
        <p:nvSpPr>
          <p:cNvPr id="5" name="Content Placeholder 4"/>
          <p:cNvSpPr>
            <a:spLocks noGrp="1"/>
          </p:cNvSpPr>
          <p:nvPr>
            <p:ph idx="4294967295"/>
          </p:nvPr>
        </p:nvSpPr>
        <p:spPr>
          <a:xfrm>
            <a:off x="3169920" y="1527989"/>
            <a:ext cx="8321040" cy="5192851"/>
          </a:xfrm>
        </p:spPr>
        <p:txBody>
          <a:bodyPr>
            <a:normAutofit/>
          </a:bodyPr>
          <a:lstStyle/>
          <a:p>
            <a:r>
              <a:rPr lang="en-GB" sz="1800" dirty="0"/>
              <a:t>A RACI chart, also known as a RACI matrix or RACI model, is a diagram that identifies the key roles and responsibilities of users against major tasks within a project. </a:t>
            </a:r>
          </a:p>
          <a:p>
            <a:r>
              <a:rPr lang="en-GB" sz="1800" dirty="0"/>
              <a:t>RACI charts serve as a visual representation of the functional role played by each person on a project team. </a:t>
            </a:r>
          </a:p>
          <a:p>
            <a:r>
              <a:rPr lang="en-GB" sz="1800" dirty="0"/>
              <a:t>Creating these charts is also an excellent exercise in balancing workload and establishing the decision-maker.</a:t>
            </a:r>
          </a:p>
          <a:p>
            <a:endParaRPr lang="en-GB" sz="1800" dirty="0"/>
          </a:p>
          <a:p>
            <a:r>
              <a:rPr lang="en-GB" sz="1800" b="1" dirty="0"/>
              <a:t>Step 1: Identify the team members.</a:t>
            </a:r>
          </a:p>
          <a:p>
            <a:pPr lvl="1">
              <a:buFont typeface="Wingdings" panose="05000000000000000000" pitchFamily="2" charset="2"/>
              <a:buChar char="ü"/>
            </a:pPr>
            <a:r>
              <a:rPr lang="en-GB" sz="1400" dirty="0"/>
              <a:t>Examples include the project manager, executive sponsor, product manager, software developer, and business analyst.</a:t>
            </a:r>
          </a:p>
          <a:p>
            <a:endParaRPr lang="en-GB" sz="1800" dirty="0"/>
          </a:p>
          <a:p>
            <a:r>
              <a:rPr lang="en-GB" sz="1800" b="1" dirty="0"/>
              <a:t>Step 2: Identify the major milestones in the project.</a:t>
            </a:r>
          </a:p>
          <a:p>
            <a:pPr lvl="1">
              <a:buFont typeface="Wingdings" panose="05000000000000000000" pitchFamily="2" charset="2"/>
              <a:buChar char="ü"/>
            </a:pPr>
            <a:r>
              <a:rPr lang="en-GB" sz="1400" dirty="0"/>
              <a:t>If we take a project like building a website, the examples are website designing, testing, and client approval.</a:t>
            </a:r>
          </a:p>
          <a:p>
            <a:r>
              <a:rPr lang="en-GB" sz="1800" b="1" dirty="0"/>
              <a:t>Step 3: Draw a matrix with a row for each team member and a column for each particular task/milestone</a:t>
            </a:r>
            <a:r>
              <a:rPr lang="en-GB" sz="1800" dirty="0"/>
              <a:t>.</a:t>
            </a:r>
          </a:p>
          <a:p>
            <a:pPr lvl="1">
              <a:buFont typeface="Wingdings" panose="05000000000000000000" pitchFamily="2" charset="2"/>
              <a:buChar char="ü"/>
            </a:pPr>
            <a:r>
              <a:rPr lang="en-GB" sz="1400" dirty="0"/>
              <a:t>You can easily use Microsoft Excel or another software program to create a RACI chart.</a:t>
            </a:r>
          </a:p>
          <a:p>
            <a:pPr lvl="1">
              <a:buFont typeface="Wingdings" panose="05000000000000000000" pitchFamily="2" charset="2"/>
              <a:buChar char="ü"/>
            </a:pPr>
            <a:endParaRPr lang="en-GB" sz="1400" dirty="0"/>
          </a:p>
          <a:p>
            <a:endParaRPr lang="en-GB" sz="1800" dirty="0"/>
          </a:p>
        </p:txBody>
      </p:sp>
      <p:sp>
        <p:nvSpPr>
          <p:cNvPr id="6" name="Text Placeholder 5">
            <a:extLst>
              <a:ext uri="{FF2B5EF4-FFF2-40B4-BE49-F238E27FC236}">
                <a16:creationId xmlns:a16="http://schemas.microsoft.com/office/drawing/2014/main" id="{027A9A55-0E5A-4339-BDF6-AAC86D37C05D}"/>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114342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1000"/>
                                        <p:tgtEl>
                                          <p:spTgt spid="5">
                                            <p:txEl>
                                              <p:pRg st="5" end="5"/>
                                            </p:txEl>
                                          </p:spTgt>
                                        </p:tgtEl>
                                      </p:cBhvr>
                                    </p:animEffect>
                                    <p:anim calcmode="lin" valueType="num">
                                      <p:cBhvr>
                                        <p:cTn id="3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1000"/>
                                        <p:tgtEl>
                                          <p:spTgt spid="5">
                                            <p:txEl>
                                              <p:pRg st="7" end="7"/>
                                            </p:txEl>
                                          </p:spTgt>
                                        </p:tgtEl>
                                      </p:cBhvr>
                                    </p:animEffect>
                                    <p:anim calcmode="lin" valueType="num">
                                      <p:cBhvr>
                                        <p:cTn id="43"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8" end="8"/>
                                            </p:txEl>
                                          </p:spTgt>
                                        </p:tgtEl>
                                        <p:attrNameLst>
                                          <p:attrName>style.visibility</p:attrName>
                                        </p:attrNameLst>
                                      </p:cBhvr>
                                      <p:to>
                                        <p:strVal val="visible"/>
                                      </p:to>
                                    </p:set>
                                    <p:animEffect transition="in" filter="fade">
                                      <p:cBhvr>
                                        <p:cTn id="49" dur="1000"/>
                                        <p:tgtEl>
                                          <p:spTgt spid="5">
                                            <p:txEl>
                                              <p:pRg st="8" end="8"/>
                                            </p:txEl>
                                          </p:spTgt>
                                        </p:tgtEl>
                                      </p:cBhvr>
                                    </p:animEffect>
                                    <p:anim calcmode="lin" valueType="num">
                                      <p:cBhvr>
                                        <p:cTn id="50"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9" end="9"/>
                                            </p:txEl>
                                          </p:spTgt>
                                        </p:tgtEl>
                                        <p:attrNameLst>
                                          <p:attrName>style.visibility</p:attrName>
                                        </p:attrNameLst>
                                      </p:cBhvr>
                                      <p:to>
                                        <p:strVal val="visible"/>
                                      </p:to>
                                    </p:set>
                                    <p:animEffect transition="in" filter="fade">
                                      <p:cBhvr>
                                        <p:cTn id="56" dur="1000"/>
                                        <p:tgtEl>
                                          <p:spTgt spid="5">
                                            <p:txEl>
                                              <p:pRg st="9" end="9"/>
                                            </p:txEl>
                                          </p:spTgt>
                                        </p:tgtEl>
                                      </p:cBhvr>
                                    </p:animEffect>
                                    <p:anim calcmode="lin" valueType="num">
                                      <p:cBhvr>
                                        <p:cTn id="57"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Effect transition="in" filter="fade">
                                      <p:cBhvr>
                                        <p:cTn id="63" dur="1000"/>
                                        <p:tgtEl>
                                          <p:spTgt spid="5">
                                            <p:txEl>
                                              <p:pRg st="10" end="10"/>
                                            </p:txEl>
                                          </p:spTgt>
                                        </p:tgtEl>
                                      </p:cBhvr>
                                    </p:animEffect>
                                    <p:anim calcmode="lin" valueType="num">
                                      <p:cBhvr>
                                        <p:cTn id="64"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6077F8A-2E2C-42FB-8E97-CF4C3B039755}"/>
              </a:ext>
            </a:extLst>
          </p:cNvPr>
          <p:cNvPicPr>
            <a:picLocks noChangeAspect="1"/>
          </p:cNvPicPr>
          <p:nvPr/>
        </p:nvPicPr>
        <p:blipFill>
          <a:blip r:embed="rId3"/>
          <a:stretch>
            <a:fillRect/>
          </a:stretch>
        </p:blipFill>
        <p:spPr>
          <a:xfrm>
            <a:off x="6882481" y="791630"/>
            <a:ext cx="4469697" cy="2637370"/>
          </a:xfrm>
          <a:prstGeom prst="rect">
            <a:avLst/>
          </a:prstGeom>
        </p:spPr>
      </p:pic>
      <p:sp>
        <p:nvSpPr>
          <p:cNvPr id="4" name="Title 3"/>
          <p:cNvSpPr>
            <a:spLocks noGrp="1"/>
          </p:cNvSpPr>
          <p:nvPr>
            <p:ph type="title"/>
          </p:nvPr>
        </p:nvSpPr>
        <p:spPr>
          <a:xfrm>
            <a:off x="2994822" y="181135"/>
            <a:ext cx="8183880" cy="935774"/>
          </a:xfrm>
        </p:spPr>
        <p:txBody>
          <a:bodyPr>
            <a:normAutofit/>
          </a:bodyPr>
          <a:lstStyle/>
          <a:p>
            <a:r>
              <a:rPr lang="en-GB" dirty="0"/>
              <a:t>How to create a RACI chart</a:t>
            </a:r>
          </a:p>
        </p:txBody>
      </p:sp>
      <p:sp>
        <p:nvSpPr>
          <p:cNvPr id="5" name="Content Placeholder 4"/>
          <p:cNvSpPr>
            <a:spLocks noGrp="1"/>
          </p:cNvSpPr>
          <p:nvPr>
            <p:ph idx="4294967295"/>
          </p:nvPr>
        </p:nvSpPr>
        <p:spPr>
          <a:xfrm>
            <a:off x="3169920" y="1322961"/>
            <a:ext cx="8321040" cy="5397879"/>
          </a:xfrm>
        </p:spPr>
        <p:txBody>
          <a:bodyPr>
            <a:normAutofit/>
          </a:bodyPr>
          <a:lstStyle/>
          <a:p>
            <a:endParaRPr lang="en-GB" sz="1800" dirty="0"/>
          </a:p>
          <a:p>
            <a:pPr marL="0" indent="0">
              <a:buNone/>
            </a:pPr>
            <a:r>
              <a:rPr lang="en-GB" sz="1100" b="1" dirty="0">
                <a:hlinkClick r:id="rId4"/>
              </a:rPr>
              <a:t>https://www.youtube.com/watch?v=6kHtzNqpXz8</a:t>
            </a:r>
            <a:r>
              <a:rPr lang="en-GB" sz="1100" b="1" dirty="0"/>
              <a:t> </a:t>
            </a:r>
          </a:p>
          <a:p>
            <a:endParaRPr lang="en-GB" sz="1100" b="1" dirty="0"/>
          </a:p>
          <a:p>
            <a:endParaRPr lang="en-GB" sz="1800" b="1" dirty="0"/>
          </a:p>
          <a:p>
            <a:endParaRPr lang="en-GB" sz="1800" b="1" dirty="0"/>
          </a:p>
          <a:p>
            <a:endParaRPr lang="en-GB" sz="1800" b="1" dirty="0"/>
          </a:p>
          <a:p>
            <a:r>
              <a:rPr lang="en-GB" sz="1800" b="1" dirty="0"/>
              <a:t>Step 1: Identify the team members.</a:t>
            </a:r>
          </a:p>
          <a:p>
            <a:pPr lvl="1">
              <a:buFont typeface="Wingdings" panose="05000000000000000000" pitchFamily="2" charset="2"/>
              <a:buChar char="ü"/>
            </a:pPr>
            <a:r>
              <a:rPr lang="en-GB" sz="1400" dirty="0"/>
              <a:t>Examples include the project manager, executive sponsor, product manager, software developer, and business analyst.</a:t>
            </a:r>
          </a:p>
          <a:p>
            <a:r>
              <a:rPr lang="en-GB" sz="1800" b="1" dirty="0"/>
              <a:t>Step 2: Identify the major milestones in the project.</a:t>
            </a:r>
          </a:p>
          <a:p>
            <a:pPr lvl="1">
              <a:buFont typeface="Wingdings" panose="05000000000000000000" pitchFamily="2" charset="2"/>
              <a:buChar char="ü"/>
            </a:pPr>
            <a:r>
              <a:rPr lang="en-GB" sz="1400" dirty="0"/>
              <a:t>If we take a project like building a website, the examples are website designing, testing, and client approval.</a:t>
            </a:r>
          </a:p>
          <a:p>
            <a:r>
              <a:rPr lang="en-GB" sz="1800" b="1" dirty="0"/>
              <a:t>Step 3: Draw a matrix with a row for each team member and a column for each particular task/milestone</a:t>
            </a:r>
            <a:r>
              <a:rPr lang="en-GB" sz="1800" dirty="0"/>
              <a:t>.</a:t>
            </a:r>
          </a:p>
          <a:p>
            <a:pPr lvl="1">
              <a:buFont typeface="Wingdings" panose="05000000000000000000" pitchFamily="2" charset="2"/>
              <a:buChar char="ü"/>
            </a:pPr>
            <a:r>
              <a:rPr lang="en-GB" sz="1400" dirty="0"/>
              <a:t>You can easily use Microsoft Excel or another software program to create a RACI chart.</a:t>
            </a:r>
          </a:p>
          <a:p>
            <a:pPr lvl="1">
              <a:buFont typeface="Wingdings" panose="05000000000000000000" pitchFamily="2" charset="2"/>
              <a:buChar char="ü"/>
            </a:pPr>
            <a:endParaRPr lang="en-GB" sz="1400" dirty="0"/>
          </a:p>
          <a:p>
            <a:endParaRPr lang="en-GB" sz="1800" dirty="0"/>
          </a:p>
        </p:txBody>
      </p:sp>
      <p:sp>
        <p:nvSpPr>
          <p:cNvPr id="6" name="Text Placeholder 5">
            <a:extLst>
              <a:ext uri="{FF2B5EF4-FFF2-40B4-BE49-F238E27FC236}">
                <a16:creationId xmlns:a16="http://schemas.microsoft.com/office/drawing/2014/main" id="{027A9A55-0E5A-4339-BDF6-AAC86D37C05D}"/>
              </a:ext>
            </a:extLst>
          </p:cNvPr>
          <p:cNvSpPr txBox="1">
            <a:spLocks/>
          </p:cNvSpPr>
          <p:nvPr/>
        </p:nvSpPr>
        <p:spPr>
          <a:xfrm>
            <a:off x="242659" y="1116909"/>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79023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1000"/>
                                        <p:tgtEl>
                                          <p:spTgt spid="5">
                                            <p:txEl>
                                              <p:pRg st="6" end="6"/>
                                            </p:txEl>
                                          </p:spTgt>
                                        </p:tgtEl>
                                      </p:cBhvr>
                                    </p:animEffect>
                                    <p:anim calcmode="lin" valueType="num">
                                      <p:cBhvr>
                                        <p:cTn id="8"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animEffect transition="in" filter="fade">
                                      <p:cBhvr>
                                        <p:cTn id="21" dur="1000"/>
                                        <p:tgtEl>
                                          <p:spTgt spid="5">
                                            <p:txEl>
                                              <p:pRg st="7" end="7"/>
                                            </p:txEl>
                                          </p:spTgt>
                                        </p:tgtEl>
                                      </p:cBhvr>
                                    </p:animEffect>
                                    <p:anim calcmode="lin" valueType="num">
                                      <p:cBhvr>
                                        <p:cTn id="22"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8" end="8"/>
                                            </p:txEl>
                                          </p:spTgt>
                                        </p:tgtEl>
                                        <p:attrNameLst>
                                          <p:attrName>style.visibility</p:attrName>
                                        </p:attrNameLst>
                                      </p:cBhvr>
                                      <p:to>
                                        <p:strVal val="visible"/>
                                      </p:to>
                                    </p:set>
                                    <p:animEffect transition="in" filter="fade">
                                      <p:cBhvr>
                                        <p:cTn id="28" dur="1000"/>
                                        <p:tgtEl>
                                          <p:spTgt spid="5">
                                            <p:txEl>
                                              <p:pRg st="8" end="8"/>
                                            </p:txEl>
                                          </p:spTgt>
                                        </p:tgtEl>
                                      </p:cBhvr>
                                    </p:animEffect>
                                    <p:anim calcmode="lin" valueType="num">
                                      <p:cBhvr>
                                        <p:cTn id="29"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animEffect transition="in" filter="fade">
                                      <p:cBhvr>
                                        <p:cTn id="35" dur="1000"/>
                                        <p:tgtEl>
                                          <p:spTgt spid="5">
                                            <p:txEl>
                                              <p:pRg st="9" end="9"/>
                                            </p:txEl>
                                          </p:spTgt>
                                        </p:tgtEl>
                                      </p:cBhvr>
                                    </p:animEffect>
                                    <p:anim calcmode="lin" valueType="num">
                                      <p:cBhvr>
                                        <p:cTn id="36"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Effect transition="in" filter="fade">
                                      <p:cBhvr>
                                        <p:cTn id="42" dur="1000"/>
                                        <p:tgtEl>
                                          <p:spTgt spid="5">
                                            <p:txEl>
                                              <p:pRg st="10" end="10"/>
                                            </p:txEl>
                                          </p:spTgt>
                                        </p:tgtEl>
                                      </p:cBhvr>
                                    </p:animEffect>
                                    <p:anim calcmode="lin" valueType="num">
                                      <p:cBhvr>
                                        <p:cTn id="43"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11" end="11"/>
                                            </p:txEl>
                                          </p:spTgt>
                                        </p:tgtEl>
                                        <p:attrNameLst>
                                          <p:attrName>style.visibility</p:attrName>
                                        </p:attrNameLst>
                                      </p:cBhvr>
                                      <p:to>
                                        <p:strVal val="visible"/>
                                      </p:to>
                                    </p:set>
                                    <p:animEffect transition="in" filter="fade">
                                      <p:cBhvr>
                                        <p:cTn id="49" dur="1000"/>
                                        <p:tgtEl>
                                          <p:spTgt spid="5">
                                            <p:txEl>
                                              <p:pRg st="11" end="11"/>
                                            </p:txEl>
                                          </p:spTgt>
                                        </p:tgtEl>
                                      </p:cBhvr>
                                    </p:animEffect>
                                    <p:anim calcmode="lin" valueType="num">
                                      <p:cBhvr>
                                        <p:cTn id="50"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060223" y="989012"/>
            <a:ext cx="7707984" cy="9821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Starter Activity </a:t>
            </a:r>
          </a:p>
        </p:txBody>
      </p:sp>
      <p:sp>
        <p:nvSpPr>
          <p:cNvPr id="3" name="Rectangle 3"/>
          <p:cNvSpPr txBox="1">
            <a:spLocks noChangeArrowheads="1"/>
          </p:cNvSpPr>
          <p:nvPr/>
        </p:nvSpPr>
        <p:spPr>
          <a:xfrm>
            <a:off x="2804972" y="1618305"/>
            <a:ext cx="8218487" cy="47894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GB" altLang="en-US" dirty="0"/>
              <a:t>	</a:t>
            </a:r>
            <a:r>
              <a:rPr lang="en-GB" altLang="en-US" dirty="0">
                <a:solidFill>
                  <a:srgbClr val="FF0000"/>
                </a:solidFill>
              </a:rPr>
              <a:t>Task 1 – Complete project management terminology starter activity </a:t>
            </a:r>
            <a:r>
              <a:rPr lang="en-GB" altLang="en-US" sz="1400" dirty="0">
                <a:solidFill>
                  <a:srgbClr val="FF0000"/>
                </a:solidFill>
              </a:rPr>
              <a:t>( Follow instructions on paper) </a:t>
            </a:r>
          </a:p>
          <a:p>
            <a:pPr>
              <a:buFontTx/>
              <a:buNone/>
            </a:pPr>
            <a:endParaRPr lang="en-GB" altLang="en-US" dirty="0"/>
          </a:p>
          <a:p>
            <a:pPr>
              <a:buFontTx/>
              <a:buNone/>
            </a:pPr>
            <a:r>
              <a:rPr lang="en-GB" altLang="en-US" dirty="0"/>
              <a:t>	</a:t>
            </a:r>
            <a:endParaRPr lang="en-US" altLang="en-US" dirty="0">
              <a:solidFill>
                <a:srgbClr val="FF0000"/>
              </a:solidFill>
            </a:endParaRPr>
          </a:p>
        </p:txBody>
      </p:sp>
      <p:pic>
        <p:nvPicPr>
          <p:cNvPr id="7" name="Picture 6">
            <a:extLst>
              <a:ext uri="{FF2B5EF4-FFF2-40B4-BE49-F238E27FC236}">
                <a16:creationId xmlns:a16="http://schemas.microsoft.com/office/drawing/2014/main" id="{25D6CDDE-5A2B-4321-A623-7516E91F58D0}"/>
              </a:ext>
            </a:extLst>
          </p:cNvPr>
          <p:cNvPicPr>
            <a:picLocks noChangeAspect="1"/>
          </p:cNvPicPr>
          <p:nvPr/>
        </p:nvPicPr>
        <p:blipFill>
          <a:blip r:embed="rId3"/>
          <a:stretch>
            <a:fillRect/>
          </a:stretch>
        </p:blipFill>
        <p:spPr>
          <a:xfrm>
            <a:off x="486424" y="989012"/>
            <a:ext cx="2036240" cy="5675868"/>
          </a:xfrm>
          <a:prstGeom prst="rect">
            <a:avLst/>
          </a:prstGeom>
        </p:spPr>
      </p:pic>
      <p:pic>
        <p:nvPicPr>
          <p:cNvPr id="5" name="Picture 4" descr="https://knowledgertraining.com/customer_images/knowledgertraining_com_0062_1_2_img1_5052.jpg">
            <a:extLst>
              <a:ext uri="{FF2B5EF4-FFF2-40B4-BE49-F238E27FC236}">
                <a16:creationId xmlns:a16="http://schemas.microsoft.com/office/drawing/2014/main" id="{42784FAB-313E-4EC9-BB87-8E454928414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206303" y="2495836"/>
            <a:ext cx="7484395" cy="4143375"/>
          </a:xfrm>
          <a:prstGeom prst="rect">
            <a:avLst/>
          </a:prstGeom>
          <a:noFill/>
          <a:ln>
            <a:noFill/>
          </a:ln>
        </p:spPr>
      </p:pic>
      <p:pic>
        <p:nvPicPr>
          <p:cNvPr id="6" name="Picture 5">
            <a:extLst>
              <a:ext uri="{FF2B5EF4-FFF2-40B4-BE49-F238E27FC236}">
                <a16:creationId xmlns:a16="http://schemas.microsoft.com/office/drawing/2014/main" id="{A9B04767-A836-4497-A542-5A6700F0CE7C}"/>
              </a:ext>
            </a:extLst>
          </p:cNvPr>
          <p:cNvPicPr>
            <a:picLocks noChangeAspect="1"/>
          </p:cNvPicPr>
          <p:nvPr/>
        </p:nvPicPr>
        <p:blipFill>
          <a:blip r:embed="rId5"/>
          <a:stretch>
            <a:fillRect/>
          </a:stretch>
        </p:blipFill>
        <p:spPr>
          <a:xfrm>
            <a:off x="0" y="0"/>
            <a:ext cx="12192000" cy="672106"/>
          </a:xfrm>
          <a:prstGeom prst="rect">
            <a:avLst/>
          </a:prstGeom>
        </p:spPr>
      </p:pic>
    </p:spTree>
    <p:extLst>
      <p:ext uri="{BB962C8B-B14F-4D97-AF65-F5344CB8AC3E}">
        <p14:creationId xmlns:p14="http://schemas.microsoft.com/office/powerpoint/2010/main" val="208965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How to create a RACI chart</a:t>
            </a:r>
          </a:p>
        </p:txBody>
      </p:sp>
      <p:sp>
        <p:nvSpPr>
          <p:cNvPr id="5" name="Content Placeholder 4"/>
          <p:cNvSpPr>
            <a:spLocks noGrp="1"/>
          </p:cNvSpPr>
          <p:nvPr>
            <p:ph idx="4294967295"/>
          </p:nvPr>
        </p:nvSpPr>
        <p:spPr>
          <a:xfrm>
            <a:off x="3051137" y="1300023"/>
            <a:ext cx="8321040" cy="5192851"/>
          </a:xfrm>
        </p:spPr>
        <p:txBody>
          <a:bodyPr>
            <a:normAutofit/>
          </a:bodyPr>
          <a:lstStyle/>
          <a:p>
            <a:r>
              <a:rPr lang="en-GB" sz="1800" dirty="0"/>
              <a:t>Step 4: Fill in each box with the corresponding R, A, C, and I to designate the role of each person for every task.</a:t>
            </a:r>
          </a:p>
          <a:p>
            <a:pPr lvl="1">
              <a:buFont typeface="Wingdings" panose="05000000000000000000" pitchFamily="2" charset="2"/>
              <a:buChar char="ü"/>
            </a:pPr>
            <a:endParaRPr lang="en-GB" sz="1400" dirty="0"/>
          </a:p>
          <a:p>
            <a:pPr lvl="1">
              <a:buFont typeface="Wingdings" panose="05000000000000000000" pitchFamily="2" charset="2"/>
              <a:buChar char="ü"/>
            </a:pPr>
            <a:r>
              <a:rPr lang="en-GB" sz="1400" dirty="0"/>
              <a:t>For the client approval milestone in the aforementioned website building example, the project manager would be responsible for getting the client’s approval, the executive sponsor would be accountable, and the developer needs to be informed of the outcome.</a:t>
            </a:r>
          </a:p>
          <a:p>
            <a:pPr lvl="1">
              <a:buFont typeface="Wingdings" panose="05000000000000000000" pitchFamily="2" charset="2"/>
              <a:buChar char="ü"/>
            </a:pPr>
            <a:endParaRPr lang="en-GB" sz="1400" dirty="0"/>
          </a:p>
          <a:p>
            <a:r>
              <a:rPr lang="en-GB" sz="1800" dirty="0"/>
              <a:t>Step 5: Discuss, analyse, and get approval from the project team.</a:t>
            </a:r>
          </a:p>
          <a:p>
            <a:pPr lvl="1">
              <a:buFont typeface="Wingdings" panose="05000000000000000000" pitchFamily="2" charset="2"/>
              <a:buChar char="ü"/>
            </a:pPr>
            <a:r>
              <a:rPr lang="en-GB" sz="1400" dirty="0"/>
              <a:t>To take our example again, it’s possible the executive sponsor wants to be the person who meets with the clients to get their approval, hence they would be responsible for this task.</a:t>
            </a:r>
          </a:p>
          <a:p>
            <a:r>
              <a:rPr lang="en-GB" sz="1800" dirty="0"/>
              <a:t>Step 6: Provide everyone a copy. You can just email the file out to everyone.</a:t>
            </a:r>
          </a:p>
        </p:txBody>
      </p:sp>
      <p:sp>
        <p:nvSpPr>
          <p:cNvPr id="6" name="Text Placeholder 5">
            <a:extLst>
              <a:ext uri="{FF2B5EF4-FFF2-40B4-BE49-F238E27FC236}">
                <a16:creationId xmlns:a16="http://schemas.microsoft.com/office/drawing/2014/main" id="{027A9A55-0E5A-4339-BDF6-AAC86D37C05D}"/>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pic>
        <p:nvPicPr>
          <p:cNvPr id="2" name="Picture 1">
            <a:extLst>
              <a:ext uri="{FF2B5EF4-FFF2-40B4-BE49-F238E27FC236}">
                <a16:creationId xmlns:a16="http://schemas.microsoft.com/office/drawing/2014/main" id="{23DEA627-FC3C-4912-90A2-06D035B0E4A9}"/>
              </a:ext>
            </a:extLst>
          </p:cNvPr>
          <p:cNvPicPr>
            <a:picLocks noChangeAspect="1"/>
          </p:cNvPicPr>
          <p:nvPr/>
        </p:nvPicPr>
        <p:blipFill>
          <a:blip r:embed="rId3"/>
          <a:stretch>
            <a:fillRect/>
          </a:stretch>
        </p:blipFill>
        <p:spPr>
          <a:xfrm>
            <a:off x="7188740" y="4139173"/>
            <a:ext cx="4183437" cy="2718826"/>
          </a:xfrm>
          <a:prstGeom prst="rect">
            <a:avLst/>
          </a:prstGeom>
        </p:spPr>
      </p:pic>
    </p:spTree>
    <p:extLst>
      <p:ext uri="{BB962C8B-B14F-4D97-AF65-F5344CB8AC3E}">
        <p14:creationId xmlns:p14="http://schemas.microsoft.com/office/powerpoint/2010/main" val="1953594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fade">
                                      <p:cBhvr>
                                        <p:cTn id="7" dur="1000"/>
                                        <p:tgtEl>
                                          <p:spTgt spid="5">
                                            <p:txEl>
                                              <p:pRg st="4" end="4"/>
                                            </p:txEl>
                                          </p:spTgt>
                                        </p:tgtEl>
                                      </p:cBhvr>
                                    </p:animEffect>
                                    <p:anim calcmode="lin" valueType="num">
                                      <p:cBhvr>
                                        <p:cTn id="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1000"/>
                                        <p:tgtEl>
                                          <p:spTgt spid="5">
                                            <p:txEl>
                                              <p:pRg st="6" end="6"/>
                                            </p:txEl>
                                          </p:spTgt>
                                        </p:tgtEl>
                                      </p:cBhvr>
                                    </p:animEffect>
                                    <p:anim calcmode="lin" valueType="num">
                                      <p:cBhvr>
                                        <p:cTn id="36"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Task Management</a:t>
            </a:r>
          </a:p>
        </p:txBody>
      </p:sp>
      <p:sp>
        <p:nvSpPr>
          <p:cNvPr id="5" name="Content Placeholder 4"/>
          <p:cNvSpPr>
            <a:spLocks noGrp="1"/>
          </p:cNvSpPr>
          <p:nvPr>
            <p:ph idx="4294967295"/>
          </p:nvPr>
        </p:nvSpPr>
        <p:spPr>
          <a:xfrm>
            <a:off x="2733472" y="1527989"/>
            <a:ext cx="8757488" cy="5192851"/>
          </a:xfrm>
        </p:spPr>
        <p:txBody>
          <a:bodyPr>
            <a:normAutofit/>
          </a:bodyPr>
          <a:lstStyle/>
          <a:p>
            <a:r>
              <a:rPr lang="en-GB" sz="1800" dirty="0"/>
              <a:t>Task management is a process where a project manager identifies, monitors and progresses the work that needs to be done during the day. </a:t>
            </a:r>
          </a:p>
          <a:p>
            <a:r>
              <a:rPr lang="en-GB" sz="1800" dirty="0"/>
              <a:t>In terms of project management, task management is how workflow is efficiently organized.</a:t>
            </a:r>
          </a:p>
          <a:p>
            <a:r>
              <a:rPr lang="en-GB" sz="1800" dirty="0"/>
              <a:t>It’s task-oriented, detailed and part of the larger scheduling of a project. </a:t>
            </a:r>
          </a:p>
          <a:p>
            <a:endParaRPr lang="en-GB" sz="1800" dirty="0"/>
          </a:p>
          <a:p>
            <a:r>
              <a:rPr lang="en-GB" sz="1800" dirty="0"/>
              <a:t>Why Should You Use Task Management Tools?</a:t>
            </a:r>
          </a:p>
          <a:p>
            <a:pPr lvl="1"/>
            <a:r>
              <a:rPr lang="en-GB" sz="1400" dirty="0"/>
              <a:t>To keep things organized you’ll need a task management tool to help you prioritize tasks, track progress and collaborate with your team.</a:t>
            </a:r>
          </a:p>
          <a:p>
            <a:pPr lvl="1"/>
            <a:endParaRPr lang="en-GB" sz="1400" dirty="0"/>
          </a:p>
          <a:p>
            <a:pPr lvl="1"/>
            <a:r>
              <a:rPr lang="en-GB" sz="1400" dirty="0"/>
              <a:t>Task management tools let you stay on top of all your work and helps your team hit their deadlines too.</a:t>
            </a:r>
          </a:p>
          <a:p>
            <a:pPr lvl="1"/>
            <a:endParaRPr lang="en-GB" sz="1400" dirty="0"/>
          </a:p>
          <a:p>
            <a:pPr lvl="1"/>
            <a:r>
              <a:rPr lang="en-GB" sz="1400" dirty="0"/>
              <a:t>Task have to be managed as a group because what comes in next might not be the most important. </a:t>
            </a:r>
          </a:p>
          <a:p>
            <a:pPr lvl="1"/>
            <a:endParaRPr lang="en-GB" sz="1400" dirty="0"/>
          </a:p>
          <a:p>
            <a:pPr lvl="1"/>
            <a:r>
              <a:rPr lang="en-GB" sz="1400" dirty="0"/>
              <a:t>It helps to to manage time to spend and the right amount of time working on priority tasks.</a:t>
            </a:r>
          </a:p>
          <a:p>
            <a:pPr marL="457200" lvl="1" indent="0">
              <a:buNone/>
            </a:pPr>
            <a:endParaRPr lang="en-GB" sz="1400" dirty="0"/>
          </a:p>
          <a:p>
            <a:pPr marL="457200" lvl="1" indent="0">
              <a:buNone/>
            </a:pPr>
            <a:r>
              <a:rPr lang="en-GB" sz="1400" dirty="0">
                <a:hlinkClick r:id="rId3"/>
              </a:rPr>
              <a:t>https://www.youtube.com/watch?v=5qtSioTE2wY</a:t>
            </a:r>
            <a:r>
              <a:rPr lang="en-GB" sz="1400" dirty="0"/>
              <a:t> </a:t>
            </a:r>
          </a:p>
        </p:txBody>
      </p:sp>
      <p:sp>
        <p:nvSpPr>
          <p:cNvPr id="6" name="Text Placeholder 5">
            <a:extLst>
              <a:ext uri="{FF2B5EF4-FFF2-40B4-BE49-F238E27FC236}">
                <a16:creationId xmlns:a16="http://schemas.microsoft.com/office/drawing/2014/main" id="{9D9A6009-9998-4B32-96D7-98247BF8EE10}"/>
              </a:ext>
            </a:extLst>
          </p:cNvPr>
          <p:cNvSpPr txBox="1">
            <a:spLocks/>
          </p:cNvSpPr>
          <p:nvPr/>
        </p:nvSpPr>
        <p:spPr>
          <a:xfrm>
            <a:off x="378847"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pPr marL="0" indent="0">
              <a:buNone/>
            </a:pPr>
            <a:r>
              <a:rPr lang="en-GB" sz="1200" b="1" dirty="0"/>
              <a:t>Watch video</a:t>
            </a:r>
          </a:p>
          <a:p>
            <a:pPr marL="0" indent="0">
              <a:buNone/>
            </a:pPr>
            <a:r>
              <a:rPr lang="en-GB" sz="1200" dirty="0">
                <a:hlinkClick r:id="rId3"/>
              </a:rPr>
              <a:t>https://www.youtube.com/watch?v=5qtSioTE2wY</a:t>
            </a:r>
            <a:r>
              <a:rPr lang="en-GB" sz="1200" dirty="0"/>
              <a:t> </a:t>
            </a:r>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35457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69920" y="365126"/>
            <a:ext cx="8183880" cy="935774"/>
          </a:xfrm>
        </p:spPr>
        <p:txBody>
          <a:bodyPr>
            <a:normAutofit/>
          </a:bodyPr>
          <a:lstStyle/>
          <a:p>
            <a:r>
              <a:rPr lang="en-GB" dirty="0"/>
              <a:t>Real time dashboards</a:t>
            </a:r>
          </a:p>
        </p:txBody>
      </p:sp>
      <p:sp>
        <p:nvSpPr>
          <p:cNvPr id="5" name="Content Placeholder 4"/>
          <p:cNvSpPr>
            <a:spLocks noGrp="1"/>
          </p:cNvSpPr>
          <p:nvPr>
            <p:ph idx="4294967295"/>
          </p:nvPr>
        </p:nvSpPr>
        <p:spPr>
          <a:xfrm>
            <a:off x="2811294" y="1527989"/>
            <a:ext cx="8679666" cy="5192851"/>
          </a:xfrm>
        </p:spPr>
        <p:txBody>
          <a:bodyPr>
            <a:normAutofit/>
          </a:bodyPr>
          <a:lstStyle/>
          <a:p>
            <a:r>
              <a:rPr lang="en-GB" sz="1800" dirty="0"/>
              <a:t>A real-time dashboard is a type of visualization that is automatically updated with the most current data available. </a:t>
            </a:r>
          </a:p>
          <a:p>
            <a:r>
              <a:rPr lang="en-GB" sz="1800" dirty="0"/>
              <a:t>These kinds of visualizations feature a combination of historic data and real-time information that is useful for identifying emerging trends and monitoring efficiency. </a:t>
            </a:r>
          </a:p>
          <a:p>
            <a:r>
              <a:rPr lang="en-GB" sz="1800" dirty="0"/>
              <a:t>There are a variety of use cases in multiple industries for live dashboards. One of the most common applications is deploying just-in-time inventory management.</a:t>
            </a:r>
          </a:p>
          <a:p>
            <a:endParaRPr lang="en-GB" sz="1800" dirty="0"/>
          </a:p>
          <a:p>
            <a:endParaRPr lang="en-GB" sz="1800" dirty="0"/>
          </a:p>
          <a:p>
            <a:endParaRPr lang="en-GB" sz="1800" dirty="0"/>
          </a:p>
          <a:p>
            <a:endParaRPr lang="en-GB" sz="1800" dirty="0"/>
          </a:p>
          <a:p>
            <a:endParaRPr lang="en-GB" sz="1800" dirty="0"/>
          </a:p>
          <a:p>
            <a:endParaRPr lang="en-GB" sz="1800" dirty="0"/>
          </a:p>
          <a:p>
            <a:r>
              <a:rPr lang="en-GB" sz="1800" dirty="0">
                <a:hlinkClick r:id="rId3"/>
              </a:rPr>
              <a:t>https://www.youtube.com/watch?v=3oJxdvDerus</a:t>
            </a:r>
            <a:r>
              <a:rPr lang="en-GB" sz="1800" dirty="0"/>
              <a:t> </a:t>
            </a:r>
          </a:p>
          <a:p>
            <a:r>
              <a:rPr lang="en-GB" sz="1800" dirty="0">
                <a:hlinkClick r:id="rId4"/>
              </a:rPr>
              <a:t>https://www.youtube.com/watch?v=NMre6IAAAiU</a:t>
            </a:r>
            <a:r>
              <a:rPr lang="en-GB" sz="1800" dirty="0"/>
              <a:t> </a:t>
            </a:r>
          </a:p>
        </p:txBody>
      </p:sp>
      <p:sp>
        <p:nvSpPr>
          <p:cNvPr id="6" name="Text Placeholder 5">
            <a:extLst>
              <a:ext uri="{FF2B5EF4-FFF2-40B4-BE49-F238E27FC236}">
                <a16:creationId xmlns:a16="http://schemas.microsoft.com/office/drawing/2014/main" id="{201FBE73-F0FA-407F-BDC4-4DB66943E6D7}"/>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pic>
        <p:nvPicPr>
          <p:cNvPr id="2" name="Picture 1">
            <a:extLst>
              <a:ext uri="{FF2B5EF4-FFF2-40B4-BE49-F238E27FC236}">
                <a16:creationId xmlns:a16="http://schemas.microsoft.com/office/drawing/2014/main" id="{11C31DBF-C05D-48A0-9CD3-3196913F7AA7}"/>
              </a:ext>
            </a:extLst>
          </p:cNvPr>
          <p:cNvPicPr>
            <a:picLocks noChangeAspect="1"/>
          </p:cNvPicPr>
          <p:nvPr/>
        </p:nvPicPr>
        <p:blipFill>
          <a:blip r:embed="rId5"/>
          <a:stretch>
            <a:fillRect/>
          </a:stretch>
        </p:blipFill>
        <p:spPr>
          <a:xfrm>
            <a:off x="7515318" y="3429000"/>
            <a:ext cx="3975642" cy="2198451"/>
          </a:xfrm>
          <a:prstGeom prst="rect">
            <a:avLst/>
          </a:prstGeom>
        </p:spPr>
      </p:pic>
      <p:pic>
        <p:nvPicPr>
          <p:cNvPr id="3" name="Picture 2">
            <a:extLst>
              <a:ext uri="{FF2B5EF4-FFF2-40B4-BE49-F238E27FC236}">
                <a16:creationId xmlns:a16="http://schemas.microsoft.com/office/drawing/2014/main" id="{C0BB7F82-1325-430C-9668-2029D3D71E5E}"/>
              </a:ext>
            </a:extLst>
          </p:cNvPr>
          <p:cNvPicPr>
            <a:picLocks noChangeAspect="1"/>
          </p:cNvPicPr>
          <p:nvPr/>
        </p:nvPicPr>
        <p:blipFill>
          <a:blip r:embed="rId6"/>
          <a:stretch>
            <a:fillRect/>
          </a:stretch>
        </p:blipFill>
        <p:spPr>
          <a:xfrm>
            <a:off x="3345018" y="3429000"/>
            <a:ext cx="3318429" cy="2252042"/>
          </a:xfrm>
          <a:prstGeom prst="rect">
            <a:avLst/>
          </a:prstGeom>
        </p:spPr>
      </p:pic>
    </p:spTree>
    <p:extLst>
      <p:ext uri="{BB962C8B-B14F-4D97-AF65-F5344CB8AC3E}">
        <p14:creationId xmlns:p14="http://schemas.microsoft.com/office/powerpoint/2010/main" val="112695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15183" y="365126"/>
            <a:ext cx="9038617" cy="935774"/>
          </a:xfrm>
        </p:spPr>
        <p:txBody>
          <a:bodyPr>
            <a:normAutofit fontScale="90000"/>
          </a:bodyPr>
          <a:lstStyle/>
          <a:p>
            <a:r>
              <a:rPr lang="en-GB" dirty="0"/>
              <a:t> The considerations when communicating with different stakeholders</a:t>
            </a:r>
          </a:p>
        </p:txBody>
      </p:sp>
      <p:sp>
        <p:nvSpPr>
          <p:cNvPr id="5" name="Content Placeholder 4"/>
          <p:cNvSpPr>
            <a:spLocks noGrp="1"/>
          </p:cNvSpPr>
          <p:nvPr>
            <p:ph idx="4294967295"/>
          </p:nvPr>
        </p:nvSpPr>
        <p:spPr>
          <a:xfrm>
            <a:off x="2452343" y="1527990"/>
            <a:ext cx="9038617" cy="4892266"/>
          </a:xfrm>
        </p:spPr>
        <p:txBody>
          <a:bodyPr>
            <a:normAutofit/>
          </a:bodyPr>
          <a:lstStyle/>
          <a:p>
            <a:r>
              <a:rPr lang="en-GB" sz="1800" dirty="0"/>
              <a:t>There are two main types of stakeholders in project management, internal and external.</a:t>
            </a:r>
          </a:p>
          <a:p>
            <a:r>
              <a:rPr lang="en-GB" sz="1800" b="1" dirty="0"/>
              <a:t>Internal stakeholders</a:t>
            </a:r>
          </a:p>
          <a:p>
            <a:pPr lvl="1"/>
            <a:r>
              <a:rPr lang="en-GB" sz="1400" dirty="0"/>
              <a:t>These stakeholders are coming from within the organisation. Internal stakeholders are people or groups within the business, such as;</a:t>
            </a:r>
          </a:p>
          <a:p>
            <a:pPr lvl="2">
              <a:buFont typeface="Wingdings" panose="05000000000000000000" pitchFamily="2" charset="2"/>
              <a:buChar char="ü"/>
            </a:pPr>
            <a:r>
              <a:rPr lang="en-GB" sz="1400" dirty="0"/>
              <a:t> team members, </a:t>
            </a:r>
          </a:p>
          <a:p>
            <a:pPr lvl="2">
              <a:buFont typeface="Wingdings" panose="05000000000000000000" pitchFamily="2" charset="2"/>
              <a:buChar char="ü"/>
            </a:pPr>
            <a:r>
              <a:rPr lang="en-GB" sz="1400" dirty="0"/>
              <a:t>managers,</a:t>
            </a:r>
          </a:p>
          <a:p>
            <a:pPr lvl="2">
              <a:buFont typeface="Wingdings" panose="05000000000000000000" pitchFamily="2" charset="2"/>
              <a:buChar char="ü"/>
            </a:pPr>
            <a:r>
              <a:rPr lang="en-GB" sz="1400" dirty="0"/>
              <a:t> executives, etc</a:t>
            </a:r>
            <a:r>
              <a:rPr lang="en-GB" sz="1000" dirty="0"/>
              <a:t>.</a:t>
            </a:r>
          </a:p>
          <a:p>
            <a:endParaRPr lang="en-GB" sz="1800" dirty="0"/>
          </a:p>
          <a:p>
            <a:r>
              <a:rPr lang="en-GB" sz="1800" b="1" dirty="0"/>
              <a:t>External stakeholders</a:t>
            </a:r>
          </a:p>
          <a:p>
            <a:pPr lvl="1"/>
            <a:r>
              <a:rPr lang="en-GB" sz="1400" dirty="0"/>
              <a:t>External stakeholders are — as you can probably guess — people or groups outside the business. This include:</a:t>
            </a:r>
          </a:p>
          <a:p>
            <a:pPr lvl="2">
              <a:buFont typeface="Wingdings" panose="05000000000000000000" pitchFamily="2" charset="2"/>
              <a:buChar char="ü"/>
            </a:pPr>
            <a:r>
              <a:rPr lang="en-GB" sz="1400" dirty="0"/>
              <a:t> customers,</a:t>
            </a:r>
          </a:p>
          <a:p>
            <a:pPr lvl="2">
              <a:buFont typeface="Wingdings" panose="05000000000000000000" pitchFamily="2" charset="2"/>
              <a:buChar char="ü"/>
            </a:pPr>
            <a:r>
              <a:rPr lang="en-GB" sz="1400" dirty="0"/>
              <a:t> users, </a:t>
            </a:r>
          </a:p>
          <a:p>
            <a:pPr lvl="2">
              <a:buFont typeface="Wingdings" panose="05000000000000000000" pitchFamily="2" charset="2"/>
              <a:buChar char="ü"/>
            </a:pPr>
            <a:r>
              <a:rPr lang="en-GB" sz="1400" dirty="0"/>
              <a:t>suppliers, </a:t>
            </a:r>
          </a:p>
          <a:p>
            <a:pPr lvl="2">
              <a:buFont typeface="Wingdings" panose="05000000000000000000" pitchFamily="2" charset="2"/>
              <a:buChar char="ü"/>
            </a:pPr>
            <a:r>
              <a:rPr lang="en-GB" sz="1400" dirty="0"/>
              <a:t>investors.</a:t>
            </a:r>
          </a:p>
          <a:p>
            <a:pPr lvl="1"/>
            <a:r>
              <a:rPr lang="en-GB" sz="1400" dirty="0"/>
              <a:t>As you can see, stakeholders don’t always work for the project manager. Needless to say, this can add an extra layer of complexity, as you need to be able to communicate with people at all different levels of the business and with varying degrees of engagement, influence, and interest.</a:t>
            </a:r>
          </a:p>
        </p:txBody>
      </p:sp>
      <p:sp>
        <p:nvSpPr>
          <p:cNvPr id="6" name="Text Placeholder 5">
            <a:extLst>
              <a:ext uri="{FF2B5EF4-FFF2-40B4-BE49-F238E27FC236}">
                <a16:creationId xmlns:a16="http://schemas.microsoft.com/office/drawing/2014/main" id="{201FBE73-F0FA-407F-BDC4-4DB66943E6D7}"/>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756493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3" end="13"/>
                                            </p:txEl>
                                          </p:spTgt>
                                        </p:tgtEl>
                                        <p:attrNameLst>
                                          <p:attrName>style.visibility</p:attrName>
                                        </p:attrNameLst>
                                      </p:cBhvr>
                                      <p:to>
                                        <p:strVal val="visible"/>
                                      </p:to>
                                    </p:set>
                                    <p:animEffect transition="in" filter="fade">
                                      <p:cBhvr>
                                        <p:cTn id="14" dur="1000"/>
                                        <p:tgtEl>
                                          <p:spTgt spid="5">
                                            <p:txEl>
                                              <p:pRg st="13" end="13"/>
                                            </p:txEl>
                                          </p:spTgt>
                                        </p:tgtEl>
                                      </p:cBhvr>
                                    </p:animEffect>
                                    <p:anim calcmode="lin" valueType="num">
                                      <p:cBhvr>
                                        <p:cTn id="15"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1000"/>
                                        <p:tgtEl>
                                          <p:spTgt spid="5">
                                            <p:txEl>
                                              <p:pRg st="1" end="1"/>
                                            </p:txEl>
                                          </p:spTgt>
                                        </p:tgtEl>
                                      </p:cBhvr>
                                    </p:animEffect>
                                    <p:anim calcmode="lin" valueType="num">
                                      <p:cBhvr>
                                        <p:cTn id="22"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1000"/>
                                        <p:tgtEl>
                                          <p:spTgt spid="5">
                                            <p:txEl>
                                              <p:pRg st="3" end="3"/>
                                            </p:txEl>
                                          </p:spTgt>
                                        </p:tgtEl>
                                      </p:cBhvr>
                                    </p:animEffect>
                                    <p:anim calcmode="lin" valueType="num">
                                      <p:cBhvr>
                                        <p:cTn id="36"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Effect transition="in" filter="fade">
                                      <p:cBhvr>
                                        <p:cTn id="42" dur="1000"/>
                                        <p:tgtEl>
                                          <p:spTgt spid="5">
                                            <p:txEl>
                                              <p:pRg st="4" end="4"/>
                                            </p:txEl>
                                          </p:spTgt>
                                        </p:tgtEl>
                                      </p:cBhvr>
                                    </p:animEffect>
                                    <p:anim calcmode="lin" valueType="num">
                                      <p:cBhvr>
                                        <p:cTn id="4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fade">
                                      <p:cBhvr>
                                        <p:cTn id="49" dur="1000"/>
                                        <p:tgtEl>
                                          <p:spTgt spid="5">
                                            <p:txEl>
                                              <p:pRg st="5" end="5"/>
                                            </p:txEl>
                                          </p:spTgt>
                                        </p:tgtEl>
                                      </p:cBhvr>
                                    </p:animEffect>
                                    <p:anim calcmode="lin" valueType="num">
                                      <p:cBhvr>
                                        <p:cTn id="5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5">
                                            <p:txEl>
                                              <p:pRg st="8" end="8"/>
                                            </p:txEl>
                                          </p:spTgt>
                                        </p:tgtEl>
                                        <p:attrNameLst>
                                          <p:attrName>style.visibility</p:attrName>
                                        </p:attrNameLst>
                                      </p:cBhvr>
                                      <p:to>
                                        <p:strVal val="visible"/>
                                      </p:to>
                                    </p:set>
                                    <p:animEffect transition="in" filter="fade">
                                      <p:cBhvr>
                                        <p:cTn id="63" dur="1000"/>
                                        <p:tgtEl>
                                          <p:spTgt spid="5">
                                            <p:txEl>
                                              <p:pRg st="8" end="8"/>
                                            </p:txEl>
                                          </p:spTgt>
                                        </p:tgtEl>
                                      </p:cBhvr>
                                    </p:animEffect>
                                    <p:anim calcmode="lin" valueType="num">
                                      <p:cBhvr>
                                        <p:cTn id="64"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5">
                                            <p:txEl>
                                              <p:pRg st="9" end="9"/>
                                            </p:txEl>
                                          </p:spTgt>
                                        </p:tgtEl>
                                        <p:attrNameLst>
                                          <p:attrName>style.visibility</p:attrName>
                                        </p:attrNameLst>
                                      </p:cBhvr>
                                      <p:to>
                                        <p:strVal val="visible"/>
                                      </p:to>
                                    </p:set>
                                    <p:animEffect transition="in" filter="fade">
                                      <p:cBhvr>
                                        <p:cTn id="70" dur="1000"/>
                                        <p:tgtEl>
                                          <p:spTgt spid="5">
                                            <p:txEl>
                                              <p:pRg st="9" end="9"/>
                                            </p:txEl>
                                          </p:spTgt>
                                        </p:tgtEl>
                                      </p:cBhvr>
                                    </p:animEffect>
                                    <p:anim calcmode="lin" valueType="num">
                                      <p:cBhvr>
                                        <p:cTn id="71"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5">
                                            <p:txEl>
                                              <p:pRg st="10" end="10"/>
                                            </p:txEl>
                                          </p:spTgt>
                                        </p:tgtEl>
                                        <p:attrNameLst>
                                          <p:attrName>style.visibility</p:attrName>
                                        </p:attrNameLst>
                                      </p:cBhvr>
                                      <p:to>
                                        <p:strVal val="visible"/>
                                      </p:to>
                                    </p:set>
                                    <p:animEffect transition="in" filter="fade">
                                      <p:cBhvr>
                                        <p:cTn id="77" dur="1000"/>
                                        <p:tgtEl>
                                          <p:spTgt spid="5">
                                            <p:txEl>
                                              <p:pRg st="10" end="10"/>
                                            </p:txEl>
                                          </p:spTgt>
                                        </p:tgtEl>
                                      </p:cBhvr>
                                    </p:animEffect>
                                    <p:anim calcmode="lin" valueType="num">
                                      <p:cBhvr>
                                        <p:cTn id="78"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5">
                                            <p:txEl>
                                              <p:pRg st="11" end="11"/>
                                            </p:txEl>
                                          </p:spTgt>
                                        </p:tgtEl>
                                        <p:attrNameLst>
                                          <p:attrName>style.visibility</p:attrName>
                                        </p:attrNameLst>
                                      </p:cBhvr>
                                      <p:to>
                                        <p:strVal val="visible"/>
                                      </p:to>
                                    </p:set>
                                    <p:animEffect transition="in" filter="fade">
                                      <p:cBhvr>
                                        <p:cTn id="84" dur="1000"/>
                                        <p:tgtEl>
                                          <p:spTgt spid="5">
                                            <p:txEl>
                                              <p:pRg st="11" end="11"/>
                                            </p:txEl>
                                          </p:spTgt>
                                        </p:tgtEl>
                                      </p:cBhvr>
                                    </p:animEffect>
                                    <p:anim calcmode="lin" valueType="num">
                                      <p:cBhvr>
                                        <p:cTn id="85"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5">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5">
                                            <p:txEl>
                                              <p:pRg st="12" end="12"/>
                                            </p:txEl>
                                          </p:spTgt>
                                        </p:tgtEl>
                                        <p:attrNameLst>
                                          <p:attrName>style.visibility</p:attrName>
                                        </p:attrNameLst>
                                      </p:cBhvr>
                                      <p:to>
                                        <p:strVal val="visible"/>
                                      </p:to>
                                    </p:set>
                                    <p:animEffect transition="in" filter="fade">
                                      <p:cBhvr>
                                        <p:cTn id="91" dur="1000"/>
                                        <p:tgtEl>
                                          <p:spTgt spid="5">
                                            <p:txEl>
                                              <p:pRg st="12" end="12"/>
                                            </p:txEl>
                                          </p:spTgt>
                                        </p:tgtEl>
                                      </p:cBhvr>
                                    </p:animEffect>
                                    <p:anim calcmode="lin" valueType="num">
                                      <p:cBhvr>
                                        <p:cTn id="92" dur="1000" fill="hold"/>
                                        <p:tgtEl>
                                          <p:spTgt spid="5">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5">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15183" y="365126"/>
            <a:ext cx="9038617" cy="935774"/>
          </a:xfrm>
        </p:spPr>
        <p:txBody>
          <a:bodyPr>
            <a:normAutofit fontScale="90000"/>
          </a:bodyPr>
          <a:lstStyle/>
          <a:p>
            <a:r>
              <a:rPr lang="en-GB" dirty="0"/>
              <a:t> The considerations when communicating with different stakeholders</a:t>
            </a:r>
          </a:p>
        </p:txBody>
      </p:sp>
      <p:sp>
        <p:nvSpPr>
          <p:cNvPr id="5" name="Content Placeholder 4"/>
          <p:cNvSpPr>
            <a:spLocks noGrp="1"/>
          </p:cNvSpPr>
          <p:nvPr>
            <p:ph idx="4294967295"/>
          </p:nvPr>
        </p:nvSpPr>
        <p:spPr>
          <a:xfrm>
            <a:off x="2452343" y="1527989"/>
            <a:ext cx="9038617" cy="4026505"/>
          </a:xfrm>
        </p:spPr>
        <p:txBody>
          <a:bodyPr>
            <a:normAutofit/>
          </a:bodyPr>
          <a:lstStyle/>
          <a:p>
            <a:endParaRPr lang="en-GB" sz="1400" dirty="0"/>
          </a:p>
          <a:p>
            <a:endParaRPr lang="en-GB" sz="1400" dirty="0"/>
          </a:p>
          <a:p>
            <a:r>
              <a:rPr lang="en-GB" sz="1800" dirty="0"/>
              <a:t>As a project manager, keeping stakeholders informed, included, and inspired throughout the lifecycle of project is one of the most important jobs.</a:t>
            </a:r>
          </a:p>
          <a:p>
            <a:endParaRPr lang="en-GB" sz="1800" dirty="0"/>
          </a:p>
          <a:p>
            <a:r>
              <a:rPr lang="en-GB" sz="1800" dirty="0"/>
              <a:t>As mentioned above, the “priority” stakeholders will probably shift depending on which phase of the project you’re at. That’s a good thing, allowing to direct energy where it’s needed and avoid overloading people with irrelevant information.</a:t>
            </a:r>
          </a:p>
          <a:p>
            <a:endParaRPr lang="en-GB" sz="1800" dirty="0"/>
          </a:p>
          <a:p>
            <a:r>
              <a:rPr lang="en-GB" sz="1800" dirty="0"/>
              <a:t>That’s important, because while you want to give your stakeholders visibility, over-communication can be just as frustrating as under-communication.</a:t>
            </a:r>
          </a:p>
        </p:txBody>
      </p:sp>
      <p:sp>
        <p:nvSpPr>
          <p:cNvPr id="6" name="Text Placeholder 5">
            <a:extLst>
              <a:ext uri="{FF2B5EF4-FFF2-40B4-BE49-F238E27FC236}">
                <a16:creationId xmlns:a16="http://schemas.microsoft.com/office/drawing/2014/main" id="{201FBE73-F0FA-407F-BDC4-4DB66943E6D7}"/>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310728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2772836" y="321230"/>
            <a:ext cx="8414356" cy="893754"/>
          </a:xfrm>
          <a:prstGeom prst="rect">
            <a:avLst/>
          </a:prstGeom>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buNone/>
            </a:pPr>
            <a:r>
              <a:rPr lang="en-GB" sz="3200" dirty="0"/>
              <a:t>Approaches used to determine, procure and manage project resources</a:t>
            </a:r>
            <a:endParaRPr lang="en-GB" sz="2880" dirty="0">
              <a:latin typeface="American Typewriter"/>
              <a:cs typeface="American Typewriter"/>
            </a:endParaRPr>
          </a:p>
        </p:txBody>
      </p:sp>
      <p:sp>
        <p:nvSpPr>
          <p:cNvPr id="5" name="Text Placeholder 5">
            <a:extLst>
              <a:ext uri="{FF2B5EF4-FFF2-40B4-BE49-F238E27FC236}">
                <a16:creationId xmlns:a16="http://schemas.microsoft.com/office/drawing/2014/main" id="{61807B3B-BC6F-464C-A323-7FFBCFC70C73}"/>
              </a:ext>
            </a:extLst>
          </p:cNvPr>
          <p:cNvSpPr txBox="1">
            <a:spLocks/>
          </p:cNvSpPr>
          <p:nvPr/>
        </p:nvSpPr>
        <p:spPr>
          <a:xfrm>
            <a:off x="214922" y="1214984"/>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graphicFrame>
        <p:nvGraphicFramePr>
          <p:cNvPr id="12" name="Table 11">
            <a:extLst>
              <a:ext uri="{FF2B5EF4-FFF2-40B4-BE49-F238E27FC236}">
                <a16:creationId xmlns:a16="http://schemas.microsoft.com/office/drawing/2014/main" id="{0474B238-AEAE-4E5A-B5CA-BB187A01E62E}"/>
              </a:ext>
            </a:extLst>
          </p:cNvPr>
          <p:cNvGraphicFramePr>
            <a:graphicFrameLocks noGrp="1"/>
          </p:cNvGraphicFramePr>
          <p:nvPr>
            <p:extLst>
              <p:ext uri="{D42A27DB-BD31-4B8C-83A1-F6EECF244321}">
                <p14:modId xmlns:p14="http://schemas.microsoft.com/office/powerpoint/2010/main" val="895650612"/>
              </p:ext>
            </p:extLst>
          </p:nvPr>
        </p:nvGraphicFramePr>
        <p:xfrm>
          <a:off x="2772836" y="2415313"/>
          <a:ext cx="8701407" cy="4294759"/>
        </p:xfrm>
        <a:graphic>
          <a:graphicData uri="http://schemas.openxmlformats.org/drawingml/2006/table">
            <a:tbl>
              <a:tblPr firstRow="1" bandRow="1">
                <a:tableStyleId>{5C22544A-7EE6-4342-B048-85BDC9FD1C3A}</a:tableStyleId>
              </a:tblPr>
              <a:tblGrid>
                <a:gridCol w="2403846">
                  <a:extLst>
                    <a:ext uri="{9D8B030D-6E8A-4147-A177-3AD203B41FA5}">
                      <a16:colId xmlns:a16="http://schemas.microsoft.com/office/drawing/2014/main" val="20000"/>
                    </a:ext>
                  </a:extLst>
                </a:gridCol>
                <a:gridCol w="6297561">
                  <a:extLst>
                    <a:ext uri="{9D8B030D-6E8A-4147-A177-3AD203B41FA5}">
                      <a16:colId xmlns:a16="http://schemas.microsoft.com/office/drawing/2014/main" val="20001"/>
                    </a:ext>
                  </a:extLst>
                </a:gridCol>
              </a:tblGrid>
              <a:tr h="389960">
                <a:tc>
                  <a:txBody>
                    <a:bodyPr/>
                    <a:lstStyle/>
                    <a:p>
                      <a:pPr>
                        <a:lnSpc>
                          <a:spcPct val="100000"/>
                        </a:lnSpc>
                      </a:pPr>
                      <a:r>
                        <a:rPr lang="en-US" sz="1900" dirty="0"/>
                        <a:t>Approaches</a:t>
                      </a:r>
                    </a:p>
                  </a:txBody>
                  <a:tcPr marL="109728" marR="109728" marT="54864" marB="54864"/>
                </a:tc>
                <a:tc>
                  <a:txBody>
                    <a:bodyPr/>
                    <a:lstStyle/>
                    <a:p>
                      <a:pPr>
                        <a:lnSpc>
                          <a:spcPct val="100000"/>
                        </a:lnSpc>
                      </a:pPr>
                      <a:r>
                        <a:rPr lang="en-US" sz="1900" dirty="0"/>
                        <a:t>What does this involve?</a:t>
                      </a:r>
                    </a:p>
                  </a:txBody>
                  <a:tcPr marL="109728" marR="109728" marT="54864" marB="54864"/>
                </a:tc>
                <a:extLst>
                  <a:ext uri="{0D108BD9-81ED-4DB2-BD59-A6C34878D82A}">
                    <a16:rowId xmlns:a16="http://schemas.microsoft.com/office/drawing/2014/main" val="10000"/>
                  </a:ext>
                </a:extLst>
              </a:tr>
              <a:tr h="535080">
                <a:tc>
                  <a:txBody>
                    <a:bodyPr/>
                    <a:lstStyle/>
                    <a:p>
                      <a:pPr>
                        <a:lnSpc>
                          <a:spcPct val="250000"/>
                        </a:lnSpc>
                      </a:pPr>
                      <a:r>
                        <a:rPr lang="en-US" sz="1900" dirty="0"/>
                        <a:t>People</a:t>
                      </a:r>
                    </a:p>
                  </a:txBody>
                  <a:tcPr marL="109728" marR="109728" marT="54864" marB="54864"/>
                </a:tc>
                <a:tc>
                  <a:txBody>
                    <a:bodyPr/>
                    <a:lstStyle/>
                    <a:p>
                      <a:pPr>
                        <a:lnSpc>
                          <a:spcPct val="100000"/>
                        </a:lnSpc>
                      </a:pPr>
                      <a:r>
                        <a:rPr lang="en-GB" sz="1900" dirty="0"/>
                        <a:t>Labour or human resource forms the backbone of any project and comprises employees (part-time or full-time) and contingent staff with various skill sets required for delivery.</a:t>
                      </a:r>
                      <a:endParaRPr lang="en-US" sz="1900" dirty="0"/>
                    </a:p>
                  </a:txBody>
                  <a:tcPr marL="109728" marR="109728" marT="54864" marB="54864"/>
                </a:tc>
                <a:extLst>
                  <a:ext uri="{0D108BD9-81ED-4DB2-BD59-A6C34878D82A}">
                    <a16:rowId xmlns:a16="http://schemas.microsoft.com/office/drawing/2014/main" val="10001"/>
                  </a:ext>
                </a:extLst>
              </a:tr>
              <a:tr h="199273">
                <a:tc>
                  <a:txBody>
                    <a:bodyPr/>
                    <a:lstStyle/>
                    <a:p>
                      <a:pPr>
                        <a:lnSpc>
                          <a:spcPct val="250000"/>
                        </a:lnSpc>
                      </a:pPr>
                      <a:r>
                        <a:rPr lang="en-US" sz="1900" dirty="0"/>
                        <a:t>Equipment</a:t>
                      </a:r>
                    </a:p>
                  </a:txBody>
                  <a:tcPr marL="109728" marR="109728" marT="54864" marB="54864"/>
                </a:tc>
                <a:tc>
                  <a:txBody>
                    <a:bodyPr/>
                    <a:lstStyle/>
                    <a:p>
                      <a:pPr>
                        <a:lnSpc>
                          <a:spcPct val="100000"/>
                        </a:lnSpc>
                      </a:pPr>
                      <a:r>
                        <a:rPr lang="en-GB" sz="1900" dirty="0"/>
                        <a:t>It covers all the tangible assets (machinery, plant, equipment, etc.) and intangible assets (software, process, methods, and even ideas). These assets might change depending upon the type and nature of the organization.</a:t>
                      </a:r>
                      <a:endParaRPr lang="en-US" sz="1900" dirty="0"/>
                    </a:p>
                  </a:txBody>
                  <a:tcPr marL="109728" marR="109728" marT="54864" marB="54864"/>
                </a:tc>
                <a:extLst>
                  <a:ext uri="{0D108BD9-81ED-4DB2-BD59-A6C34878D82A}">
                    <a16:rowId xmlns:a16="http://schemas.microsoft.com/office/drawing/2014/main" val="10002"/>
                  </a:ext>
                </a:extLst>
              </a:tr>
              <a:tr h="640275">
                <a:tc>
                  <a:txBody>
                    <a:bodyPr/>
                    <a:lstStyle/>
                    <a:p>
                      <a:pPr>
                        <a:lnSpc>
                          <a:spcPct val="250000"/>
                        </a:lnSpc>
                      </a:pPr>
                      <a:r>
                        <a:rPr lang="en-US" sz="1900" dirty="0"/>
                        <a:t>Budgets</a:t>
                      </a:r>
                    </a:p>
                  </a:txBody>
                  <a:tcPr marL="109728" marR="109728" marT="54864" marB="54864"/>
                </a:tc>
                <a:tc>
                  <a:txBody>
                    <a:bodyPr/>
                    <a:lstStyle/>
                    <a:p>
                      <a:pPr>
                        <a:lnSpc>
                          <a:spcPct val="100000"/>
                        </a:lnSpc>
                      </a:pPr>
                      <a:r>
                        <a:rPr lang="en-GB" sz="1800" b="0" i="0" kern="1200" dirty="0">
                          <a:solidFill>
                            <a:schemeClr val="dk1"/>
                          </a:solidFill>
                          <a:effectLst/>
                          <a:latin typeface="+mn-lt"/>
                          <a:ea typeface="+mn-ea"/>
                          <a:cs typeface="+mn-cs"/>
                        </a:rPr>
                        <a:t>The most significant resource is the money required to procure the resources and carry out the necessary work.</a:t>
                      </a:r>
                      <a:endParaRPr lang="en-US" sz="1900" dirty="0"/>
                    </a:p>
                  </a:txBody>
                  <a:tcPr marL="109728" marR="109728" marT="54864" marB="54864"/>
                </a:tc>
                <a:extLst>
                  <a:ext uri="{0D108BD9-81ED-4DB2-BD59-A6C34878D82A}">
                    <a16:rowId xmlns:a16="http://schemas.microsoft.com/office/drawing/2014/main" val="10003"/>
                  </a:ext>
                </a:extLst>
              </a:tr>
              <a:tr h="640275">
                <a:tc>
                  <a:txBody>
                    <a:bodyPr/>
                    <a:lstStyle/>
                    <a:p>
                      <a:pPr>
                        <a:lnSpc>
                          <a:spcPct val="250000"/>
                        </a:lnSpc>
                      </a:pPr>
                      <a:r>
                        <a:rPr lang="en-US" sz="1900" dirty="0"/>
                        <a:t>Materials</a:t>
                      </a:r>
                    </a:p>
                  </a:txBody>
                  <a:tcPr marL="109728" marR="109728" marT="54864" marB="54864"/>
                </a:tc>
                <a:tc>
                  <a:txBody>
                    <a:bodyPr/>
                    <a:lstStyle/>
                    <a:p>
                      <a:pPr>
                        <a:lnSpc>
                          <a:spcPct val="100000"/>
                        </a:lnSpc>
                      </a:pPr>
                      <a:r>
                        <a:rPr lang="en-GB" sz="1800" b="0" i="0" kern="1200" dirty="0">
                          <a:solidFill>
                            <a:schemeClr val="dk1"/>
                          </a:solidFill>
                          <a:effectLst/>
                          <a:latin typeface="+mn-lt"/>
                          <a:ea typeface="+mn-ea"/>
                          <a:cs typeface="+mn-cs"/>
                        </a:rPr>
                        <a:t>These are the consumables needed to generate the final product. The materials for a road construction project are soil, rock aggregates, binders like lime, bituminous materials, cement, etc.</a:t>
                      </a:r>
                      <a:endParaRPr lang="en-US" sz="1900" dirty="0"/>
                    </a:p>
                  </a:txBody>
                  <a:tcPr marL="109728" marR="109728" marT="54864" marB="54864"/>
                </a:tc>
                <a:extLst>
                  <a:ext uri="{0D108BD9-81ED-4DB2-BD59-A6C34878D82A}">
                    <a16:rowId xmlns:a16="http://schemas.microsoft.com/office/drawing/2014/main" val="10004"/>
                  </a:ext>
                </a:extLst>
              </a:tr>
            </a:tbl>
          </a:graphicData>
        </a:graphic>
      </p:graphicFrame>
      <p:sp>
        <p:nvSpPr>
          <p:cNvPr id="4" name="Rectangle 3">
            <a:extLst>
              <a:ext uri="{FF2B5EF4-FFF2-40B4-BE49-F238E27FC236}">
                <a16:creationId xmlns:a16="http://schemas.microsoft.com/office/drawing/2014/main" id="{CBA1B116-4EAF-47B0-AC06-28A3F1E2724C}"/>
              </a:ext>
            </a:extLst>
          </p:cNvPr>
          <p:cNvSpPr/>
          <p:nvPr/>
        </p:nvSpPr>
        <p:spPr>
          <a:xfrm>
            <a:off x="2772837" y="1214984"/>
            <a:ext cx="8834143" cy="923330"/>
          </a:xfrm>
          <a:prstGeom prst="rect">
            <a:avLst/>
          </a:prstGeom>
        </p:spPr>
        <p:txBody>
          <a:bodyPr wrap="square">
            <a:spAutoFit/>
          </a:bodyPr>
          <a:lstStyle/>
          <a:p>
            <a:r>
              <a:rPr lang="en-GB" dirty="0">
                <a:solidFill>
                  <a:srgbClr val="0A1633"/>
                </a:solidFill>
                <a:latin typeface="Open Sans"/>
              </a:rPr>
              <a:t>Project resources are essential for successful project implementation. So, to get the work done, you need labour, and they, in turn, need money, materials, equipment, and a place to carry out the project activities.</a:t>
            </a:r>
            <a:endParaRPr lang="en-GB" dirty="0"/>
          </a:p>
        </p:txBody>
      </p:sp>
    </p:spTree>
    <p:extLst>
      <p:ext uri="{BB962C8B-B14F-4D97-AF65-F5344CB8AC3E}">
        <p14:creationId xmlns:p14="http://schemas.microsoft.com/office/powerpoint/2010/main" val="103228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D2289-99D3-43F6-BE8C-2A29CACF891E}"/>
              </a:ext>
            </a:extLst>
          </p:cNvPr>
          <p:cNvSpPr/>
          <p:nvPr/>
        </p:nvSpPr>
        <p:spPr>
          <a:xfrm>
            <a:off x="2643447" y="489586"/>
            <a:ext cx="9548553" cy="1569660"/>
          </a:xfrm>
          <a:prstGeom prst="rect">
            <a:avLst/>
          </a:prstGeom>
        </p:spPr>
        <p:txBody>
          <a:bodyPr wrap="square">
            <a:spAutoFit/>
          </a:bodyPr>
          <a:lstStyle/>
          <a:p>
            <a:r>
              <a:rPr lang="en-GB" sz="3200" dirty="0"/>
              <a:t>The process to identify and manage risk as part of Project Management</a:t>
            </a:r>
            <a:endParaRPr lang="en-GB" sz="3200" b="1" dirty="0">
              <a:solidFill>
                <a:srgbClr val="333333"/>
              </a:solidFill>
              <a:latin typeface="Nimbus Sans"/>
            </a:endParaRPr>
          </a:p>
          <a:p>
            <a:endParaRPr lang="en-GB" sz="3200" b="1" dirty="0">
              <a:solidFill>
                <a:srgbClr val="333333"/>
              </a:solidFill>
              <a:latin typeface="Nimbus Sans"/>
            </a:endParaRPr>
          </a:p>
        </p:txBody>
      </p:sp>
      <p:sp>
        <p:nvSpPr>
          <p:cNvPr id="5" name="Rectangle 4">
            <a:extLst>
              <a:ext uri="{FF2B5EF4-FFF2-40B4-BE49-F238E27FC236}">
                <a16:creationId xmlns:a16="http://schemas.microsoft.com/office/drawing/2014/main" id="{A8C14795-318C-43F5-8C18-8A5655491977}"/>
              </a:ext>
            </a:extLst>
          </p:cNvPr>
          <p:cNvSpPr/>
          <p:nvPr/>
        </p:nvSpPr>
        <p:spPr>
          <a:xfrm>
            <a:off x="2412457" y="1852768"/>
            <a:ext cx="9548553" cy="4801314"/>
          </a:xfrm>
          <a:prstGeom prst="rect">
            <a:avLst/>
          </a:prstGeom>
        </p:spPr>
        <p:txBody>
          <a:bodyPr wrap="square">
            <a:spAutoFit/>
          </a:bodyPr>
          <a:lstStyle/>
          <a:p>
            <a:pPr marL="285750" indent="-285750">
              <a:buFont typeface="Arial" panose="020B0604020202020204" pitchFamily="34" charset="0"/>
              <a:buChar char="•"/>
            </a:pPr>
            <a:r>
              <a:rPr lang="en-GB" dirty="0"/>
              <a:t>Project risk management is the process of identifying, analysing and responding to any risk that arises over the life cycle of a project to help the project remain on track and meet its goal. </a:t>
            </a:r>
          </a:p>
          <a:p>
            <a:endParaRPr lang="en-GB" dirty="0"/>
          </a:p>
          <a:p>
            <a:r>
              <a:rPr lang="en-GB" b="1" dirty="0"/>
              <a:t>The role of contingency planning for positive and negative risks.</a:t>
            </a:r>
          </a:p>
          <a:p>
            <a:endParaRPr lang="en-GB" b="1" dirty="0"/>
          </a:p>
          <a:p>
            <a:r>
              <a:rPr lang="en-GB" b="1" dirty="0"/>
              <a:t>What is Positive/Negative Risk? </a:t>
            </a:r>
          </a:p>
          <a:p>
            <a:pPr marL="285750" indent="-285750">
              <a:buFont typeface="Arial" panose="020B0604020202020204" pitchFamily="34" charset="0"/>
              <a:buChar char="•"/>
            </a:pPr>
            <a:r>
              <a:rPr lang="en-GB" dirty="0"/>
              <a:t>Not all risk is created equally. Risk can be either positive or negative, though most people assume risks are inherently the latter. Where negative risk implies something unwanted that has the potential to irreparably damage a project, positive risks are opportunities that can affect the project in beneficial ways.</a:t>
            </a:r>
          </a:p>
          <a:p>
            <a:endParaRPr lang="en-GB" dirty="0"/>
          </a:p>
          <a:p>
            <a:pPr marL="285750" indent="-285750">
              <a:buFont typeface="Arial" panose="020B0604020202020204" pitchFamily="34" charset="0"/>
              <a:buChar char="•"/>
            </a:pPr>
            <a:r>
              <a:rPr lang="en-GB" dirty="0"/>
              <a:t>Negative risks are part of risk management plan, just as positive risk should be, but the difference is in approach. A project manager will manage and account for known negative risks to neuter their impact, but positive risks can also be managed to take full advantage of them</a:t>
            </a:r>
          </a:p>
          <a:p>
            <a:endParaRPr lang="en-GB" dirty="0"/>
          </a:p>
          <a:p>
            <a:endParaRPr lang="en-GB" dirty="0"/>
          </a:p>
          <a:p>
            <a:endParaRPr lang="en-GB" b="1" dirty="0">
              <a:solidFill>
                <a:srgbClr val="333333"/>
              </a:solidFill>
              <a:latin typeface="Nimbus Sans"/>
            </a:endParaRPr>
          </a:p>
        </p:txBody>
      </p:sp>
      <p:sp>
        <p:nvSpPr>
          <p:cNvPr id="7" name="Text Placeholder 5">
            <a:extLst>
              <a:ext uri="{FF2B5EF4-FFF2-40B4-BE49-F238E27FC236}">
                <a16:creationId xmlns:a16="http://schemas.microsoft.com/office/drawing/2014/main" id="{B44EDD42-7232-4D5D-B6DE-38E48B70C54A}"/>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2774973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D2289-99D3-43F6-BE8C-2A29CACF891E}"/>
              </a:ext>
            </a:extLst>
          </p:cNvPr>
          <p:cNvSpPr/>
          <p:nvPr/>
        </p:nvSpPr>
        <p:spPr>
          <a:xfrm>
            <a:off x="2643447" y="489586"/>
            <a:ext cx="9548553" cy="1569660"/>
          </a:xfrm>
          <a:prstGeom prst="rect">
            <a:avLst/>
          </a:prstGeom>
        </p:spPr>
        <p:txBody>
          <a:bodyPr wrap="square">
            <a:spAutoFit/>
          </a:bodyPr>
          <a:lstStyle/>
          <a:p>
            <a:r>
              <a:rPr lang="en-GB" sz="3200" dirty="0"/>
              <a:t>The process to identify and manage risk as part of Project Management</a:t>
            </a:r>
            <a:endParaRPr lang="en-GB" sz="3200" b="1" dirty="0">
              <a:solidFill>
                <a:srgbClr val="333333"/>
              </a:solidFill>
              <a:latin typeface="Nimbus Sans"/>
            </a:endParaRPr>
          </a:p>
          <a:p>
            <a:endParaRPr lang="en-GB" sz="3200" b="1" dirty="0">
              <a:solidFill>
                <a:srgbClr val="333333"/>
              </a:solidFill>
              <a:latin typeface="Nimbus Sans"/>
            </a:endParaRPr>
          </a:p>
        </p:txBody>
      </p:sp>
      <p:sp>
        <p:nvSpPr>
          <p:cNvPr id="5" name="Rectangle 4">
            <a:extLst>
              <a:ext uri="{FF2B5EF4-FFF2-40B4-BE49-F238E27FC236}">
                <a16:creationId xmlns:a16="http://schemas.microsoft.com/office/drawing/2014/main" id="{A8C14795-318C-43F5-8C18-8A5655491977}"/>
              </a:ext>
            </a:extLst>
          </p:cNvPr>
          <p:cNvSpPr/>
          <p:nvPr/>
        </p:nvSpPr>
        <p:spPr>
          <a:xfrm>
            <a:off x="2412457" y="1852768"/>
            <a:ext cx="9548553" cy="5355312"/>
          </a:xfrm>
          <a:prstGeom prst="rect">
            <a:avLst/>
          </a:prstGeom>
        </p:spPr>
        <p:txBody>
          <a:bodyPr wrap="square">
            <a:spAutoFit/>
          </a:bodyPr>
          <a:lstStyle/>
          <a:p>
            <a:endParaRPr lang="en-GB" dirty="0"/>
          </a:p>
          <a:p>
            <a:r>
              <a:rPr lang="en-GB" b="1" dirty="0"/>
              <a:t>The role of contingency planning for positive and negative risks.</a:t>
            </a:r>
          </a:p>
          <a:p>
            <a:endParaRPr lang="en-GB" b="1" dirty="0"/>
          </a:p>
          <a:p>
            <a:r>
              <a:rPr lang="en-GB" dirty="0"/>
              <a:t>There are many examples of positive risks in projects: </a:t>
            </a:r>
          </a:p>
          <a:p>
            <a:endParaRPr lang="en-GB" dirty="0"/>
          </a:p>
          <a:p>
            <a:pPr marL="285750" indent="-285750">
              <a:buFont typeface="Arial" panose="020B0604020202020204" pitchFamily="34" charset="0"/>
              <a:buChar char="•"/>
            </a:pPr>
            <a:r>
              <a:rPr lang="en-GB" dirty="0"/>
              <a:t>complete the project early; </a:t>
            </a:r>
          </a:p>
          <a:p>
            <a:pPr marL="285750" indent="-285750">
              <a:buFont typeface="Arial" panose="020B0604020202020204" pitchFamily="34" charset="0"/>
              <a:buChar char="•"/>
            </a:pPr>
            <a:r>
              <a:rPr lang="en-GB" dirty="0"/>
              <a:t>acquire more customers than accounted for;</a:t>
            </a:r>
          </a:p>
          <a:p>
            <a:pPr marL="285750" indent="-285750">
              <a:buFont typeface="Arial" panose="020B0604020202020204" pitchFamily="34" charset="0"/>
              <a:buChar char="•"/>
            </a:pPr>
            <a:r>
              <a:rPr lang="en-GB" dirty="0"/>
              <a:t>a delay in shipping might open up a potential window for better marketing opportunities, etc. </a:t>
            </a:r>
          </a:p>
          <a:p>
            <a:endParaRPr lang="en-GB" dirty="0"/>
          </a:p>
          <a:p>
            <a:endParaRPr lang="en-GB" dirty="0"/>
          </a:p>
          <a:p>
            <a:r>
              <a:rPr lang="en-GB" dirty="0"/>
              <a:t>It’s important to note, though, that these definitions are not etched in stone. </a:t>
            </a:r>
          </a:p>
          <a:p>
            <a:endParaRPr lang="en-GB" dirty="0"/>
          </a:p>
          <a:p>
            <a:pPr marL="285750" indent="-285750">
              <a:buFont typeface="Arial" panose="020B0604020202020204" pitchFamily="34" charset="0"/>
              <a:buChar char="•"/>
            </a:pPr>
            <a:r>
              <a:rPr lang="en-GB" dirty="0"/>
              <a:t>Positive risk can quickly turn to negative risk and vice versa.</a:t>
            </a:r>
          </a:p>
          <a:p>
            <a:pPr marL="285750" indent="-285750">
              <a:buFont typeface="Arial" panose="020B0604020202020204" pitchFamily="34" charset="0"/>
              <a:buChar char="•"/>
            </a:pPr>
            <a:r>
              <a:rPr lang="en-GB" dirty="0"/>
              <a:t>Must be sure to plan for all eventualities with the team, i.e. </a:t>
            </a:r>
            <a:r>
              <a:rPr lang="en-GB" b="1" dirty="0"/>
              <a:t>contingency planning</a:t>
            </a:r>
          </a:p>
          <a:p>
            <a:endParaRPr lang="en-GB" b="1" dirty="0"/>
          </a:p>
          <a:p>
            <a:endParaRPr lang="en-GB" dirty="0"/>
          </a:p>
          <a:p>
            <a:endParaRPr lang="en-GB" dirty="0"/>
          </a:p>
          <a:p>
            <a:endParaRPr lang="en-GB" dirty="0"/>
          </a:p>
          <a:p>
            <a:endParaRPr lang="en-GB" b="1" dirty="0">
              <a:solidFill>
                <a:srgbClr val="333333"/>
              </a:solidFill>
              <a:latin typeface="Nimbus Sans"/>
            </a:endParaRPr>
          </a:p>
        </p:txBody>
      </p:sp>
      <p:sp>
        <p:nvSpPr>
          <p:cNvPr id="7" name="Text Placeholder 5">
            <a:extLst>
              <a:ext uri="{FF2B5EF4-FFF2-40B4-BE49-F238E27FC236}">
                <a16:creationId xmlns:a16="http://schemas.microsoft.com/office/drawing/2014/main" id="{B44EDD42-7232-4D5D-B6DE-38E48B70C54A}"/>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2863677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D2289-99D3-43F6-BE8C-2A29CACF891E}"/>
              </a:ext>
            </a:extLst>
          </p:cNvPr>
          <p:cNvSpPr/>
          <p:nvPr/>
        </p:nvSpPr>
        <p:spPr>
          <a:xfrm>
            <a:off x="2643447" y="489586"/>
            <a:ext cx="9548553" cy="1569660"/>
          </a:xfrm>
          <a:prstGeom prst="rect">
            <a:avLst/>
          </a:prstGeom>
        </p:spPr>
        <p:txBody>
          <a:bodyPr wrap="square">
            <a:spAutoFit/>
          </a:bodyPr>
          <a:lstStyle/>
          <a:p>
            <a:r>
              <a:rPr lang="en-GB" sz="3200" dirty="0"/>
              <a:t>The process to identify and manage risk as part of Project Management</a:t>
            </a:r>
            <a:endParaRPr lang="en-GB" sz="3200" b="1" dirty="0">
              <a:solidFill>
                <a:srgbClr val="333333"/>
              </a:solidFill>
              <a:latin typeface="Nimbus Sans"/>
            </a:endParaRPr>
          </a:p>
          <a:p>
            <a:endParaRPr lang="en-GB" sz="3200" b="1" dirty="0">
              <a:solidFill>
                <a:srgbClr val="333333"/>
              </a:solidFill>
              <a:latin typeface="Nimbus Sans"/>
            </a:endParaRPr>
          </a:p>
        </p:txBody>
      </p:sp>
      <p:sp>
        <p:nvSpPr>
          <p:cNvPr id="5" name="Rectangle 4">
            <a:extLst>
              <a:ext uri="{FF2B5EF4-FFF2-40B4-BE49-F238E27FC236}">
                <a16:creationId xmlns:a16="http://schemas.microsoft.com/office/drawing/2014/main" id="{A8C14795-318C-43F5-8C18-8A5655491977}"/>
              </a:ext>
            </a:extLst>
          </p:cNvPr>
          <p:cNvSpPr/>
          <p:nvPr/>
        </p:nvSpPr>
        <p:spPr>
          <a:xfrm>
            <a:off x="2441525" y="2059246"/>
            <a:ext cx="9284079" cy="4204356"/>
          </a:xfrm>
          <a:prstGeom prst="rect">
            <a:avLst/>
          </a:prstGeom>
        </p:spPr>
        <p:txBody>
          <a:bodyPr wrap="square">
            <a:spAutoFit/>
          </a:bodyPr>
          <a:lstStyle/>
          <a:p>
            <a:pPr>
              <a:lnSpc>
                <a:spcPct val="150000"/>
              </a:lnSpc>
            </a:pPr>
            <a:r>
              <a:rPr lang="en-GB" b="1" dirty="0"/>
              <a:t>Review of accountability.</a:t>
            </a:r>
          </a:p>
          <a:p>
            <a:pPr>
              <a:lnSpc>
                <a:spcPct val="150000"/>
              </a:lnSpc>
            </a:pPr>
            <a:endParaRPr lang="en-GB" dirty="0"/>
          </a:p>
          <a:p>
            <a:pPr marL="285750" indent="-285750">
              <a:lnSpc>
                <a:spcPct val="150000"/>
              </a:lnSpc>
              <a:buFont typeface="Arial" panose="020B0604020202020204" pitchFamily="34" charset="0"/>
              <a:buChar char="•"/>
            </a:pPr>
            <a:r>
              <a:rPr lang="en-GB" dirty="0"/>
              <a:t>Poor communication can kill a project, but unclear expectations and roles can cause just as many issues</a:t>
            </a:r>
          </a:p>
          <a:p>
            <a:pPr marL="285750" indent="-285750">
              <a:lnSpc>
                <a:spcPct val="150000"/>
              </a:lnSpc>
              <a:buFont typeface="Arial" panose="020B0604020202020204" pitchFamily="34" charset="0"/>
              <a:buChar char="•"/>
            </a:pPr>
            <a:r>
              <a:rPr lang="en-GB" dirty="0"/>
              <a:t>Accountability starts with clearly defining project objectives and ensuring team members know who is responsible for what.</a:t>
            </a:r>
          </a:p>
          <a:p>
            <a:pPr marL="285750" indent="-285750">
              <a:lnSpc>
                <a:spcPct val="150000"/>
              </a:lnSpc>
              <a:buFont typeface="Arial" panose="020B0604020202020204" pitchFamily="34" charset="0"/>
              <a:buChar char="•"/>
            </a:pPr>
            <a:endParaRPr lang="en-GB" dirty="0"/>
          </a:p>
          <a:p>
            <a:pPr marL="285750" indent="-285750">
              <a:lnSpc>
                <a:spcPct val="150000"/>
              </a:lnSpc>
              <a:buFont typeface="Arial" panose="020B0604020202020204" pitchFamily="34" charset="0"/>
              <a:buChar char="•"/>
            </a:pPr>
            <a:r>
              <a:rPr lang="en-GB" dirty="0"/>
              <a:t>As scope and roles change, it becomes even more crucial to address accountability early on and throughout a project.</a:t>
            </a:r>
            <a:endParaRPr lang="en-GB" b="1" dirty="0">
              <a:solidFill>
                <a:srgbClr val="333333"/>
              </a:solidFill>
              <a:latin typeface="Nimbus Sans"/>
            </a:endParaRPr>
          </a:p>
          <a:p>
            <a:pPr>
              <a:lnSpc>
                <a:spcPct val="150000"/>
              </a:lnSpc>
            </a:pPr>
            <a:endParaRPr lang="en-GB" b="1" dirty="0">
              <a:solidFill>
                <a:srgbClr val="333333"/>
              </a:solidFill>
              <a:latin typeface="Nimbus Sans"/>
            </a:endParaRPr>
          </a:p>
        </p:txBody>
      </p:sp>
      <p:sp>
        <p:nvSpPr>
          <p:cNvPr id="7" name="Text Placeholder 5">
            <a:extLst>
              <a:ext uri="{FF2B5EF4-FFF2-40B4-BE49-F238E27FC236}">
                <a16:creationId xmlns:a16="http://schemas.microsoft.com/office/drawing/2014/main" id="{B44EDD42-7232-4D5D-B6DE-38E48B70C54A}"/>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2195448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CD2289-99D3-43F6-BE8C-2A29CACF891E}"/>
              </a:ext>
            </a:extLst>
          </p:cNvPr>
          <p:cNvSpPr/>
          <p:nvPr/>
        </p:nvSpPr>
        <p:spPr>
          <a:xfrm>
            <a:off x="2441525" y="423201"/>
            <a:ext cx="8917859" cy="584775"/>
          </a:xfrm>
          <a:prstGeom prst="rect">
            <a:avLst/>
          </a:prstGeom>
        </p:spPr>
        <p:txBody>
          <a:bodyPr wrap="square">
            <a:spAutoFit/>
          </a:bodyPr>
          <a:lstStyle/>
          <a:p>
            <a:r>
              <a:rPr lang="en-GB" sz="3200" dirty="0"/>
              <a:t>Group Project Activity</a:t>
            </a:r>
          </a:p>
        </p:txBody>
      </p:sp>
      <p:sp>
        <p:nvSpPr>
          <p:cNvPr id="5" name="Rectangle 4">
            <a:extLst>
              <a:ext uri="{FF2B5EF4-FFF2-40B4-BE49-F238E27FC236}">
                <a16:creationId xmlns:a16="http://schemas.microsoft.com/office/drawing/2014/main" id="{A8C14795-318C-43F5-8C18-8A5655491977}"/>
              </a:ext>
            </a:extLst>
          </p:cNvPr>
          <p:cNvSpPr/>
          <p:nvPr/>
        </p:nvSpPr>
        <p:spPr>
          <a:xfrm>
            <a:off x="2324174" y="1185488"/>
            <a:ext cx="9518781" cy="5727850"/>
          </a:xfrm>
          <a:prstGeom prst="rect">
            <a:avLst/>
          </a:prstGeom>
        </p:spPr>
        <p:txBody>
          <a:bodyPr wrap="square">
            <a:spAutoFit/>
          </a:bodyPr>
          <a:lstStyle/>
          <a:p>
            <a:r>
              <a:rPr lang="en-GB" dirty="0"/>
              <a:t>Plan the design of a website with a maximum of 8 interlinked pages</a:t>
            </a:r>
            <a:endParaRPr lang="en-GB" b="1" dirty="0">
              <a:solidFill>
                <a:srgbClr val="333333"/>
              </a:solidFill>
              <a:latin typeface="Nimbus Sans"/>
            </a:endParaRPr>
          </a:p>
          <a:p>
            <a:pPr>
              <a:lnSpc>
                <a:spcPct val="150000"/>
              </a:lnSpc>
            </a:pPr>
            <a:endParaRPr lang="en-GB" b="1" dirty="0">
              <a:solidFill>
                <a:srgbClr val="333333"/>
              </a:solidFill>
              <a:latin typeface="Nimbus Sans"/>
            </a:endParaRPr>
          </a:p>
          <a:p>
            <a:pPr>
              <a:lnSpc>
                <a:spcPct val="150000"/>
              </a:lnSpc>
            </a:pPr>
            <a:r>
              <a:rPr lang="en-GB" b="1" dirty="0">
                <a:solidFill>
                  <a:srgbClr val="333333"/>
                </a:solidFill>
                <a:latin typeface="Nimbus Sans"/>
              </a:rPr>
              <a:t>Refer to instructions from word document attachment</a:t>
            </a:r>
          </a:p>
          <a:p>
            <a:pPr>
              <a:lnSpc>
                <a:spcPct val="150000"/>
              </a:lnSpc>
            </a:pPr>
            <a:endParaRPr lang="en-GB" b="1" dirty="0">
              <a:solidFill>
                <a:srgbClr val="333333"/>
              </a:solidFill>
              <a:latin typeface="Nimbus Sans"/>
            </a:endParaRPr>
          </a:p>
          <a:p>
            <a:pPr>
              <a:lnSpc>
                <a:spcPct val="150000"/>
              </a:lnSpc>
            </a:pPr>
            <a:r>
              <a:rPr lang="en-GB" b="1" dirty="0">
                <a:solidFill>
                  <a:srgbClr val="333333"/>
                </a:solidFill>
                <a:latin typeface="Nimbus Sans"/>
              </a:rPr>
              <a:t>How to create a website </a:t>
            </a:r>
          </a:p>
          <a:p>
            <a:pPr>
              <a:lnSpc>
                <a:spcPct val="150000"/>
              </a:lnSpc>
            </a:pPr>
            <a:r>
              <a:rPr lang="en-GB" dirty="0">
                <a:solidFill>
                  <a:srgbClr val="333333"/>
                </a:solidFill>
                <a:latin typeface="Nimbus Sans"/>
              </a:rPr>
              <a:t>Register with wix.com to login</a:t>
            </a:r>
            <a:r>
              <a:rPr lang="en-GB" b="1" dirty="0">
                <a:solidFill>
                  <a:srgbClr val="333333"/>
                </a:solidFill>
                <a:latin typeface="Nimbus Sans"/>
              </a:rPr>
              <a:t>: </a:t>
            </a:r>
            <a:endParaRPr lang="en-GB" sz="900" b="1" dirty="0">
              <a:solidFill>
                <a:srgbClr val="333333"/>
              </a:solidFill>
              <a:latin typeface="Nimbus Sans"/>
            </a:endParaRPr>
          </a:p>
          <a:p>
            <a:pPr>
              <a:lnSpc>
                <a:spcPct val="150000"/>
              </a:lnSpc>
            </a:pPr>
            <a:r>
              <a:rPr lang="en-GB" sz="900" u="sng" dirty="0">
                <a:hlinkClick r:id="rId3"/>
              </a:rPr>
              <a:t>https://www.wix.com/html5uk/hiker-how-to-web?utm_source=google&amp;utm_medium=cpc&amp;utm_campaign=1669422879^102845752710&amp;experiment_id=how%20to%20create%20website^e^424418034620^&amp;cq_src=google_ads&amp;cq_cmp=1669422879&amp;cq_con=102845752710&amp;cq_term=how%20to%20create%20website&amp;cq_med=&amp;cq_plac=&amp;cq_net=g&amp;cq_pos=&amp;cq_plt=gp&amp;gclid=CjwKCAiAs92MBhAXEiwAXTi25-eeVM0oT_veffZq8qA4uVoa_xeHUWevb8OXkqnWsHIEjCZ5YrQ3gRoCRHYQAvD_BwE</a:t>
            </a:r>
            <a:r>
              <a:rPr lang="en-GB" sz="900" dirty="0"/>
              <a:t>  </a:t>
            </a:r>
            <a:endParaRPr lang="en-GB" sz="900" b="1" dirty="0">
              <a:solidFill>
                <a:srgbClr val="333333"/>
              </a:solidFill>
              <a:latin typeface="Nimbus Sans"/>
            </a:endParaRPr>
          </a:p>
          <a:p>
            <a:pPr>
              <a:lnSpc>
                <a:spcPct val="150000"/>
              </a:lnSpc>
            </a:pPr>
            <a:r>
              <a:rPr lang="en-GB" b="1" dirty="0">
                <a:solidFill>
                  <a:srgbClr val="333333"/>
                </a:solidFill>
                <a:latin typeface="Nimbus Sans"/>
              </a:rPr>
              <a:t>Tools</a:t>
            </a:r>
          </a:p>
          <a:p>
            <a:pPr>
              <a:lnSpc>
                <a:spcPct val="150000"/>
              </a:lnSpc>
            </a:pPr>
            <a:r>
              <a:rPr lang="en-GB" dirty="0">
                <a:solidFill>
                  <a:srgbClr val="333333"/>
                </a:solidFill>
                <a:latin typeface="Nimbus Sans"/>
              </a:rPr>
              <a:t>Task list and schedule</a:t>
            </a:r>
          </a:p>
          <a:p>
            <a:pPr>
              <a:lnSpc>
                <a:spcPct val="150000"/>
              </a:lnSpc>
            </a:pPr>
            <a:r>
              <a:rPr lang="en-GB" dirty="0">
                <a:solidFill>
                  <a:srgbClr val="333333"/>
                </a:solidFill>
                <a:latin typeface="Nimbus Sans"/>
              </a:rPr>
              <a:t>Website software</a:t>
            </a:r>
          </a:p>
          <a:p>
            <a:pPr>
              <a:lnSpc>
                <a:spcPct val="150000"/>
              </a:lnSpc>
            </a:pPr>
            <a:r>
              <a:rPr lang="en-GB" dirty="0">
                <a:solidFill>
                  <a:srgbClr val="333333"/>
                </a:solidFill>
                <a:latin typeface="Nimbus Sans"/>
              </a:rPr>
              <a:t>Access to the internet</a:t>
            </a:r>
          </a:p>
          <a:p>
            <a:pPr>
              <a:lnSpc>
                <a:spcPct val="150000"/>
              </a:lnSpc>
            </a:pPr>
            <a:r>
              <a:rPr lang="en-GB" b="1" dirty="0">
                <a:solidFill>
                  <a:srgbClr val="333333"/>
                </a:solidFill>
                <a:latin typeface="Nimbus Sans"/>
              </a:rPr>
              <a:t>Video </a:t>
            </a:r>
          </a:p>
          <a:p>
            <a:pPr>
              <a:lnSpc>
                <a:spcPct val="150000"/>
              </a:lnSpc>
            </a:pPr>
            <a:r>
              <a:rPr lang="en-GB" b="1" dirty="0">
                <a:solidFill>
                  <a:srgbClr val="333333"/>
                </a:solidFill>
                <a:latin typeface="Nimbus Sans"/>
                <a:hlinkClick r:id="rId4"/>
              </a:rPr>
              <a:t>https://www.youtube.com/watch?v=nIKbN5pBSXo</a:t>
            </a:r>
            <a:r>
              <a:rPr lang="en-GB" b="1" dirty="0">
                <a:solidFill>
                  <a:srgbClr val="333333"/>
                </a:solidFill>
                <a:latin typeface="Nimbus Sans"/>
              </a:rPr>
              <a:t>   </a:t>
            </a:r>
          </a:p>
        </p:txBody>
      </p:sp>
      <p:sp>
        <p:nvSpPr>
          <p:cNvPr id="7" name="Text Placeholder 5">
            <a:extLst>
              <a:ext uri="{FF2B5EF4-FFF2-40B4-BE49-F238E27FC236}">
                <a16:creationId xmlns:a16="http://schemas.microsoft.com/office/drawing/2014/main" id="{B44EDD42-7232-4D5D-B6DE-38E48B70C54A}"/>
              </a:ext>
            </a:extLst>
          </p:cNvPr>
          <p:cNvSpPr txBox="1">
            <a:spLocks/>
          </p:cNvSpPr>
          <p:nvPr/>
        </p:nvSpPr>
        <p:spPr>
          <a:xfrm>
            <a:off x="349045"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pPr marL="0" indent="0">
              <a:buNone/>
            </a:pPr>
            <a:r>
              <a:rPr lang="en-GB" sz="900" dirty="0">
                <a:hlinkClick r:id="rId4"/>
              </a:rPr>
              <a:t>https://www.youtube.com/watch?v=nIKbN5pBSXo</a:t>
            </a:r>
            <a:r>
              <a:rPr lang="en-GB" sz="900" dirty="0"/>
              <a:t>  </a:t>
            </a:r>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graphicFrame>
        <p:nvGraphicFramePr>
          <p:cNvPr id="3" name="Diagram 2">
            <a:extLst>
              <a:ext uri="{FF2B5EF4-FFF2-40B4-BE49-F238E27FC236}">
                <a16:creationId xmlns:a16="http://schemas.microsoft.com/office/drawing/2014/main" id="{A1DC0CD0-C6A9-4344-9C8E-B7DB82C5D4E6}"/>
              </a:ext>
            </a:extLst>
          </p:cNvPr>
          <p:cNvGraphicFramePr/>
          <p:nvPr>
            <p:extLst>
              <p:ext uri="{D42A27DB-BD31-4B8C-83A1-F6EECF244321}">
                <p14:modId xmlns:p14="http://schemas.microsoft.com/office/powerpoint/2010/main" val="781950820"/>
              </p:ext>
            </p:extLst>
          </p:nvPr>
        </p:nvGraphicFramePr>
        <p:xfrm>
          <a:off x="8007738" y="1960068"/>
          <a:ext cx="4366159" cy="41823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2455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503675" y="415881"/>
            <a:ext cx="6355644" cy="1274763"/>
          </a:xfrm>
          <a:prstGeom prst="rect">
            <a:avLst/>
          </a:prstGeom>
        </p:spPr>
        <p:txBody>
          <a:bodyPr>
            <a:normAutofit fontScale="90000"/>
          </a:bodyPr>
          <a:lstStyle/>
          <a:p>
            <a:pPr algn="ctr"/>
            <a:r>
              <a:rPr lang="en-GB" dirty="0"/>
              <a:t>What is Project Management?  </a:t>
            </a:r>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sp>
        <p:nvSpPr>
          <p:cNvPr id="4" name="Explosion 2 5">
            <a:extLst>
              <a:ext uri="{FF2B5EF4-FFF2-40B4-BE49-F238E27FC236}">
                <a16:creationId xmlns:a16="http://schemas.microsoft.com/office/drawing/2014/main" id="{93040A45-4C2A-4A4C-9EBB-B0FEFB03CC8A}"/>
              </a:ext>
            </a:extLst>
          </p:cNvPr>
          <p:cNvSpPr/>
          <p:nvPr/>
        </p:nvSpPr>
        <p:spPr>
          <a:xfrm rot="316469">
            <a:off x="2961211" y="1193677"/>
            <a:ext cx="7642898" cy="5410493"/>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defTabSz="548640"/>
            <a:r>
              <a:rPr lang="en-GB" b="1" dirty="0">
                <a:solidFill>
                  <a:schemeClr val="tx1"/>
                </a:solidFill>
              </a:rPr>
              <a:t>Project management</a:t>
            </a:r>
            <a:r>
              <a:rPr lang="en-GB" dirty="0">
                <a:solidFill>
                  <a:schemeClr val="tx1"/>
                </a:solidFill>
              </a:rPr>
              <a:t> is the application of processes, methods, skills, knowledge and experience to achieve specific project </a:t>
            </a:r>
            <a:r>
              <a:rPr lang="en-GB" b="1" dirty="0">
                <a:solidFill>
                  <a:schemeClr val="tx1"/>
                </a:solidFill>
              </a:rPr>
              <a:t>objectives</a:t>
            </a:r>
            <a:r>
              <a:rPr lang="en-GB" dirty="0">
                <a:solidFill>
                  <a:schemeClr val="tx1"/>
                </a:solidFill>
              </a:rPr>
              <a:t> according to the project acceptance criteria within agreed parameters. Project management has </a:t>
            </a:r>
            <a:r>
              <a:rPr lang="en-GB" b="1" dirty="0">
                <a:solidFill>
                  <a:schemeClr val="tx1"/>
                </a:solidFill>
              </a:rPr>
              <a:t>final deliverables</a:t>
            </a:r>
            <a:r>
              <a:rPr lang="en-GB" dirty="0">
                <a:solidFill>
                  <a:schemeClr val="tx1"/>
                </a:solidFill>
              </a:rPr>
              <a:t> that are constrained to a finite timescale and budget.</a:t>
            </a:r>
            <a:endParaRPr lang="en-GB" sz="2200" dirty="0">
              <a:solidFill>
                <a:schemeClr val="tx1"/>
              </a:solidFill>
              <a:latin typeface="Calibri"/>
            </a:endParaRPr>
          </a:p>
        </p:txBody>
      </p:sp>
      <p:pic>
        <p:nvPicPr>
          <p:cNvPr id="6" name="Picture 5">
            <a:extLst>
              <a:ext uri="{FF2B5EF4-FFF2-40B4-BE49-F238E27FC236}">
                <a16:creationId xmlns:a16="http://schemas.microsoft.com/office/drawing/2014/main" id="{00D1349C-9806-403E-8B97-BDC381CC8396}"/>
              </a:ext>
            </a:extLst>
          </p:cNvPr>
          <p:cNvPicPr>
            <a:picLocks noChangeAspect="1"/>
          </p:cNvPicPr>
          <p:nvPr/>
        </p:nvPicPr>
        <p:blipFill>
          <a:blip r:embed="rId3"/>
          <a:stretch>
            <a:fillRect/>
          </a:stretch>
        </p:blipFill>
        <p:spPr>
          <a:xfrm>
            <a:off x="594713" y="695137"/>
            <a:ext cx="2036240" cy="5675868"/>
          </a:xfrm>
          <a:prstGeom prst="rect">
            <a:avLst/>
          </a:prstGeom>
        </p:spPr>
      </p:pic>
    </p:spTree>
    <p:extLst>
      <p:ext uri="{BB962C8B-B14F-4D97-AF65-F5344CB8AC3E}">
        <p14:creationId xmlns:p14="http://schemas.microsoft.com/office/powerpoint/2010/main" val="376479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8638" y="380295"/>
            <a:ext cx="8321040" cy="731520"/>
          </a:xfrm>
        </p:spPr>
        <p:txBody>
          <a:bodyPr>
            <a:noAutofit/>
          </a:bodyPr>
          <a:lstStyle/>
          <a:p>
            <a:r>
              <a:rPr lang="en-US" sz="2880" dirty="0"/>
              <a:t>Homework/Plenary Task (Research activity)</a:t>
            </a:r>
            <a:r>
              <a:rPr lang="mr-IN" sz="2880" dirty="0"/>
              <a:t>–</a:t>
            </a:r>
            <a:r>
              <a:rPr lang="en-US" sz="2880" dirty="0"/>
              <a:t> </a:t>
            </a:r>
          </a:p>
        </p:txBody>
      </p:sp>
      <p:graphicFrame>
        <p:nvGraphicFramePr>
          <p:cNvPr id="6" name="Table 5"/>
          <p:cNvGraphicFramePr>
            <a:graphicFrameLocks noGrp="1"/>
          </p:cNvGraphicFramePr>
          <p:nvPr>
            <p:extLst>
              <p:ext uri="{D42A27DB-BD31-4B8C-83A1-F6EECF244321}">
                <p14:modId xmlns:p14="http://schemas.microsoft.com/office/powerpoint/2010/main" val="1156016022"/>
              </p:ext>
            </p:extLst>
          </p:nvPr>
        </p:nvGraphicFramePr>
        <p:xfrm>
          <a:off x="3148638" y="2347258"/>
          <a:ext cx="8354350" cy="4376879"/>
        </p:xfrm>
        <a:graphic>
          <a:graphicData uri="http://schemas.openxmlformats.org/drawingml/2006/table">
            <a:tbl>
              <a:tblPr firstRow="1" bandRow="1">
                <a:tableStyleId>{5C22544A-7EE6-4342-B048-85BDC9FD1C3A}</a:tableStyleId>
              </a:tblPr>
              <a:tblGrid>
                <a:gridCol w="2580968">
                  <a:extLst>
                    <a:ext uri="{9D8B030D-6E8A-4147-A177-3AD203B41FA5}">
                      <a16:colId xmlns:a16="http://schemas.microsoft.com/office/drawing/2014/main" val="20000"/>
                    </a:ext>
                  </a:extLst>
                </a:gridCol>
                <a:gridCol w="4021702">
                  <a:extLst>
                    <a:ext uri="{9D8B030D-6E8A-4147-A177-3AD203B41FA5}">
                      <a16:colId xmlns:a16="http://schemas.microsoft.com/office/drawing/2014/main" val="20001"/>
                    </a:ext>
                  </a:extLst>
                </a:gridCol>
                <a:gridCol w="1751680">
                  <a:extLst>
                    <a:ext uri="{9D8B030D-6E8A-4147-A177-3AD203B41FA5}">
                      <a16:colId xmlns:a16="http://schemas.microsoft.com/office/drawing/2014/main" val="20004"/>
                    </a:ext>
                  </a:extLst>
                </a:gridCol>
              </a:tblGrid>
              <a:tr h="1502934">
                <a:tc>
                  <a:txBody>
                    <a:bodyPr/>
                    <a:lstStyle/>
                    <a:p>
                      <a:r>
                        <a:rPr lang="en-US" sz="1900" dirty="0"/>
                        <a:t>Key Terms</a:t>
                      </a:r>
                    </a:p>
                  </a:txBody>
                  <a:tcPr marL="109728" marR="109728" marT="54864" marB="54864"/>
                </a:tc>
                <a:tc>
                  <a:txBody>
                    <a:bodyPr/>
                    <a:lstStyle/>
                    <a:p>
                      <a:r>
                        <a:rPr lang="en-US" sz="1900" dirty="0"/>
                        <a:t>Meaning/Definition/</a:t>
                      </a:r>
                      <a:r>
                        <a:rPr lang="en-US" sz="1900"/>
                        <a:t>who are they?</a:t>
                      </a:r>
                      <a:endParaRPr lang="en-US" sz="1900" dirty="0"/>
                    </a:p>
                  </a:txBody>
                  <a:tcPr marL="109728" marR="109728" marT="54864" marB="54864"/>
                </a:tc>
                <a:tc>
                  <a:txBody>
                    <a:bodyPr/>
                    <a:lstStyle/>
                    <a:p>
                      <a:r>
                        <a:rPr lang="en-US" sz="1900" dirty="0"/>
                        <a:t>How does this support development of the business and self?</a:t>
                      </a:r>
                    </a:p>
                  </a:txBody>
                  <a:tcPr marL="109728" marR="109728" marT="54864" marB="54864"/>
                </a:tc>
                <a:extLst>
                  <a:ext uri="{0D108BD9-81ED-4DB2-BD59-A6C34878D82A}">
                    <a16:rowId xmlns:a16="http://schemas.microsoft.com/office/drawing/2014/main" val="10000"/>
                  </a:ext>
                </a:extLst>
              </a:tr>
              <a:tr h="619999">
                <a:tc>
                  <a:txBody>
                    <a:bodyPr/>
                    <a:lstStyle/>
                    <a:p>
                      <a:r>
                        <a:rPr lang="en-GB" sz="2000" dirty="0"/>
                        <a:t>project lifecycle</a:t>
                      </a:r>
                      <a:endParaRPr lang="en-US" sz="1900" dirty="0"/>
                    </a:p>
                  </a:txBody>
                  <a:tcPr marL="109728" marR="109728" marT="54864" marB="54864"/>
                </a:tc>
                <a:tc>
                  <a:txBody>
                    <a:bodyPr/>
                    <a:lstStyle/>
                    <a:p>
                      <a:endParaRPr lang="en-US" sz="1900" dirty="0"/>
                    </a:p>
                  </a:txBody>
                  <a:tcPr marL="109728" marR="109728" marT="54864" marB="54864"/>
                </a:tc>
                <a:tc>
                  <a:txBody>
                    <a:bodyPr/>
                    <a:lstStyle/>
                    <a:p>
                      <a:endParaRPr lang="en-US" sz="1900" dirty="0"/>
                    </a:p>
                  </a:txBody>
                  <a:tcPr marL="109728" marR="109728" marT="54864" marB="54864"/>
                </a:tc>
                <a:extLst>
                  <a:ext uri="{0D108BD9-81ED-4DB2-BD59-A6C34878D82A}">
                    <a16:rowId xmlns:a16="http://schemas.microsoft.com/office/drawing/2014/main" val="10001"/>
                  </a:ext>
                </a:extLst>
              </a:tr>
              <a:tr h="619999">
                <a:tc>
                  <a:txBody>
                    <a:bodyPr/>
                    <a:lstStyle/>
                    <a:p>
                      <a:r>
                        <a:rPr lang="en-US" sz="1900" dirty="0"/>
                        <a:t>Project stakeholders</a:t>
                      </a:r>
                    </a:p>
                  </a:txBody>
                  <a:tcPr marL="109728" marR="109728" marT="54864" marB="54864"/>
                </a:tc>
                <a:tc>
                  <a:txBody>
                    <a:bodyPr/>
                    <a:lstStyle/>
                    <a:p>
                      <a:endParaRPr lang="en-US" sz="1900" dirty="0"/>
                    </a:p>
                  </a:txBody>
                  <a:tcPr marL="109728" marR="109728" marT="54864" marB="54864"/>
                </a:tc>
                <a:tc>
                  <a:txBody>
                    <a:bodyPr/>
                    <a:lstStyle/>
                    <a:p>
                      <a:endParaRPr lang="en-US" sz="1900" dirty="0"/>
                    </a:p>
                  </a:txBody>
                  <a:tcPr marL="109728" marR="109728" marT="54864" marB="54864"/>
                </a:tc>
                <a:extLst>
                  <a:ext uri="{0D108BD9-81ED-4DB2-BD59-A6C34878D82A}">
                    <a16:rowId xmlns:a16="http://schemas.microsoft.com/office/drawing/2014/main" val="10002"/>
                  </a:ext>
                </a:extLst>
              </a:tr>
              <a:tr h="488575">
                <a:tc>
                  <a:txBody>
                    <a:bodyPr/>
                    <a:lstStyle/>
                    <a:p>
                      <a:r>
                        <a:rPr lang="en-US" sz="1900" dirty="0"/>
                        <a:t>Execution a project </a:t>
                      </a:r>
                    </a:p>
                  </a:txBody>
                  <a:tcPr marL="109728" marR="109728" marT="54864" marB="54864"/>
                </a:tc>
                <a:tc>
                  <a:txBody>
                    <a:bodyPr/>
                    <a:lstStyle/>
                    <a:p>
                      <a:endParaRPr lang="en-US" sz="1900"/>
                    </a:p>
                  </a:txBody>
                  <a:tcPr marL="109728" marR="109728" marT="54864" marB="54864"/>
                </a:tc>
                <a:tc>
                  <a:txBody>
                    <a:bodyPr/>
                    <a:lstStyle/>
                    <a:p>
                      <a:endParaRPr lang="en-US" sz="1900"/>
                    </a:p>
                  </a:txBody>
                  <a:tcPr marL="109728" marR="109728" marT="54864" marB="54864"/>
                </a:tc>
                <a:extLst>
                  <a:ext uri="{0D108BD9-81ED-4DB2-BD59-A6C34878D82A}">
                    <a16:rowId xmlns:a16="http://schemas.microsoft.com/office/drawing/2014/main" val="10003"/>
                  </a:ext>
                </a:extLst>
              </a:tr>
              <a:tr h="470779">
                <a:tc>
                  <a:txBody>
                    <a:bodyPr/>
                    <a:lstStyle/>
                    <a:p>
                      <a:r>
                        <a:rPr lang="en-US" sz="1900" dirty="0"/>
                        <a:t>Initiation </a:t>
                      </a:r>
                    </a:p>
                  </a:txBody>
                  <a:tcPr marL="109728" marR="109728" marT="54864" marB="54864"/>
                </a:tc>
                <a:tc>
                  <a:txBody>
                    <a:bodyPr/>
                    <a:lstStyle/>
                    <a:p>
                      <a:endParaRPr lang="en-US" sz="1900"/>
                    </a:p>
                  </a:txBody>
                  <a:tcPr marL="109728" marR="109728" marT="54864" marB="54864"/>
                </a:tc>
                <a:tc>
                  <a:txBody>
                    <a:bodyPr/>
                    <a:lstStyle/>
                    <a:p>
                      <a:endParaRPr lang="en-US" sz="1900"/>
                    </a:p>
                  </a:txBody>
                  <a:tcPr marL="109728" marR="109728" marT="54864" marB="54864"/>
                </a:tc>
                <a:extLst>
                  <a:ext uri="{0D108BD9-81ED-4DB2-BD59-A6C34878D82A}">
                    <a16:rowId xmlns:a16="http://schemas.microsoft.com/office/drawing/2014/main" val="10004"/>
                  </a:ext>
                </a:extLst>
              </a:tr>
              <a:tr h="619999">
                <a:tc>
                  <a:txBody>
                    <a:bodyPr/>
                    <a:lstStyle/>
                    <a:p>
                      <a:r>
                        <a:rPr lang="en-US" sz="1900" dirty="0"/>
                        <a:t>Monitoring</a:t>
                      </a:r>
                    </a:p>
                  </a:txBody>
                  <a:tcPr marL="109728" marR="109728" marT="54864" marB="54864"/>
                </a:tc>
                <a:tc>
                  <a:txBody>
                    <a:bodyPr/>
                    <a:lstStyle/>
                    <a:p>
                      <a:endParaRPr lang="en-US" sz="1900"/>
                    </a:p>
                  </a:txBody>
                  <a:tcPr marL="109728" marR="109728" marT="54864" marB="54864"/>
                </a:tc>
                <a:tc>
                  <a:txBody>
                    <a:bodyPr/>
                    <a:lstStyle/>
                    <a:p>
                      <a:endParaRPr lang="en-US" sz="1900" dirty="0"/>
                    </a:p>
                  </a:txBody>
                  <a:tcPr marL="109728" marR="109728" marT="54864" marB="54864"/>
                </a:tc>
                <a:extLst>
                  <a:ext uri="{0D108BD9-81ED-4DB2-BD59-A6C34878D82A}">
                    <a16:rowId xmlns:a16="http://schemas.microsoft.com/office/drawing/2014/main" val="10005"/>
                  </a:ext>
                </a:extLst>
              </a:tr>
            </a:tbl>
          </a:graphicData>
        </a:graphic>
      </p:graphicFrame>
      <p:sp>
        <p:nvSpPr>
          <p:cNvPr id="7" name="TextBox 6"/>
          <p:cNvSpPr txBox="1"/>
          <p:nvPr/>
        </p:nvSpPr>
        <p:spPr>
          <a:xfrm>
            <a:off x="3148638" y="1146929"/>
            <a:ext cx="8302873"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defTabSz="548640"/>
            <a:r>
              <a:rPr lang="en-US" sz="2400" dirty="0">
                <a:solidFill>
                  <a:prstClr val="black"/>
                </a:solidFill>
                <a:latin typeface="Calibri"/>
              </a:rPr>
              <a:t>Create and complete the following table in a word document. You can work in pairs to use your prior knowledge, books and the internet to help you make notes in your own words  </a:t>
            </a:r>
          </a:p>
        </p:txBody>
      </p:sp>
      <p:sp>
        <p:nvSpPr>
          <p:cNvPr id="2" name="Explosion 2 1"/>
          <p:cNvSpPr/>
          <p:nvPr/>
        </p:nvSpPr>
        <p:spPr>
          <a:xfrm rot="316469">
            <a:off x="4132495" y="2391316"/>
            <a:ext cx="5875853" cy="3717484"/>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548640"/>
            <a:r>
              <a:rPr lang="en-GB" sz="2160" dirty="0">
                <a:solidFill>
                  <a:prstClr val="white"/>
                </a:solidFill>
                <a:latin typeface="Calibri"/>
              </a:rPr>
              <a:t>Save this document in your Business Support Folder </a:t>
            </a:r>
          </a:p>
        </p:txBody>
      </p:sp>
      <p:sp>
        <p:nvSpPr>
          <p:cNvPr id="9" name="Text Placeholder 5">
            <a:extLst>
              <a:ext uri="{FF2B5EF4-FFF2-40B4-BE49-F238E27FC236}">
                <a16:creationId xmlns:a16="http://schemas.microsoft.com/office/drawing/2014/main" id="{EF157237-FF12-4714-BF78-38B2339E480E}"/>
              </a:ext>
            </a:extLst>
          </p:cNvPr>
          <p:cNvSpPr txBox="1">
            <a:spLocks/>
          </p:cNvSpPr>
          <p:nvPr/>
        </p:nvSpPr>
        <p:spPr>
          <a:xfrm>
            <a:off x="466396" y="1185488"/>
            <a:ext cx="1975129" cy="567251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a:p>
            <a:pPr marL="0" indent="0">
              <a:buNone/>
            </a:pPr>
            <a:r>
              <a:rPr lang="en-GB" sz="1700" b="1" dirty="0">
                <a:solidFill>
                  <a:srgbClr val="7030A0"/>
                </a:solidFill>
              </a:rPr>
              <a:t>Key terms:</a:t>
            </a:r>
            <a:br>
              <a:rPr lang="en-GB" sz="1700" b="1" dirty="0">
                <a:solidFill>
                  <a:srgbClr val="7030A0"/>
                </a:solidFill>
              </a:rPr>
            </a:br>
            <a:r>
              <a:rPr lang="en-GB" sz="1500" dirty="0"/>
              <a:t>project lifecycle, planning, execution, </a:t>
            </a:r>
            <a:r>
              <a:rPr lang="en-GB" sz="1600" dirty="0"/>
              <a:t>monitoring, communicating, stakeholders .</a:t>
            </a:r>
            <a:endParaRPr lang="en-GB" sz="1500" dirty="0"/>
          </a:p>
          <a:p>
            <a:endParaRPr lang="en-GB" sz="2100" dirty="0"/>
          </a:p>
          <a:p>
            <a:endParaRPr lang="en-GB" sz="2100" dirty="0"/>
          </a:p>
          <a:p>
            <a:endParaRPr lang="en-GB" sz="2100" dirty="0"/>
          </a:p>
          <a:p>
            <a:endParaRPr lang="en-GB" sz="2100" dirty="0"/>
          </a:p>
          <a:p>
            <a:pPr marL="0" indent="0">
              <a:buNone/>
            </a:pPr>
            <a:r>
              <a:rPr lang="en-GB" sz="1600" b="1" dirty="0">
                <a:solidFill>
                  <a:srgbClr val="7030A0"/>
                </a:solidFill>
              </a:rPr>
              <a:t>Learning Outcomes 1</a:t>
            </a:r>
          </a:p>
          <a:p>
            <a:pPr marL="0" indent="0">
              <a:buNone/>
            </a:pPr>
            <a:endParaRPr lang="en-GB" sz="1600" b="1" dirty="0">
              <a:solidFill>
                <a:srgbClr val="7030A0"/>
              </a:solidFill>
            </a:endParaRPr>
          </a:p>
          <a:p>
            <a:pPr marL="0" indent="0">
              <a:buNone/>
            </a:pPr>
            <a:r>
              <a:rPr lang="en-GB" sz="1600" dirty="0"/>
              <a:t>1.5 Project management principles</a:t>
            </a:r>
          </a:p>
          <a:p>
            <a:pPr marL="0" indent="0">
              <a:buNone/>
            </a:pPr>
            <a:endParaRPr lang="en-GB" sz="1600" dirty="0"/>
          </a:p>
          <a:p>
            <a:pPr marL="0" indent="0">
              <a:buNone/>
            </a:pPr>
            <a:endParaRPr lang="en-GB" sz="1600" dirty="0"/>
          </a:p>
        </p:txBody>
      </p:sp>
    </p:spTree>
    <p:extLst>
      <p:ext uri="{BB962C8B-B14F-4D97-AF65-F5344CB8AC3E}">
        <p14:creationId xmlns:p14="http://schemas.microsoft.com/office/powerpoint/2010/main" val="232333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365125"/>
            <a:ext cx="9982200" cy="5799701"/>
          </a:xfrm>
        </p:spPr>
        <p:txBody>
          <a:bodyPr>
            <a:normAutofit/>
          </a:bodyPr>
          <a:lstStyle/>
          <a:p>
            <a:r>
              <a:rPr lang="en-US" dirty="0"/>
              <a:t>References.</a:t>
            </a:r>
            <a:br>
              <a:rPr lang="en-US" dirty="0"/>
            </a:br>
            <a:br>
              <a:rPr lang="en-US" sz="1800" dirty="0"/>
            </a:br>
            <a:r>
              <a:rPr lang="en-US" sz="1800" dirty="0">
                <a:hlinkClick r:id="rId3"/>
              </a:rPr>
              <a:t>https://www.apm.org.uk/resources/what-is-project-management/</a:t>
            </a:r>
            <a:br>
              <a:rPr lang="en-US" sz="1800" dirty="0"/>
            </a:br>
            <a:br>
              <a:rPr lang="en-US" sz="1800" dirty="0"/>
            </a:br>
            <a:r>
              <a:rPr lang="en-GB" sz="1800" dirty="0">
                <a:hlinkClick r:id="rId4"/>
              </a:rPr>
              <a:t>Roles and responsibilities of the Project Board | Department of Finance (finance-ni.gov.uk)</a:t>
            </a:r>
            <a:br>
              <a:rPr lang="en-GB" sz="1800" dirty="0"/>
            </a:br>
            <a:br>
              <a:rPr lang="en-US" sz="1800" dirty="0"/>
            </a:br>
            <a:r>
              <a:rPr lang="en-GB" sz="1800" dirty="0">
                <a:hlinkClick r:id="rId5"/>
              </a:rPr>
              <a:t>Project Team Roles and Responsibilities in Project Management (villanovau.com)</a:t>
            </a:r>
            <a:r>
              <a:rPr lang="en-US" sz="1800" dirty="0"/>
              <a:t> </a:t>
            </a:r>
            <a:br>
              <a:rPr lang="en-US" sz="1800" dirty="0"/>
            </a:br>
            <a:br>
              <a:rPr lang="en-US" sz="1800" dirty="0"/>
            </a:br>
            <a:r>
              <a:rPr lang="en-US" sz="1800" dirty="0">
                <a:hlinkClick r:id="rId6"/>
              </a:rPr>
              <a:t>https://www.sisense.com/glossary/real-time-dashboard/#:~:text=A%20real%2Dtime%20dashboard%20is,emerging%20trends%20and%20monitoring%20efficiency</a:t>
            </a:r>
            <a:r>
              <a:rPr lang="en-US" sz="1800" dirty="0"/>
              <a:t>. </a:t>
            </a:r>
            <a:br>
              <a:rPr lang="en-US" sz="1800" dirty="0"/>
            </a:br>
            <a:br>
              <a:rPr lang="en-US" sz="1800" dirty="0"/>
            </a:br>
            <a:r>
              <a:rPr lang="en-US" sz="1800" dirty="0">
                <a:hlinkClick r:id="rId7"/>
              </a:rPr>
              <a:t>https://www.youtube.com/watch?v=NMre6IAAAiU</a:t>
            </a:r>
            <a:r>
              <a:rPr lang="en-US" sz="1800" dirty="0"/>
              <a:t>  </a:t>
            </a:r>
            <a:br>
              <a:rPr lang="en-US" sz="1800" dirty="0"/>
            </a:br>
            <a:br>
              <a:rPr lang="en-US" sz="1800" dirty="0"/>
            </a:br>
            <a:r>
              <a:rPr lang="en-US" sz="1800" dirty="0">
                <a:hlinkClick r:id="rId8"/>
              </a:rPr>
              <a:t>https://project-management.com/accountability-in-project-management/</a:t>
            </a:r>
            <a:r>
              <a:rPr lang="en-US" sz="1800" dirty="0"/>
              <a:t> </a:t>
            </a:r>
            <a:br>
              <a:rPr lang="en-US" sz="1800" dirty="0"/>
            </a:br>
            <a:br>
              <a:rPr lang="en-US" sz="1800" dirty="0"/>
            </a:br>
            <a:r>
              <a:rPr lang="en-US" sz="1800" dirty="0">
                <a:hlinkClick r:id="rId9"/>
              </a:rPr>
              <a:t>https://www.wrike.com/project-management-guide/project-lifecycle/</a:t>
            </a:r>
            <a:r>
              <a:rPr lang="en-US" sz="1800" dirty="0"/>
              <a:t> </a:t>
            </a:r>
            <a:br>
              <a:rPr lang="en-US" sz="1800" dirty="0"/>
            </a:br>
            <a:r>
              <a:rPr lang="en-US" sz="1200" dirty="0"/>
              <a:t>                   </a:t>
            </a:r>
          </a:p>
        </p:txBody>
      </p:sp>
      <p:pic>
        <p:nvPicPr>
          <p:cNvPr id="3" name="Picture 2">
            <a:extLst>
              <a:ext uri="{FF2B5EF4-FFF2-40B4-BE49-F238E27FC236}">
                <a16:creationId xmlns:a16="http://schemas.microsoft.com/office/drawing/2014/main" id="{EEB62D60-CA64-45EF-83DB-C4FEFB8570C8}"/>
              </a:ext>
            </a:extLst>
          </p:cNvPr>
          <p:cNvPicPr>
            <a:picLocks noChangeAspect="1"/>
          </p:cNvPicPr>
          <p:nvPr/>
        </p:nvPicPr>
        <p:blipFill>
          <a:blip r:embed="rId10"/>
          <a:stretch>
            <a:fillRect/>
          </a:stretch>
        </p:blipFill>
        <p:spPr>
          <a:xfrm>
            <a:off x="0" y="0"/>
            <a:ext cx="12192000" cy="672106"/>
          </a:xfrm>
          <a:prstGeom prst="rect">
            <a:avLst/>
          </a:prstGeom>
        </p:spPr>
      </p:pic>
    </p:spTree>
    <p:extLst>
      <p:ext uri="{BB962C8B-B14F-4D97-AF65-F5344CB8AC3E}">
        <p14:creationId xmlns:p14="http://schemas.microsoft.com/office/powerpoint/2010/main" val="932290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443943" y="427794"/>
            <a:ext cx="9609512" cy="737968"/>
          </a:xfrm>
          <a:prstGeom prst="rect">
            <a:avLst/>
          </a:prstGeom>
        </p:spPr>
        <p:txBody>
          <a:bodyPr>
            <a:normAutofit/>
          </a:bodyPr>
          <a:lstStyle/>
          <a:p>
            <a:pPr algn="ctr"/>
            <a:r>
              <a:rPr lang="en-GB" sz="3200" dirty="0"/>
              <a:t>The phases of the project lifecycle </a:t>
            </a:r>
            <a:endParaRPr lang="en-US" sz="4800" dirty="0"/>
          </a:p>
        </p:txBody>
      </p:sp>
      <p:sp>
        <p:nvSpPr>
          <p:cNvPr id="4" name="Explosion 2 5">
            <a:extLst>
              <a:ext uri="{FF2B5EF4-FFF2-40B4-BE49-F238E27FC236}">
                <a16:creationId xmlns:a16="http://schemas.microsoft.com/office/drawing/2014/main" id="{5D6D923C-13F7-4A86-8022-31ADD1CA49EE}"/>
              </a:ext>
            </a:extLst>
          </p:cNvPr>
          <p:cNvSpPr/>
          <p:nvPr/>
        </p:nvSpPr>
        <p:spPr>
          <a:xfrm rot="316469">
            <a:off x="3684187" y="1833560"/>
            <a:ext cx="6112636" cy="4036393"/>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defTabSz="548640"/>
            <a:r>
              <a:rPr lang="en-GB" dirty="0">
                <a:solidFill>
                  <a:prstClr val="black"/>
                </a:solidFill>
              </a:rPr>
              <a:t>Project initiation. First, you need to identify a business need, problem, or opportunity and brainstorm ways that your team can meet this need, solve this problem, or seize this opportunity. </a:t>
            </a:r>
            <a:endParaRPr lang="en-GB" sz="2200" dirty="0">
              <a:solidFill>
                <a:prstClr val="white"/>
              </a:solidFill>
            </a:endParaRPr>
          </a:p>
        </p:txBody>
      </p:sp>
      <p:sp>
        <p:nvSpPr>
          <p:cNvPr id="5" name="Explosion 2 5">
            <a:extLst>
              <a:ext uri="{FF2B5EF4-FFF2-40B4-BE49-F238E27FC236}">
                <a16:creationId xmlns:a16="http://schemas.microsoft.com/office/drawing/2014/main" id="{45F3BE2F-D1F2-4996-8771-F75AC6530CC1}"/>
              </a:ext>
            </a:extLst>
          </p:cNvPr>
          <p:cNvSpPr/>
          <p:nvPr/>
        </p:nvSpPr>
        <p:spPr>
          <a:xfrm rot="316469">
            <a:off x="3674872" y="1760431"/>
            <a:ext cx="6112636" cy="4066888"/>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lvl="0" algn="ctr" defTabSz="548640"/>
            <a:r>
              <a:rPr lang="en-GB" dirty="0">
                <a:solidFill>
                  <a:schemeClr val="tx1"/>
                </a:solidFill>
              </a:rPr>
              <a:t>Project Planning: Once the project is approved to move forward based on your business case, statement of work, or project initiation document, you move into the planning phase. </a:t>
            </a:r>
            <a:endParaRPr lang="en-GB" sz="2200" dirty="0">
              <a:solidFill>
                <a:schemeClr val="tx1"/>
              </a:solidFill>
            </a:endParaRPr>
          </a:p>
        </p:txBody>
      </p:sp>
      <p:sp>
        <p:nvSpPr>
          <p:cNvPr id="6" name="Explosion 2 5">
            <a:extLst>
              <a:ext uri="{FF2B5EF4-FFF2-40B4-BE49-F238E27FC236}">
                <a16:creationId xmlns:a16="http://schemas.microsoft.com/office/drawing/2014/main" id="{17E18434-C17C-4220-8604-A892F5FFC0E1}"/>
              </a:ext>
            </a:extLst>
          </p:cNvPr>
          <p:cNvSpPr/>
          <p:nvPr/>
        </p:nvSpPr>
        <p:spPr>
          <a:xfrm rot="316469">
            <a:off x="3777554" y="1511768"/>
            <a:ext cx="6312605" cy="4309707"/>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548640"/>
            <a:r>
              <a:rPr lang="en-GB" dirty="0">
                <a:solidFill>
                  <a:schemeClr val="bg1"/>
                </a:solidFill>
              </a:rPr>
              <a:t>Execution</a:t>
            </a:r>
            <a:r>
              <a:rPr lang="en-GB" dirty="0">
                <a:solidFill>
                  <a:schemeClr val="tx1"/>
                </a:solidFill>
              </a:rPr>
              <a:t>. After receiving business  approval, developed a plan, and building your team, now it’s time to get to work. The execution phase turns your plan into action.</a:t>
            </a:r>
            <a:endParaRPr lang="en-GB" sz="2200" dirty="0">
              <a:solidFill>
                <a:prstClr val="white"/>
              </a:solidFill>
            </a:endParaRPr>
          </a:p>
          <a:p>
            <a:pPr lvl="0" algn="ctr" defTabSz="548640"/>
            <a:r>
              <a:rPr lang="en-GB" dirty="0"/>
              <a:t> </a:t>
            </a:r>
            <a:endParaRPr lang="en-GB" sz="2200" dirty="0">
              <a:solidFill>
                <a:prstClr val="white"/>
              </a:solidFill>
            </a:endParaRPr>
          </a:p>
        </p:txBody>
      </p:sp>
      <p:sp>
        <p:nvSpPr>
          <p:cNvPr id="7" name="Explosion 2 5">
            <a:extLst>
              <a:ext uri="{FF2B5EF4-FFF2-40B4-BE49-F238E27FC236}">
                <a16:creationId xmlns:a16="http://schemas.microsoft.com/office/drawing/2014/main" id="{D0157CBB-A9E7-4B77-ACBD-EEE3B0E64989}"/>
              </a:ext>
            </a:extLst>
          </p:cNvPr>
          <p:cNvSpPr/>
          <p:nvPr/>
        </p:nvSpPr>
        <p:spPr>
          <a:xfrm rot="316469">
            <a:off x="4006323" y="923440"/>
            <a:ext cx="6484752" cy="5486361"/>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lvl="0" algn="ctr" defTabSz="548640"/>
            <a:r>
              <a:rPr lang="en-GB" dirty="0">
                <a:solidFill>
                  <a:schemeClr val="bg1"/>
                </a:solidFill>
              </a:rPr>
              <a:t>Monitoring/Control. </a:t>
            </a:r>
            <a:r>
              <a:rPr lang="en-GB" dirty="0">
                <a:solidFill>
                  <a:schemeClr val="tx1"/>
                </a:solidFill>
              </a:rPr>
              <a:t>Project monitoring is the process of keeping a close eye on the entire project management life cycle and ensuring project activities are on the right track.  </a:t>
            </a:r>
            <a:endParaRPr lang="en-GB" sz="2200" dirty="0">
              <a:solidFill>
                <a:schemeClr val="tx1"/>
              </a:solidFill>
            </a:endParaRPr>
          </a:p>
        </p:txBody>
      </p:sp>
      <p:sp>
        <p:nvSpPr>
          <p:cNvPr id="8" name="Explosion 2 5">
            <a:extLst>
              <a:ext uri="{FF2B5EF4-FFF2-40B4-BE49-F238E27FC236}">
                <a16:creationId xmlns:a16="http://schemas.microsoft.com/office/drawing/2014/main" id="{A1D7014B-CF4A-4151-B4DD-EC56A9764C5B}"/>
              </a:ext>
            </a:extLst>
          </p:cNvPr>
          <p:cNvSpPr/>
          <p:nvPr/>
        </p:nvSpPr>
        <p:spPr>
          <a:xfrm rot="316469">
            <a:off x="3524853" y="1219096"/>
            <a:ext cx="7264300" cy="4770361"/>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548640"/>
            <a:r>
              <a:rPr lang="en-GB" dirty="0">
                <a:solidFill>
                  <a:schemeClr val="bg1"/>
                </a:solidFill>
              </a:rPr>
              <a:t>Close/Review. </a:t>
            </a:r>
            <a:r>
              <a:rPr lang="en-GB" dirty="0">
                <a:solidFill>
                  <a:schemeClr val="tx1"/>
                </a:solidFill>
              </a:rPr>
              <a:t>Once your team has completed work on a project, you enter the closure phase. In the closure phase, you provide final deliverables, release project resources, and determine the success of the project</a:t>
            </a:r>
            <a:endParaRPr lang="en-GB" sz="2200" dirty="0">
              <a:solidFill>
                <a:schemeClr val="tx1"/>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Tree>
    <p:extLst>
      <p:ext uri="{BB962C8B-B14F-4D97-AF65-F5344CB8AC3E}">
        <p14:creationId xmlns:p14="http://schemas.microsoft.com/office/powerpoint/2010/main" val="324090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style.rotation</p:attrName>
                                        </p:attrNameLst>
                                      </p:cBhvr>
                                      <p:tavLst>
                                        <p:tav tm="0">
                                          <p:val>
                                            <p:fltVal val="90"/>
                                          </p:val>
                                        </p:tav>
                                        <p:tav tm="100000">
                                          <p:val>
                                            <p:fltVal val="0"/>
                                          </p:val>
                                        </p:tav>
                                      </p:tavLst>
                                    </p:anim>
                                    <p:animEffect transition="in" filter="fade">
                                      <p:cBhvr>
                                        <p:cTn id="26" dur="1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fltVal val="0"/>
                                          </p:val>
                                        </p:tav>
                                        <p:tav tm="100000">
                                          <p:val>
                                            <p:strVal val="#ppt_w"/>
                                          </p:val>
                                        </p:tav>
                                      </p:tavLst>
                                    </p:anim>
                                    <p:anim calcmode="lin" valueType="num">
                                      <p:cBhvr>
                                        <p:cTn id="40" dur="1000" fill="hold"/>
                                        <p:tgtEl>
                                          <p:spTgt spid="8"/>
                                        </p:tgtEl>
                                        <p:attrNameLst>
                                          <p:attrName>ppt_h</p:attrName>
                                        </p:attrNameLst>
                                      </p:cBhvr>
                                      <p:tavLst>
                                        <p:tav tm="0">
                                          <p:val>
                                            <p:fltVal val="0"/>
                                          </p:val>
                                        </p:tav>
                                        <p:tav tm="100000">
                                          <p:val>
                                            <p:strVal val="#ppt_h"/>
                                          </p:val>
                                        </p:tav>
                                      </p:tavLst>
                                    </p:anim>
                                    <p:anim calcmode="lin" valueType="num">
                                      <p:cBhvr>
                                        <p:cTn id="41" dur="1000" fill="hold"/>
                                        <p:tgtEl>
                                          <p:spTgt spid="8"/>
                                        </p:tgtEl>
                                        <p:attrNameLst>
                                          <p:attrName>style.rotation</p:attrName>
                                        </p:attrNameLst>
                                      </p:cBhvr>
                                      <p:tavLst>
                                        <p:tav tm="0">
                                          <p:val>
                                            <p:fltVal val="90"/>
                                          </p:val>
                                        </p:tav>
                                        <p:tav tm="100000">
                                          <p:val>
                                            <p:fltVal val="0"/>
                                          </p:val>
                                        </p:tav>
                                      </p:tavLst>
                                    </p:anim>
                                    <p:animEffect transition="in" filter="fade">
                                      <p:cBhvr>
                                        <p:cTn id="4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443943" y="427794"/>
            <a:ext cx="9609512" cy="737968"/>
          </a:xfrm>
          <a:prstGeom prst="rect">
            <a:avLst/>
          </a:prstGeom>
        </p:spPr>
        <p:txBody>
          <a:bodyPr>
            <a:normAutofit/>
          </a:bodyPr>
          <a:lstStyle/>
          <a:p>
            <a:pPr algn="ctr"/>
            <a:r>
              <a:rPr lang="en-GB" sz="3200" dirty="0"/>
              <a:t>The phases of the project lifecycle--</a:t>
            </a:r>
            <a:r>
              <a:rPr lang="en-GB" sz="3200" dirty="0">
                <a:solidFill>
                  <a:srgbClr val="FF0000"/>
                </a:solidFill>
              </a:rPr>
              <a:t>Initiation </a:t>
            </a:r>
            <a:endParaRPr lang="en-US" sz="4800" dirty="0">
              <a:solidFill>
                <a:srgbClr val="FF0000"/>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
        <p:nvSpPr>
          <p:cNvPr id="3" name="Rectangle 2">
            <a:extLst>
              <a:ext uri="{FF2B5EF4-FFF2-40B4-BE49-F238E27FC236}">
                <a16:creationId xmlns:a16="http://schemas.microsoft.com/office/drawing/2014/main" id="{836DACE9-2401-43D2-8B3F-3C8AEFE357F8}"/>
              </a:ext>
            </a:extLst>
          </p:cNvPr>
          <p:cNvSpPr/>
          <p:nvPr/>
        </p:nvSpPr>
        <p:spPr>
          <a:xfrm>
            <a:off x="2443943" y="1284450"/>
            <a:ext cx="9443485" cy="5139869"/>
          </a:xfrm>
          <a:prstGeom prst="rect">
            <a:avLst/>
          </a:prstGeom>
        </p:spPr>
        <p:txBody>
          <a:bodyPr wrap="square">
            <a:spAutoFit/>
          </a:bodyPr>
          <a:lstStyle/>
          <a:p>
            <a:pPr marL="285750" indent="-285750">
              <a:buFont typeface="Arial" panose="020B0604020202020204" pitchFamily="34" charset="0"/>
              <a:buChar char="•"/>
            </a:pPr>
            <a:r>
              <a:rPr lang="en-GB" dirty="0">
                <a:solidFill>
                  <a:prstClr val="black"/>
                </a:solidFill>
              </a:rPr>
              <a:t>During this step, you figure out an objective for your project, determine whether the project is feasible, and identify the major deliverables for the project.</a:t>
            </a:r>
          </a:p>
          <a:p>
            <a:pPr marL="285750" indent="-285750">
              <a:buFont typeface="Arial" panose="020B0604020202020204" pitchFamily="34" charset="0"/>
              <a:buChar char="•"/>
            </a:pPr>
            <a:r>
              <a:rPr lang="en-GB" dirty="0"/>
              <a:t>Steps for the project initiation phase may include the following:</a:t>
            </a:r>
          </a:p>
          <a:p>
            <a:pPr marL="285750" indent="-285750">
              <a:buFont typeface="Arial" panose="020B0604020202020204" pitchFamily="34" charset="0"/>
              <a:buChar char="•"/>
            </a:pPr>
            <a:endParaRPr lang="en-GB" dirty="0"/>
          </a:p>
          <a:p>
            <a:pPr marL="1200150" lvl="2" indent="-285750">
              <a:buFont typeface="Arial" panose="020B0604020202020204" pitchFamily="34" charset="0"/>
              <a:buChar char="•"/>
            </a:pPr>
            <a:r>
              <a:rPr lang="en-GB" sz="1600" dirty="0"/>
              <a:t>Undertaking a feasibility study: Identify the primary problem your project will solve and whether your project will deliver a solution to that problem</a:t>
            </a:r>
          </a:p>
          <a:p>
            <a:pPr lvl="2"/>
            <a:endParaRPr lang="en-GB" sz="1600" dirty="0"/>
          </a:p>
          <a:p>
            <a:pPr marL="1200150" lvl="2" indent="-285750">
              <a:buFont typeface="Arial" panose="020B0604020202020204" pitchFamily="34" charset="0"/>
              <a:buChar char="•"/>
            </a:pPr>
            <a:r>
              <a:rPr lang="en-GB" sz="1600" dirty="0"/>
              <a:t>Identifying scope: Define the depth and breadth of the project</a:t>
            </a:r>
          </a:p>
          <a:p>
            <a:pPr lvl="2"/>
            <a:endParaRPr lang="en-GB" sz="1600" dirty="0"/>
          </a:p>
          <a:p>
            <a:pPr marL="1200150" lvl="2" indent="-285750">
              <a:buFont typeface="Arial" panose="020B0604020202020204" pitchFamily="34" charset="0"/>
              <a:buChar char="•"/>
            </a:pPr>
            <a:r>
              <a:rPr lang="en-GB" sz="1600" dirty="0"/>
              <a:t>Identifying deliverables: Define the product or service to provide</a:t>
            </a:r>
          </a:p>
          <a:p>
            <a:pPr lvl="2"/>
            <a:endParaRPr lang="en-GB" sz="1600" dirty="0"/>
          </a:p>
          <a:p>
            <a:pPr marL="1200150" lvl="2" indent="-285750">
              <a:buFont typeface="Arial" panose="020B0604020202020204" pitchFamily="34" charset="0"/>
              <a:buChar char="•"/>
            </a:pPr>
            <a:r>
              <a:rPr lang="en-GB" sz="1600" dirty="0"/>
              <a:t>Identifying project stakeholders: Figure out whom the project affects and what their needs may be</a:t>
            </a:r>
          </a:p>
          <a:p>
            <a:pPr lvl="2"/>
            <a:endParaRPr lang="en-GB" sz="1600" dirty="0"/>
          </a:p>
          <a:p>
            <a:pPr marL="1200150" lvl="2" indent="-285750">
              <a:buFont typeface="Arial" panose="020B0604020202020204" pitchFamily="34" charset="0"/>
              <a:buChar char="•"/>
            </a:pPr>
            <a:r>
              <a:rPr lang="en-GB" sz="1600" dirty="0"/>
              <a:t>Developing a business case: Use the above criteria to compare the potential costs and benefits for the project to determine if it moves forward.</a:t>
            </a:r>
          </a:p>
          <a:p>
            <a:pPr marL="1200150" lvl="2" indent="-285750">
              <a:buFont typeface="Arial" panose="020B0604020202020204" pitchFamily="34" charset="0"/>
              <a:buChar char="•"/>
            </a:pPr>
            <a:endParaRPr lang="en-GB" sz="1600" dirty="0"/>
          </a:p>
          <a:p>
            <a:pPr marL="1200150" lvl="2" indent="-285750">
              <a:buFont typeface="Arial" panose="020B0604020202020204" pitchFamily="34" charset="0"/>
              <a:buChar char="•"/>
            </a:pPr>
            <a:r>
              <a:rPr lang="en-GB" sz="1600" dirty="0"/>
              <a:t>Developing a statement of work: Document the project’s objectives, scope, and deliverables that you have identified previously as a working agreement between the project owner and those working on the project.</a:t>
            </a:r>
            <a:endParaRPr lang="en-GB" dirty="0"/>
          </a:p>
        </p:txBody>
      </p:sp>
    </p:spTree>
    <p:extLst>
      <p:ext uri="{BB962C8B-B14F-4D97-AF65-F5344CB8AC3E}">
        <p14:creationId xmlns:p14="http://schemas.microsoft.com/office/powerpoint/2010/main" val="3004283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395934" y="330517"/>
            <a:ext cx="9609512" cy="737968"/>
          </a:xfrm>
          <a:prstGeom prst="rect">
            <a:avLst/>
          </a:prstGeom>
        </p:spPr>
        <p:txBody>
          <a:bodyPr>
            <a:normAutofit/>
          </a:bodyPr>
          <a:lstStyle/>
          <a:p>
            <a:pPr algn="ctr"/>
            <a:r>
              <a:rPr lang="en-GB" sz="3200" dirty="0"/>
              <a:t>The phases of the project lifecycle--</a:t>
            </a:r>
            <a:r>
              <a:rPr lang="en-GB" sz="3200" dirty="0">
                <a:solidFill>
                  <a:srgbClr val="FF0000"/>
                </a:solidFill>
              </a:rPr>
              <a:t>Planning </a:t>
            </a:r>
            <a:endParaRPr lang="en-US" sz="4800" dirty="0">
              <a:solidFill>
                <a:srgbClr val="FF0000"/>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
        <p:nvSpPr>
          <p:cNvPr id="4" name="Rectangle 3">
            <a:extLst>
              <a:ext uri="{FF2B5EF4-FFF2-40B4-BE49-F238E27FC236}">
                <a16:creationId xmlns:a16="http://schemas.microsoft.com/office/drawing/2014/main" id="{AF8AF494-0A80-4091-981D-812E2A507E68}"/>
              </a:ext>
            </a:extLst>
          </p:cNvPr>
          <p:cNvSpPr/>
          <p:nvPr/>
        </p:nvSpPr>
        <p:spPr>
          <a:xfrm>
            <a:off x="2574274" y="1428409"/>
            <a:ext cx="8865453" cy="5632311"/>
          </a:xfrm>
          <a:prstGeom prst="rect">
            <a:avLst/>
          </a:prstGeom>
        </p:spPr>
        <p:txBody>
          <a:bodyPr wrap="square">
            <a:spAutoFit/>
          </a:bodyPr>
          <a:lstStyle/>
          <a:p>
            <a:r>
              <a:rPr lang="en-GB" dirty="0"/>
              <a:t>During this phase of the project management life cycle, you break down the larger project into smaller tasks, build your team, and prepare a schedule for the completion of assignments. Create smaller goals within the larger project, making sure each is achievable within the time frame. </a:t>
            </a:r>
          </a:p>
          <a:p>
            <a:r>
              <a:rPr lang="en-GB" sz="1600" b="1" dirty="0"/>
              <a:t>Steps for the project planning phase may include the following:</a:t>
            </a:r>
          </a:p>
          <a:p>
            <a:pPr marL="742950" lvl="1" indent="-285750">
              <a:buFont typeface="Arial" panose="020B0604020202020204" pitchFamily="34" charset="0"/>
              <a:buChar char="•"/>
            </a:pPr>
            <a:r>
              <a:rPr lang="en-GB" sz="1600" dirty="0"/>
              <a:t>Creating a project plan: Identify the project timeline, including the phases of the project, the tasks to be performed, and possible constraints.</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Creating workflow diagrams: Visualize your processes using swim lanes to make sure team members clearly understand their role in a project.</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Estimating budget and creating a financial plan: Use cost estimates to determine how much to spend on the project to get the maximum return on investment.</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Gathering resources: Build your functional team from internal and external talent pools while making sure everyone has the necessary tools (software, hardware, etc.) to complete their tasks.</a:t>
            </a:r>
          </a:p>
          <a:p>
            <a:pPr marL="742950" lvl="1" indent="-285750">
              <a:buFont typeface="Arial" panose="020B0604020202020204" pitchFamily="34" charset="0"/>
              <a:buChar char="•"/>
            </a:pPr>
            <a:r>
              <a:rPr lang="en-GB" sz="1600" dirty="0"/>
              <a:t>Anticipating risks and potential quality roadblocks: Identify issues that may cause your project to stall while planning to mitigate those risks and maintain the project’s quality and timeline.</a:t>
            </a:r>
          </a:p>
          <a:p>
            <a:pPr lvl="1"/>
            <a:endParaRPr lang="en-GB" sz="1600" dirty="0"/>
          </a:p>
          <a:p>
            <a:pPr marL="742950" lvl="1" indent="-285750">
              <a:buFont typeface="Arial" panose="020B0604020202020204" pitchFamily="34" charset="0"/>
              <a:buChar char="•"/>
            </a:pPr>
            <a:r>
              <a:rPr lang="en-GB" sz="1600" dirty="0"/>
              <a:t>Holding a project </a:t>
            </a:r>
            <a:r>
              <a:rPr lang="en-GB" sz="1600" dirty="0" err="1"/>
              <a:t>kickoff</a:t>
            </a:r>
            <a:r>
              <a:rPr lang="en-GB" sz="1600" dirty="0"/>
              <a:t> meeting: Bring your team on board and outline the project so they can quickly get to work.</a:t>
            </a:r>
            <a:endParaRPr lang="en-GB" dirty="0"/>
          </a:p>
        </p:txBody>
      </p:sp>
    </p:spTree>
    <p:extLst>
      <p:ext uri="{BB962C8B-B14F-4D97-AF65-F5344CB8AC3E}">
        <p14:creationId xmlns:p14="http://schemas.microsoft.com/office/powerpoint/2010/main" val="3600105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443943" y="427794"/>
            <a:ext cx="9609512" cy="737968"/>
          </a:xfrm>
          <a:prstGeom prst="rect">
            <a:avLst/>
          </a:prstGeom>
        </p:spPr>
        <p:txBody>
          <a:bodyPr>
            <a:normAutofit/>
          </a:bodyPr>
          <a:lstStyle/>
          <a:p>
            <a:pPr algn="ctr"/>
            <a:r>
              <a:rPr lang="en-GB" sz="3200" dirty="0"/>
              <a:t>The phases of the project lifecycle--</a:t>
            </a:r>
            <a:r>
              <a:rPr lang="en-GB" sz="3200" dirty="0">
                <a:solidFill>
                  <a:srgbClr val="FF0000"/>
                </a:solidFill>
              </a:rPr>
              <a:t>Execution </a:t>
            </a:r>
            <a:endParaRPr lang="en-US" sz="4800" dirty="0">
              <a:solidFill>
                <a:srgbClr val="FF0000"/>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
        <p:nvSpPr>
          <p:cNvPr id="3" name="Rectangle 2">
            <a:extLst>
              <a:ext uri="{FF2B5EF4-FFF2-40B4-BE49-F238E27FC236}">
                <a16:creationId xmlns:a16="http://schemas.microsoft.com/office/drawing/2014/main" id="{836DACE9-2401-43D2-8B3F-3C8AEFE357F8}"/>
              </a:ext>
            </a:extLst>
          </p:cNvPr>
          <p:cNvSpPr/>
          <p:nvPr/>
        </p:nvSpPr>
        <p:spPr>
          <a:xfrm>
            <a:off x="3106366" y="1410910"/>
            <a:ext cx="7701063" cy="923330"/>
          </a:xfrm>
          <a:prstGeom prst="rect">
            <a:avLst/>
          </a:prstGeom>
        </p:spPr>
        <p:txBody>
          <a:bodyPr wrap="square">
            <a:spAutoFit/>
          </a:bodyPr>
          <a:lstStyle/>
          <a:p>
            <a:pPr marL="285750" indent="-285750">
              <a:buFont typeface="Arial" panose="020B0604020202020204" pitchFamily="34" charset="0"/>
              <a:buChar char="•"/>
            </a:pPr>
            <a:r>
              <a:rPr lang="en-GB" dirty="0">
                <a:solidFill>
                  <a:prstClr val="black"/>
                </a:solidFill>
              </a:rPr>
              <a:t>The project manager’s job in this phase of the project management life cycle is to keep work on track, organize team members, manage timelines, and make sure the work is done according to the original plan.</a:t>
            </a:r>
            <a:endParaRPr lang="en-GB" dirty="0"/>
          </a:p>
        </p:txBody>
      </p:sp>
      <p:sp>
        <p:nvSpPr>
          <p:cNvPr id="5" name="Rectangle 4">
            <a:extLst>
              <a:ext uri="{FF2B5EF4-FFF2-40B4-BE49-F238E27FC236}">
                <a16:creationId xmlns:a16="http://schemas.microsoft.com/office/drawing/2014/main" id="{8EB6DB17-F135-41FD-BD28-061959834832}"/>
              </a:ext>
            </a:extLst>
          </p:cNvPr>
          <p:cNvSpPr/>
          <p:nvPr/>
        </p:nvSpPr>
        <p:spPr>
          <a:xfrm>
            <a:off x="2859932" y="2579388"/>
            <a:ext cx="9027497" cy="4370427"/>
          </a:xfrm>
          <a:prstGeom prst="rect">
            <a:avLst/>
          </a:prstGeom>
        </p:spPr>
        <p:txBody>
          <a:bodyPr wrap="square">
            <a:spAutoFit/>
          </a:bodyPr>
          <a:lstStyle/>
          <a:p>
            <a:pPr marL="285750" indent="-285750">
              <a:buFont typeface="Arial" panose="020B0604020202020204" pitchFamily="34" charset="0"/>
              <a:buChar char="•"/>
            </a:pPr>
            <a:r>
              <a:rPr lang="en-GB" dirty="0">
                <a:solidFill>
                  <a:prstClr val="black"/>
                </a:solidFill>
              </a:rPr>
              <a:t>Steps for the project execution phase may include the following:</a:t>
            </a:r>
          </a:p>
          <a:p>
            <a:pPr marL="285750" indent="-285750">
              <a:buFont typeface="Arial" panose="020B0604020202020204" pitchFamily="34" charset="0"/>
              <a:buChar char="•"/>
            </a:pPr>
            <a:endParaRPr lang="en-GB" dirty="0">
              <a:solidFill>
                <a:prstClr val="black"/>
              </a:solidFill>
            </a:endParaRPr>
          </a:p>
          <a:p>
            <a:pPr marL="742950" lvl="1" indent="-285750">
              <a:buFont typeface="Arial" panose="020B0604020202020204" pitchFamily="34" charset="0"/>
              <a:buChar char="•"/>
            </a:pPr>
            <a:r>
              <a:rPr lang="en-GB" sz="1600" dirty="0">
                <a:solidFill>
                  <a:prstClr val="black"/>
                </a:solidFill>
              </a:rPr>
              <a:t>Creating tasks and organizing workflows: Assign rough aspects of the projects to the appropriate team members, making sure team members are not overworked</a:t>
            </a:r>
          </a:p>
          <a:p>
            <a:pPr marL="742950" lvl="1" indent="-285750">
              <a:buFont typeface="Arial" panose="020B0604020202020204" pitchFamily="34" charset="0"/>
              <a:buChar char="•"/>
            </a:pPr>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Briefing team members on tasks: Explain tasks to team members, providing necessary guidance on how they should be completed, and organizing process-related training if necessary.</a:t>
            </a:r>
          </a:p>
          <a:p>
            <a:pPr lvl="1"/>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Communicating with team members, clients, and upper management: Provide updates to project stakeholders at all levels.</a:t>
            </a:r>
          </a:p>
          <a:p>
            <a:pPr marL="742950" lvl="1" indent="-285750">
              <a:buFont typeface="Arial" panose="020B0604020202020204" pitchFamily="34" charset="0"/>
              <a:buChar char="•"/>
            </a:pPr>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Monitoring quality of work: Ensure that team members are meeting their time and quality goals for tasks.</a:t>
            </a:r>
          </a:p>
          <a:p>
            <a:pPr marL="742950" lvl="1" indent="-285750">
              <a:buFont typeface="Arial" panose="020B0604020202020204" pitchFamily="34" charset="0"/>
              <a:buChar char="•"/>
            </a:pPr>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Managing budget: Monitor spending and keeping the project on track in terms of assets and resources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73266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443943" y="427794"/>
            <a:ext cx="9609512" cy="737968"/>
          </a:xfrm>
          <a:prstGeom prst="rect">
            <a:avLst/>
          </a:prstGeom>
        </p:spPr>
        <p:txBody>
          <a:bodyPr>
            <a:normAutofit/>
          </a:bodyPr>
          <a:lstStyle/>
          <a:p>
            <a:pPr algn="ctr"/>
            <a:r>
              <a:rPr lang="en-GB" sz="3200" dirty="0"/>
              <a:t>The phases of the project lifecycle—</a:t>
            </a:r>
            <a:r>
              <a:rPr lang="en-GB" sz="3200" dirty="0">
                <a:solidFill>
                  <a:srgbClr val="FF0000"/>
                </a:solidFill>
              </a:rPr>
              <a:t>Monitoring</a:t>
            </a:r>
            <a:endParaRPr lang="en-US" sz="4800" dirty="0">
              <a:solidFill>
                <a:srgbClr val="FF0000"/>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
        <p:nvSpPr>
          <p:cNvPr id="3" name="Rectangle 2">
            <a:extLst>
              <a:ext uri="{FF2B5EF4-FFF2-40B4-BE49-F238E27FC236}">
                <a16:creationId xmlns:a16="http://schemas.microsoft.com/office/drawing/2014/main" id="{836DACE9-2401-43D2-8B3F-3C8AEFE357F8}"/>
              </a:ext>
            </a:extLst>
          </p:cNvPr>
          <p:cNvSpPr/>
          <p:nvPr/>
        </p:nvSpPr>
        <p:spPr>
          <a:xfrm>
            <a:off x="3174460" y="2052935"/>
            <a:ext cx="7856706" cy="2862322"/>
          </a:xfrm>
          <a:prstGeom prst="rect">
            <a:avLst/>
          </a:prstGeom>
        </p:spPr>
        <p:txBody>
          <a:bodyPr wrap="square">
            <a:spAutoFit/>
          </a:bodyPr>
          <a:lstStyle/>
          <a:p>
            <a:pPr marL="285750" indent="-285750">
              <a:buFont typeface="Arial" panose="020B0604020202020204" pitchFamily="34" charset="0"/>
              <a:buChar char="•"/>
            </a:pPr>
            <a:r>
              <a:rPr lang="en-GB" dirty="0">
                <a:solidFill>
                  <a:prstClr val="black"/>
                </a:solidFill>
              </a:rPr>
              <a:t>Steps for the project execution phase may include the following:</a:t>
            </a:r>
          </a:p>
          <a:p>
            <a:pPr marL="285750" indent="-285750">
              <a:buFont typeface="Arial" panose="020B0604020202020204" pitchFamily="34" charset="0"/>
              <a:buChar char="•"/>
            </a:pPr>
            <a:endParaRPr lang="en-GB" dirty="0">
              <a:solidFill>
                <a:prstClr val="black"/>
              </a:solidFill>
            </a:endParaRPr>
          </a:p>
          <a:p>
            <a:pPr marL="742950" lvl="1" indent="-285750">
              <a:buFont typeface="Arial" panose="020B0604020202020204" pitchFamily="34" charset="0"/>
              <a:buChar char="•"/>
            </a:pPr>
            <a:r>
              <a:rPr lang="en-GB" sz="1600" dirty="0">
                <a:solidFill>
                  <a:prstClr val="black"/>
                </a:solidFill>
              </a:rPr>
              <a:t>The monitoring and control phase involves making sure the project is on track and incorporating any necessary changes. This happens at the same time as the planning and execution phases.</a:t>
            </a:r>
          </a:p>
          <a:p>
            <a:pPr marL="742950" lvl="1" indent="-285750">
              <a:buFont typeface="Arial" panose="020B0604020202020204" pitchFamily="34" charset="0"/>
              <a:buChar char="•"/>
            </a:pPr>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Project monitoring is the ‘monitoring part’ of the monitoring and control phase.</a:t>
            </a:r>
          </a:p>
          <a:p>
            <a:pPr marL="742950" lvl="1" indent="-285750">
              <a:buFont typeface="Arial" panose="020B0604020202020204" pitchFamily="34" charset="0"/>
              <a:buChar char="•"/>
            </a:pPr>
            <a:endParaRPr lang="en-GB" sz="1600" dirty="0">
              <a:solidFill>
                <a:prstClr val="black"/>
              </a:solidFill>
            </a:endParaRPr>
          </a:p>
          <a:p>
            <a:pPr marL="742950" lvl="1" indent="-285750">
              <a:buFont typeface="Arial" panose="020B0604020202020204" pitchFamily="34" charset="0"/>
              <a:buChar char="•"/>
            </a:pPr>
            <a:r>
              <a:rPr lang="en-GB" sz="1600" dirty="0">
                <a:solidFill>
                  <a:prstClr val="black"/>
                </a:solidFill>
              </a:rPr>
              <a:t>Measuring the project-related details (e.g., budgets, schedules, scope, etc.) against your goals to ensure you’re on the right track.</a:t>
            </a:r>
          </a:p>
          <a:p>
            <a:pPr marL="742950" lvl="1" indent="-285750">
              <a:buFont typeface="Arial" panose="020B0604020202020204" pitchFamily="34" charset="0"/>
              <a:buChar char="•"/>
            </a:pPr>
            <a:endParaRPr lang="en-GB" sz="1600" dirty="0">
              <a:solidFill>
                <a:prstClr val="black"/>
              </a:solidFill>
            </a:endParaRPr>
          </a:p>
        </p:txBody>
      </p:sp>
    </p:spTree>
    <p:extLst>
      <p:ext uri="{BB962C8B-B14F-4D97-AF65-F5344CB8AC3E}">
        <p14:creationId xmlns:p14="http://schemas.microsoft.com/office/powerpoint/2010/main" val="4281194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443943" y="427794"/>
            <a:ext cx="9609512" cy="737968"/>
          </a:xfrm>
          <a:prstGeom prst="rect">
            <a:avLst/>
          </a:prstGeom>
        </p:spPr>
        <p:txBody>
          <a:bodyPr>
            <a:normAutofit/>
          </a:bodyPr>
          <a:lstStyle/>
          <a:p>
            <a:pPr algn="ctr"/>
            <a:r>
              <a:rPr lang="en-GB" sz="3200" dirty="0"/>
              <a:t>The phases of the project lifecycle—</a:t>
            </a:r>
            <a:r>
              <a:rPr lang="en-GB" sz="3200" dirty="0">
                <a:solidFill>
                  <a:srgbClr val="FF0000"/>
                </a:solidFill>
              </a:rPr>
              <a:t>Closure/Review </a:t>
            </a:r>
            <a:endParaRPr lang="en-US" sz="4800" dirty="0">
              <a:solidFill>
                <a:srgbClr val="FF0000"/>
              </a:solidFill>
            </a:endParaRPr>
          </a:p>
        </p:txBody>
      </p:sp>
      <p:pic>
        <p:nvPicPr>
          <p:cNvPr id="9" name="Picture 8">
            <a:extLst>
              <a:ext uri="{FF2B5EF4-FFF2-40B4-BE49-F238E27FC236}">
                <a16:creationId xmlns:a16="http://schemas.microsoft.com/office/drawing/2014/main" id="{16F532E5-7F32-4F80-AD17-344130003C0D}"/>
              </a:ext>
            </a:extLst>
          </p:cNvPr>
          <p:cNvPicPr>
            <a:picLocks noChangeAspect="1"/>
          </p:cNvPicPr>
          <p:nvPr/>
        </p:nvPicPr>
        <p:blipFill>
          <a:blip r:embed="rId3"/>
          <a:stretch>
            <a:fillRect/>
          </a:stretch>
        </p:blipFill>
        <p:spPr>
          <a:xfrm>
            <a:off x="304571" y="810706"/>
            <a:ext cx="2036240" cy="5675868"/>
          </a:xfrm>
          <a:prstGeom prst="rect">
            <a:avLst/>
          </a:prstGeom>
        </p:spPr>
      </p:pic>
      <p:sp>
        <p:nvSpPr>
          <p:cNvPr id="3" name="Rectangle 2">
            <a:extLst>
              <a:ext uri="{FF2B5EF4-FFF2-40B4-BE49-F238E27FC236}">
                <a16:creationId xmlns:a16="http://schemas.microsoft.com/office/drawing/2014/main" id="{836DACE9-2401-43D2-8B3F-3C8AEFE357F8}"/>
              </a:ext>
            </a:extLst>
          </p:cNvPr>
          <p:cNvSpPr/>
          <p:nvPr/>
        </p:nvSpPr>
        <p:spPr>
          <a:xfrm>
            <a:off x="2704289" y="1624917"/>
            <a:ext cx="8672180" cy="923330"/>
          </a:xfrm>
          <a:prstGeom prst="rect">
            <a:avLst/>
          </a:prstGeom>
        </p:spPr>
        <p:txBody>
          <a:bodyPr wrap="square">
            <a:spAutoFit/>
          </a:bodyPr>
          <a:lstStyle/>
          <a:p>
            <a:pPr marL="285750" indent="-285750">
              <a:buFont typeface="Arial" panose="020B0604020202020204" pitchFamily="34" charset="0"/>
              <a:buChar char="•"/>
            </a:pPr>
            <a:r>
              <a:rPr lang="en-GB" dirty="0">
                <a:solidFill>
                  <a:prstClr val="black"/>
                </a:solidFill>
              </a:rPr>
              <a:t>Just because the major project work is over, that doesn’t mean the project manager’s job is done—there are still important things to do, including evaluating what did and did not work with the project.</a:t>
            </a:r>
            <a:endParaRPr lang="en-GB" dirty="0"/>
          </a:p>
        </p:txBody>
      </p:sp>
      <p:sp>
        <p:nvSpPr>
          <p:cNvPr id="4" name="Rectangle 3">
            <a:extLst>
              <a:ext uri="{FF2B5EF4-FFF2-40B4-BE49-F238E27FC236}">
                <a16:creationId xmlns:a16="http://schemas.microsoft.com/office/drawing/2014/main" id="{DCBFA95F-7EF7-4537-A867-FB41A4DC5A49}"/>
              </a:ext>
            </a:extLst>
          </p:cNvPr>
          <p:cNvSpPr/>
          <p:nvPr/>
        </p:nvSpPr>
        <p:spPr>
          <a:xfrm>
            <a:off x="2704289" y="2621764"/>
            <a:ext cx="9036996" cy="4124206"/>
          </a:xfrm>
          <a:prstGeom prst="rect">
            <a:avLst/>
          </a:prstGeom>
        </p:spPr>
        <p:txBody>
          <a:bodyPr wrap="square">
            <a:spAutoFit/>
          </a:bodyPr>
          <a:lstStyle/>
          <a:p>
            <a:r>
              <a:rPr lang="en-GB" b="1" dirty="0"/>
              <a:t>Steps for the project closure phase may include the following:</a:t>
            </a:r>
          </a:p>
          <a:p>
            <a:endParaRPr lang="en-GB" dirty="0"/>
          </a:p>
          <a:p>
            <a:pPr marL="742950" lvl="1" indent="-285750">
              <a:buFont typeface="Arial" panose="020B0604020202020204" pitchFamily="34" charset="0"/>
              <a:buChar char="•"/>
            </a:pPr>
            <a:r>
              <a:rPr lang="en-GB" sz="1600" dirty="0"/>
              <a:t>Analysing project performance: Determine whether the project's goals were met (tasks completed, on time and on budget) and the initial problem solved using a prepared checklist.</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Analysing team performance: Evaluate how team members performed, including whether they met their goals along with timeliness and quality of work.</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Documenting project closure: Make sure that all aspects of the project are completed with no loose ends remaining and providing reports to key stakeholders.</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Conducting post-implementation reviews: Conduct a final analysis of the project, taking into account lessons learned for similar projects in the future.</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Accounting for used and unused budget: Allocate remaining resources for future projects</a:t>
            </a:r>
          </a:p>
          <a:p>
            <a:endParaRPr lang="en-GB" dirty="0"/>
          </a:p>
        </p:txBody>
      </p:sp>
    </p:spTree>
    <p:extLst>
      <p:ext uri="{BB962C8B-B14F-4D97-AF65-F5344CB8AC3E}">
        <p14:creationId xmlns:p14="http://schemas.microsoft.com/office/powerpoint/2010/main" val="530429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956</TotalTime>
  <Words>4697</Words>
  <Application>Microsoft Office PowerPoint</Application>
  <PresentationFormat>Widescreen</PresentationFormat>
  <Paragraphs>612</Paragraphs>
  <Slides>31</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American Typewriter</vt:lpstr>
      <vt:lpstr>Arial</vt:lpstr>
      <vt:lpstr>Calibri</vt:lpstr>
      <vt:lpstr>Calibri Light</vt:lpstr>
      <vt:lpstr>Nimbus Sans</vt:lpstr>
      <vt:lpstr>Open Sans</vt:lpstr>
      <vt:lpstr>Wingdings</vt:lpstr>
      <vt:lpstr>Office Theme</vt:lpstr>
      <vt:lpstr>PowerPoint Presentation</vt:lpstr>
      <vt:lpstr>PowerPoint Presentation</vt:lpstr>
      <vt:lpstr>What is Project Management?  </vt:lpstr>
      <vt:lpstr>The phases of the project lifecycle </vt:lpstr>
      <vt:lpstr>The phases of the project lifecycle--Initiation </vt:lpstr>
      <vt:lpstr>The phases of the project lifecycle--Planning </vt:lpstr>
      <vt:lpstr>The phases of the project lifecycle--Execution </vt:lpstr>
      <vt:lpstr>The phases of the project lifecycle—Monitoring</vt:lpstr>
      <vt:lpstr>The phases of the project lifecycle—Closure/Review </vt:lpstr>
      <vt:lpstr>What are the Roles and Responsibilities of the following in project management  ? (see activity on speaker notes)</vt:lpstr>
      <vt:lpstr>Roles and Responsibilities of a Project Manager</vt:lpstr>
      <vt:lpstr>Roles and Responsibilities of a Project Team Member </vt:lpstr>
      <vt:lpstr>Roles and Responsibilities of a Project Sponsor </vt:lpstr>
      <vt:lpstr>Roles and Responsibilities of the Project Board </vt:lpstr>
      <vt:lpstr>Project management tools</vt:lpstr>
      <vt:lpstr>Gantt charts</vt:lpstr>
      <vt:lpstr>Using Gantt charts--Activity</vt:lpstr>
      <vt:lpstr>RACI chart</vt:lpstr>
      <vt:lpstr>How to create a RACI chart</vt:lpstr>
      <vt:lpstr>How to create a RACI chart</vt:lpstr>
      <vt:lpstr>Task Management</vt:lpstr>
      <vt:lpstr>Real time dashboards</vt:lpstr>
      <vt:lpstr> The considerations when communicating with different stakeholders</vt:lpstr>
      <vt:lpstr> The considerations when communicating with different stakeholders</vt:lpstr>
      <vt:lpstr>PowerPoint Presentation</vt:lpstr>
      <vt:lpstr>PowerPoint Presentation</vt:lpstr>
      <vt:lpstr>PowerPoint Presentation</vt:lpstr>
      <vt:lpstr>PowerPoint Presentation</vt:lpstr>
      <vt:lpstr>PowerPoint Presentation</vt:lpstr>
      <vt:lpstr>Homework/Plenary Task (Research activity)– </vt:lpstr>
      <vt:lpstr>References.  https://www.apm.org.uk/resources/what-is-project-management/  Roles and responsibilities of the Project Board | Department of Finance (finance-ni.gov.uk)  Project Team Roles and Responsibilities in Project Management (villanovau.com)   https://www.sisense.com/glossary/real-time-dashboard/#:~:text=A%20real%2Dtime%20dashboard%20is,emerging%20trends%20and%20monitoring%20efficiency.   https://www.youtube.com/watch?v=NMre6IAAAiU    https://project-management.com/accountability-in-project-management/   https://www.wrike.com/project-management-guide/project-lifecycle/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 Samuel Armah</dc:creator>
  <cp:lastModifiedBy>Ben Barton</cp:lastModifiedBy>
  <cp:revision>252</cp:revision>
  <dcterms:created xsi:type="dcterms:W3CDTF">2021-11-02T14:15:56Z</dcterms:created>
  <dcterms:modified xsi:type="dcterms:W3CDTF">2022-03-07T12:08:42Z</dcterms:modified>
</cp:coreProperties>
</file>