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8" r:id="rId2"/>
    <p:sldId id="301" r:id="rId3"/>
    <p:sldId id="289" r:id="rId4"/>
    <p:sldId id="286" r:id="rId5"/>
    <p:sldId id="285" r:id="rId6"/>
    <p:sldId id="264" r:id="rId7"/>
    <p:sldId id="290" r:id="rId8"/>
    <p:sldId id="291" r:id="rId9"/>
    <p:sldId id="265" r:id="rId10"/>
    <p:sldId id="292" r:id="rId11"/>
    <p:sldId id="275" r:id="rId12"/>
    <p:sldId id="293" r:id="rId13"/>
    <p:sldId id="294" r:id="rId14"/>
    <p:sldId id="295" r:id="rId15"/>
    <p:sldId id="296" r:id="rId16"/>
    <p:sldId id="266" r:id="rId17"/>
    <p:sldId id="298" r:id="rId18"/>
    <p:sldId id="300" r:id="rId19"/>
    <p:sldId id="297" r:id="rId20"/>
    <p:sldId id="276" r:id="rId21"/>
    <p:sldId id="284" r:id="rId22"/>
    <p:sldId id="28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2" autoAdjust="0"/>
    <p:restoredTop sz="89212" autoAdjust="0"/>
  </p:normalViewPr>
  <p:slideViewPr>
    <p:cSldViewPr snapToGrid="0">
      <p:cViewPr varScale="1">
        <p:scale>
          <a:sx n="57" d="100"/>
          <a:sy n="57" d="100"/>
        </p:scale>
        <p:origin x="101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Barton" userId="3f7d3b33-5a6c-40f9-a885-ba0c81d40e73" providerId="ADAL" clId="{AAE07333-E216-44EC-8A0F-9FB62DB29FE8}"/>
    <pc:docChg chg="custSel modSld">
      <pc:chgData name="Ben Barton" userId="3f7d3b33-5a6c-40f9-a885-ba0c81d40e73" providerId="ADAL" clId="{AAE07333-E216-44EC-8A0F-9FB62DB29FE8}" dt="2022-03-07T14:29:06.312" v="7" actId="27636"/>
      <pc:docMkLst>
        <pc:docMk/>
      </pc:docMkLst>
      <pc:sldChg chg="modSp mod">
        <pc:chgData name="Ben Barton" userId="3f7d3b33-5a6c-40f9-a885-ba0c81d40e73" providerId="ADAL" clId="{AAE07333-E216-44EC-8A0F-9FB62DB29FE8}" dt="2022-03-07T14:29:06.312" v="7" actId="27636"/>
        <pc:sldMkLst>
          <pc:docMk/>
          <pc:sldMk cId="2708550270" sldId="286"/>
        </pc:sldMkLst>
        <pc:spChg chg="mod">
          <ac:chgData name="Ben Barton" userId="3f7d3b33-5a6c-40f9-a885-ba0c81d40e73" providerId="ADAL" clId="{AAE07333-E216-44EC-8A0F-9FB62DB29FE8}" dt="2022-03-07T14:29:06.249" v="6" actId="2711"/>
          <ac:spMkLst>
            <pc:docMk/>
            <pc:sldMk cId="2708550270" sldId="286"/>
            <ac:spMk id="2" creationId="{00000000-0000-0000-0000-000000000000}"/>
          </ac:spMkLst>
        </pc:spChg>
        <pc:spChg chg="mod">
          <ac:chgData name="Ben Barton" userId="3f7d3b33-5a6c-40f9-a885-ba0c81d40e73" providerId="ADAL" clId="{AAE07333-E216-44EC-8A0F-9FB62DB29FE8}" dt="2022-03-07T14:29:06.312" v="7" actId="27636"/>
          <ac:spMkLst>
            <pc:docMk/>
            <pc:sldMk cId="2708550270" sldId="286"/>
            <ac:spMk id="5" creationId="{5053328E-731C-4F41-A9A0-AAC6E7C98609}"/>
          </ac:spMkLst>
        </pc:spChg>
      </pc:sldChg>
      <pc:sldChg chg="modSp mod">
        <pc:chgData name="Ben Barton" userId="3f7d3b33-5a6c-40f9-a885-ba0c81d40e73" providerId="ADAL" clId="{AAE07333-E216-44EC-8A0F-9FB62DB29FE8}" dt="2022-03-07T14:28:31.313" v="2" actId="1076"/>
        <pc:sldMkLst>
          <pc:docMk/>
          <pc:sldMk cId="3884227567" sldId="288"/>
        </pc:sldMkLst>
        <pc:spChg chg="mod">
          <ac:chgData name="Ben Barton" userId="3f7d3b33-5a6c-40f9-a885-ba0c81d40e73" providerId="ADAL" clId="{AAE07333-E216-44EC-8A0F-9FB62DB29FE8}" dt="2022-03-07T14:28:22.530" v="0" actId="2711"/>
          <ac:spMkLst>
            <pc:docMk/>
            <pc:sldMk cId="3884227567" sldId="288"/>
            <ac:spMk id="2" creationId="{00000000-0000-0000-0000-000000000000}"/>
          </ac:spMkLst>
        </pc:spChg>
        <pc:spChg chg="mod">
          <ac:chgData name="Ben Barton" userId="3f7d3b33-5a6c-40f9-a885-ba0c81d40e73" providerId="ADAL" clId="{AAE07333-E216-44EC-8A0F-9FB62DB29FE8}" dt="2022-03-07T14:28:31.313" v="2" actId="1076"/>
          <ac:spMkLst>
            <pc:docMk/>
            <pc:sldMk cId="3884227567" sldId="288"/>
            <ac:spMk id="3" creationId="{00000000-0000-0000-0000-000000000000}"/>
          </ac:spMkLst>
        </pc:spChg>
        <pc:spChg chg="mod">
          <ac:chgData name="Ben Barton" userId="3f7d3b33-5a6c-40f9-a885-ba0c81d40e73" providerId="ADAL" clId="{AAE07333-E216-44EC-8A0F-9FB62DB29FE8}" dt="2022-03-07T14:28:22.623" v="1" actId="27636"/>
          <ac:spMkLst>
            <pc:docMk/>
            <pc:sldMk cId="3884227567" sldId="288"/>
            <ac:spMk id="6" creationId="{8796D77A-DA30-4B29-9E0B-DDDFBAFAE59F}"/>
          </ac:spMkLst>
        </pc:spChg>
      </pc:sldChg>
      <pc:sldChg chg="modSp mod">
        <pc:chgData name="Ben Barton" userId="3f7d3b33-5a6c-40f9-a885-ba0c81d40e73" providerId="ADAL" clId="{AAE07333-E216-44EC-8A0F-9FB62DB29FE8}" dt="2022-03-07T14:28:58.448" v="5" actId="1076"/>
        <pc:sldMkLst>
          <pc:docMk/>
          <pc:sldMk cId="386755982" sldId="289"/>
        </pc:sldMkLst>
        <pc:spChg chg="mod">
          <ac:chgData name="Ben Barton" userId="3f7d3b33-5a6c-40f9-a885-ba0c81d40e73" providerId="ADAL" clId="{AAE07333-E216-44EC-8A0F-9FB62DB29FE8}" dt="2022-03-07T14:28:58.448" v="5" actId="1076"/>
          <ac:spMkLst>
            <pc:docMk/>
            <pc:sldMk cId="386755982" sldId="289"/>
            <ac:spMk id="2" creationId="{00000000-0000-0000-0000-000000000000}"/>
          </ac:spMkLst>
        </pc:spChg>
        <pc:spChg chg="mod">
          <ac:chgData name="Ben Barton" userId="3f7d3b33-5a6c-40f9-a885-ba0c81d40e73" providerId="ADAL" clId="{AAE07333-E216-44EC-8A0F-9FB62DB29FE8}" dt="2022-03-07T14:28:49.225" v="4" actId="2711"/>
          <ac:spMkLst>
            <pc:docMk/>
            <pc:sldMk cId="386755982" sldId="289"/>
            <ac:spMk id="3" creationId="{EE4391BA-2EA1-46CD-811E-73EE69E0F03B}"/>
          </ac:spMkLst>
        </pc:spChg>
        <pc:spChg chg="mod">
          <ac:chgData name="Ben Barton" userId="3f7d3b33-5a6c-40f9-a885-ba0c81d40e73" providerId="ADAL" clId="{AAE07333-E216-44EC-8A0F-9FB62DB29FE8}" dt="2022-03-07T14:28:49.225" v="4" actId="2711"/>
          <ac:spMkLst>
            <pc:docMk/>
            <pc:sldMk cId="386755982" sldId="289"/>
            <ac:spMk id="4" creationId="{93040A45-4C2A-4A4C-9EBB-B0FEFB03CC8A}"/>
          </ac:spMkLst>
        </pc:spChg>
        <pc:spChg chg="mod">
          <ac:chgData name="Ben Barton" userId="3f7d3b33-5a6c-40f9-a885-ba0c81d40e73" providerId="ADAL" clId="{AAE07333-E216-44EC-8A0F-9FB62DB29FE8}" dt="2022-03-07T14:28:49.225" v="4" actId="2711"/>
          <ac:spMkLst>
            <pc:docMk/>
            <pc:sldMk cId="386755982" sldId="289"/>
            <ac:spMk id="10" creationId="{808CCBEE-DC25-4F62-99AD-2E0787D81B3D}"/>
          </ac:spMkLst>
        </pc:spChg>
      </pc:sldChg>
      <pc:sldChg chg="modSp mod">
        <pc:chgData name="Ben Barton" userId="3f7d3b33-5a6c-40f9-a885-ba0c81d40e73" providerId="ADAL" clId="{AAE07333-E216-44EC-8A0F-9FB62DB29FE8}" dt="2022-03-07T14:28:39.500" v="3" actId="2711"/>
        <pc:sldMkLst>
          <pc:docMk/>
          <pc:sldMk cId="208965932" sldId="301"/>
        </pc:sldMkLst>
        <pc:spChg chg="mod">
          <ac:chgData name="Ben Barton" userId="3f7d3b33-5a6c-40f9-a885-ba0c81d40e73" providerId="ADAL" clId="{AAE07333-E216-44EC-8A0F-9FB62DB29FE8}" dt="2022-03-07T14:28:39.500" v="3" actId="2711"/>
          <ac:spMkLst>
            <pc:docMk/>
            <pc:sldMk cId="208965932" sldId="301"/>
            <ac:spMk id="2" creationId="{00000000-0000-0000-0000-000000000000}"/>
          </ac:spMkLst>
        </pc:spChg>
        <pc:spChg chg="mod">
          <ac:chgData name="Ben Barton" userId="3f7d3b33-5a6c-40f9-a885-ba0c81d40e73" providerId="ADAL" clId="{AAE07333-E216-44EC-8A0F-9FB62DB29FE8}" dt="2022-03-07T14:28:39.500" v="3" actId="2711"/>
          <ac:spMkLst>
            <pc:docMk/>
            <pc:sldMk cId="208965932" sldId="301"/>
            <ac:spMk id="3" creationId="{00000000-0000-0000-0000-000000000000}"/>
          </ac:spMkLst>
        </pc:spChg>
        <pc:spChg chg="mod">
          <ac:chgData name="Ben Barton" userId="3f7d3b33-5a6c-40f9-a885-ba0c81d40e73" providerId="ADAL" clId="{AAE07333-E216-44EC-8A0F-9FB62DB29FE8}" dt="2022-03-07T14:28:39.500" v="3" actId="2711"/>
          <ac:spMkLst>
            <pc:docMk/>
            <pc:sldMk cId="208965932" sldId="301"/>
            <ac:spMk id="6" creationId="{E5635728-969C-45D6-8BCD-9C3F45AAEFB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0F1448-C11F-4F5F-A4F6-97F13B726F30}" type="doc">
      <dgm:prSet loTypeId="urn:microsoft.com/office/officeart/2005/8/layout/chevron1" loCatId="process" qsTypeId="urn:microsoft.com/office/officeart/2005/8/quickstyle/simple1" qsCatId="simple" csTypeId="urn:microsoft.com/office/officeart/2005/8/colors/colorful4" csCatId="colorful" phldr="1"/>
      <dgm:spPr/>
    </dgm:pt>
    <dgm:pt modelId="{BB781B80-C0A9-484B-90FD-9C9EF2D36DFA}">
      <dgm:prSet phldrT="[Text]"/>
      <dgm:spPr/>
      <dgm:t>
        <a:bodyPr/>
        <a:lstStyle/>
        <a:p>
          <a:r>
            <a:rPr lang="en-GB" dirty="0"/>
            <a:t>SMART objectives</a:t>
          </a:r>
        </a:p>
      </dgm:t>
    </dgm:pt>
    <dgm:pt modelId="{66B999EE-3CC4-4089-ABD1-D9A3E3B1CB6C}" type="parTrans" cxnId="{B272DB71-4822-4BF0-AAE0-44E7FB486202}">
      <dgm:prSet/>
      <dgm:spPr/>
      <dgm:t>
        <a:bodyPr/>
        <a:lstStyle/>
        <a:p>
          <a:endParaRPr lang="en-GB"/>
        </a:p>
      </dgm:t>
    </dgm:pt>
    <dgm:pt modelId="{426B4CAA-C77D-4279-8104-0EBA49E52B6A}" type="sibTrans" cxnId="{B272DB71-4822-4BF0-AAE0-44E7FB486202}">
      <dgm:prSet/>
      <dgm:spPr/>
      <dgm:t>
        <a:bodyPr/>
        <a:lstStyle/>
        <a:p>
          <a:endParaRPr lang="en-GB"/>
        </a:p>
      </dgm:t>
    </dgm:pt>
    <dgm:pt modelId="{9B974A27-45C3-4977-B221-7F66C0A0F1CB}">
      <dgm:prSet phldrT="[Text]"/>
      <dgm:spPr/>
      <dgm:t>
        <a:bodyPr/>
        <a:lstStyle/>
        <a:p>
          <a:r>
            <a:rPr lang="en-GB" dirty="0"/>
            <a:t>Aims</a:t>
          </a:r>
        </a:p>
      </dgm:t>
    </dgm:pt>
    <dgm:pt modelId="{20920174-0A77-4E50-ADE3-87971A323B9C}" type="parTrans" cxnId="{0DDA46D2-F0D8-49C5-A2EF-1C77D5C5E004}">
      <dgm:prSet/>
      <dgm:spPr/>
      <dgm:t>
        <a:bodyPr/>
        <a:lstStyle/>
        <a:p>
          <a:endParaRPr lang="en-GB"/>
        </a:p>
      </dgm:t>
    </dgm:pt>
    <dgm:pt modelId="{CEC24F3B-7499-40C0-ADE5-9E01A39FBA33}" type="sibTrans" cxnId="{0DDA46D2-F0D8-49C5-A2EF-1C77D5C5E004}">
      <dgm:prSet/>
      <dgm:spPr/>
      <dgm:t>
        <a:bodyPr/>
        <a:lstStyle/>
        <a:p>
          <a:endParaRPr lang="en-GB"/>
        </a:p>
      </dgm:t>
    </dgm:pt>
    <dgm:pt modelId="{25551F0D-73E8-4F1D-A7F4-D7D90EBF6C31}">
      <dgm:prSet phldrT="[Text]"/>
      <dgm:spPr/>
      <dgm:t>
        <a:bodyPr/>
        <a:lstStyle/>
        <a:p>
          <a:r>
            <a:rPr lang="en-GB" dirty="0"/>
            <a:t>Core purpose</a:t>
          </a:r>
        </a:p>
      </dgm:t>
    </dgm:pt>
    <dgm:pt modelId="{2E162AE2-5003-4EF8-981B-96A412271A66}" type="parTrans" cxnId="{A4AD4A90-92E5-4C16-B059-0C2BA319B1B0}">
      <dgm:prSet/>
      <dgm:spPr/>
      <dgm:t>
        <a:bodyPr/>
        <a:lstStyle/>
        <a:p>
          <a:endParaRPr lang="en-GB"/>
        </a:p>
      </dgm:t>
    </dgm:pt>
    <dgm:pt modelId="{001BC7D4-D14D-4779-B84E-DB68836F5793}" type="sibTrans" cxnId="{A4AD4A90-92E5-4C16-B059-0C2BA319B1B0}">
      <dgm:prSet/>
      <dgm:spPr/>
      <dgm:t>
        <a:bodyPr/>
        <a:lstStyle/>
        <a:p>
          <a:endParaRPr lang="en-GB"/>
        </a:p>
      </dgm:t>
    </dgm:pt>
    <dgm:pt modelId="{E6110C83-C4FA-4FA7-ACB4-E93567F77650}" type="pres">
      <dgm:prSet presAssocID="{4F0F1448-C11F-4F5F-A4F6-97F13B726F30}" presName="Name0" presStyleCnt="0">
        <dgm:presLayoutVars>
          <dgm:dir/>
          <dgm:animLvl val="lvl"/>
          <dgm:resizeHandles val="exact"/>
        </dgm:presLayoutVars>
      </dgm:prSet>
      <dgm:spPr/>
    </dgm:pt>
    <dgm:pt modelId="{81B188A4-3BFD-4572-9A0A-B34C4A98E194}" type="pres">
      <dgm:prSet presAssocID="{BB781B80-C0A9-484B-90FD-9C9EF2D36DFA}" presName="parTxOnly" presStyleLbl="node1" presStyleIdx="0" presStyleCnt="3">
        <dgm:presLayoutVars>
          <dgm:chMax val="0"/>
          <dgm:chPref val="0"/>
          <dgm:bulletEnabled val="1"/>
        </dgm:presLayoutVars>
      </dgm:prSet>
      <dgm:spPr/>
    </dgm:pt>
    <dgm:pt modelId="{6E1DFFD9-9724-44D5-9C08-824DD25678C3}" type="pres">
      <dgm:prSet presAssocID="{426B4CAA-C77D-4279-8104-0EBA49E52B6A}" presName="parTxOnlySpace" presStyleCnt="0"/>
      <dgm:spPr/>
    </dgm:pt>
    <dgm:pt modelId="{81682FEF-CD1F-4A64-B093-BE20CF866C80}" type="pres">
      <dgm:prSet presAssocID="{9B974A27-45C3-4977-B221-7F66C0A0F1CB}" presName="parTxOnly" presStyleLbl="node1" presStyleIdx="1" presStyleCnt="3">
        <dgm:presLayoutVars>
          <dgm:chMax val="0"/>
          <dgm:chPref val="0"/>
          <dgm:bulletEnabled val="1"/>
        </dgm:presLayoutVars>
      </dgm:prSet>
      <dgm:spPr/>
    </dgm:pt>
    <dgm:pt modelId="{75960EFB-757E-42CA-B8C7-C6BB3AB37366}" type="pres">
      <dgm:prSet presAssocID="{CEC24F3B-7499-40C0-ADE5-9E01A39FBA33}" presName="parTxOnlySpace" presStyleCnt="0"/>
      <dgm:spPr/>
    </dgm:pt>
    <dgm:pt modelId="{A537F436-28DC-4BB1-AA4B-624F78096C8C}" type="pres">
      <dgm:prSet presAssocID="{25551F0D-73E8-4F1D-A7F4-D7D90EBF6C31}" presName="parTxOnly" presStyleLbl="node1" presStyleIdx="2" presStyleCnt="3">
        <dgm:presLayoutVars>
          <dgm:chMax val="0"/>
          <dgm:chPref val="0"/>
          <dgm:bulletEnabled val="1"/>
        </dgm:presLayoutVars>
      </dgm:prSet>
      <dgm:spPr/>
    </dgm:pt>
  </dgm:ptLst>
  <dgm:cxnLst>
    <dgm:cxn modelId="{B272DB71-4822-4BF0-AAE0-44E7FB486202}" srcId="{4F0F1448-C11F-4F5F-A4F6-97F13B726F30}" destId="{BB781B80-C0A9-484B-90FD-9C9EF2D36DFA}" srcOrd="0" destOrd="0" parTransId="{66B999EE-3CC4-4089-ABD1-D9A3E3B1CB6C}" sibTransId="{426B4CAA-C77D-4279-8104-0EBA49E52B6A}"/>
    <dgm:cxn modelId="{754DC57E-8F8B-4867-A3F0-2AA58D6A68D9}" type="presOf" srcId="{25551F0D-73E8-4F1D-A7F4-D7D90EBF6C31}" destId="{A537F436-28DC-4BB1-AA4B-624F78096C8C}" srcOrd="0" destOrd="0" presId="urn:microsoft.com/office/officeart/2005/8/layout/chevron1"/>
    <dgm:cxn modelId="{F9F32B84-E0E4-496A-8B08-9A59F06C6677}" type="presOf" srcId="{9B974A27-45C3-4977-B221-7F66C0A0F1CB}" destId="{81682FEF-CD1F-4A64-B093-BE20CF866C80}" srcOrd="0" destOrd="0" presId="urn:microsoft.com/office/officeart/2005/8/layout/chevron1"/>
    <dgm:cxn modelId="{A4AD4A90-92E5-4C16-B059-0C2BA319B1B0}" srcId="{4F0F1448-C11F-4F5F-A4F6-97F13B726F30}" destId="{25551F0D-73E8-4F1D-A7F4-D7D90EBF6C31}" srcOrd="2" destOrd="0" parTransId="{2E162AE2-5003-4EF8-981B-96A412271A66}" sibTransId="{001BC7D4-D14D-4779-B84E-DB68836F5793}"/>
    <dgm:cxn modelId="{A24FA69B-B11E-424F-BA9E-5E6512841EF2}" type="presOf" srcId="{4F0F1448-C11F-4F5F-A4F6-97F13B726F30}" destId="{E6110C83-C4FA-4FA7-ACB4-E93567F77650}" srcOrd="0" destOrd="0" presId="urn:microsoft.com/office/officeart/2005/8/layout/chevron1"/>
    <dgm:cxn modelId="{0DDA46D2-F0D8-49C5-A2EF-1C77D5C5E004}" srcId="{4F0F1448-C11F-4F5F-A4F6-97F13B726F30}" destId="{9B974A27-45C3-4977-B221-7F66C0A0F1CB}" srcOrd="1" destOrd="0" parTransId="{20920174-0A77-4E50-ADE3-87971A323B9C}" sibTransId="{CEC24F3B-7499-40C0-ADE5-9E01A39FBA33}"/>
    <dgm:cxn modelId="{10B045F1-BB48-4D38-A1F1-F17B2065E0B5}" type="presOf" srcId="{BB781B80-C0A9-484B-90FD-9C9EF2D36DFA}" destId="{81B188A4-3BFD-4572-9A0A-B34C4A98E194}" srcOrd="0" destOrd="0" presId="urn:microsoft.com/office/officeart/2005/8/layout/chevron1"/>
    <dgm:cxn modelId="{CF8966DE-6804-4937-B14D-8209A6198F75}" type="presParOf" srcId="{E6110C83-C4FA-4FA7-ACB4-E93567F77650}" destId="{81B188A4-3BFD-4572-9A0A-B34C4A98E194}" srcOrd="0" destOrd="0" presId="urn:microsoft.com/office/officeart/2005/8/layout/chevron1"/>
    <dgm:cxn modelId="{65E59FAB-741E-408F-987C-FB9AD2B59D82}" type="presParOf" srcId="{E6110C83-C4FA-4FA7-ACB4-E93567F77650}" destId="{6E1DFFD9-9724-44D5-9C08-824DD25678C3}" srcOrd="1" destOrd="0" presId="urn:microsoft.com/office/officeart/2005/8/layout/chevron1"/>
    <dgm:cxn modelId="{F065FA6D-8E1D-4BFC-8ACD-294CB90EB7AB}" type="presParOf" srcId="{E6110C83-C4FA-4FA7-ACB4-E93567F77650}" destId="{81682FEF-CD1F-4A64-B093-BE20CF866C80}" srcOrd="2" destOrd="0" presId="urn:microsoft.com/office/officeart/2005/8/layout/chevron1"/>
    <dgm:cxn modelId="{5784CF4E-D954-4F2C-A70B-F078F9641130}" type="presParOf" srcId="{E6110C83-C4FA-4FA7-ACB4-E93567F77650}" destId="{75960EFB-757E-42CA-B8C7-C6BB3AB37366}" srcOrd="3" destOrd="0" presId="urn:microsoft.com/office/officeart/2005/8/layout/chevron1"/>
    <dgm:cxn modelId="{AC1055C6-2A95-4F36-B68D-9EEB75E62076}" type="presParOf" srcId="{E6110C83-C4FA-4FA7-ACB4-E93567F77650}" destId="{A537F436-28DC-4BB1-AA4B-624F78096C8C}"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B188A4-3BFD-4572-9A0A-B34C4A98E194}">
      <dsp:nvSpPr>
        <dsp:cNvPr id="0" name=""/>
        <dsp:cNvSpPr/>
      </dsp:nvSpPr>
      <dsp:spPr>
        <a:xfrm>
          <a:off x="2143" y="92124"/>
          <a:ext cx="2611040" cy="1044416"/>
        </a:xfrm>
        <a:prstGeom prst="chevr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en-GB" sz="2700" kern="1200" dirty="0"/>
            <a:t>SMART objectives</a:t>
          </a:r>
        </a:p>
      </dsp:txBody>
      <dsp:txXfrm>
        <a:off x="524351" y="92124"/>
        <a:ext cx="1566624" cy="1044416"/>
      </dsp:txXfrm>
    </dsp:sp>
    <dsp:sp modelId="{81682FEF-CD1F-4A64-B093-BE20CF866C80}">
      <dsp:nvSpPr>
        <dsp:cNvPr id="0" name=""/>
        <dsp:cNvSpPr/>
      </dsp:nvSpPr>
      <dsp:spPr>
        <a:xfrm>
          <a:off x="2352079" y="92124"/>
          <a:ext cx="2611040" cy="1044416"/>
        </a:xfrm>
        <a:prstGeom prst="chevron">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en-GB" sz="2700" kern="1200" dirty="0"/>
            <a:t>Aims</a:t>
          </a:r>
        </a:p>
      </dsp:txBody>
      <dsp:txXfrm>
        <a:off x="2874287" y="92124"/>
        <a:ext cx="1566624" cy="1044416"/>
      </dsp:txXfrm>
    </dsp:sp>
    <dsp:sp modelId="{A537F436-28DC-4BB1-AA4B-624F78096C8C}">
      <dsp:nvSpPr>
        <dsp:cNvPr id="0" name=""/>
        <dsp:cNvSpPr/>
      </dsp:nvSpPr>
      <dsp:spPr>
        <a:xfrm>
          <a:off x="4702016" y="92124"/>
          <a:ext cx="2611040" cy="1044416"/>
        </a:xfrm>
        <a:prstGeom prst="chevron">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en-GB" sz="2700" kern="1200" dirty="0"/>
            <a:t>Core purpose</a:t>
          </a:r>
        </a:p>
      </dsp:txBody>
      <dsp:txXfrm>
        <a:off x="5224224" y="92124"/>
        <a:ext cx="1566624" cy="104441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B1D97D-0AF1-4741-8A62-67459C8564CD}" type="datetimeFigureOut">
              <a:rPr lang="en-GB" smtClean="0"/>
              <a:t>10/03/2022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B80681-D82C-418B-9D59-8E733FF2AAC3}" type="slidenum">
              <a:rPr lang="en-GB" smtClean="0"/>
              <a:t>‹#›</a:t>
            </a:fld>
            <a:endParaRPr lang="en-GB"/>
          </a:p>
        </p:txBody>
      </p:sp>
    </p:spTree>
    <p:extLst>
      <p:ext uri="{BB962C8B-B14F-4D97-AF65-F5344CB8AC3E}">
        <p14:creationId xmlns:p14="http://schemas.microsoft.com/office/powerpoint/2010/main" val="3302177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write down their answers on sticky notes on the board/workbooks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a:t>
            </a:fld>
            <a:endParaRPr lang="en-GB"/>
          </a:p>
        </p:txBody>
      </p:sp>
      <p:sp>
        <p:nvSpPr>
          <p:cNvPr id="5" name="Date Placeholder 4"/>
          <p:cNvSpPr>
            <a:spLocks noGrp="1"/>
          </p:cNvSpPr>
          <p:nvPr>
            <p:ph type="dt" idx="11"/>
          </p:nvPr>
        </p:nvSpPr>
        <p:spPr/>
        <p:txBody>
          <a:bodyPr/>
          <a:lstStyle/>
          <a:p>
            <a:fld id="{31C35CB5-0D87-479F-97AF-F424F343F917}" type="datetime1">
              <a:rPr lang="en-GB" smtClean="0"/>
              <a:t>10/03/2022</a:t>
            </a:fld>
            <a:endParaRPr lang="en-GB"/>
          </a:p>
        </p:txBody>
      </p:sp>
    </p:spTree>
    <p:extLst>
      <p:ext uri="{BB962C8B-B14F-4D97-AF65-F5344CB8AC3E}">
        <p14:creationId xmlns:p14="http://schemas.microsoft.com/office/powerpoint/2010/main" val="4207059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Explain concepts to students</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11</a:t>
            </a:fld>
            <a:endParaRPr lang="en-GB"/>
          </a:p>
        </p:txBody>
      </p:sp>
    </p:spTree>
    <p:extLst>
      <p:ext uri="{BB962C8B-B14F-4D97-AF65-F5344CB8AC3E}">
        <p14:creationId xmlns:p14="http://schemas.microsoft.com/office/powerpoint/2010/main" val="1982484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Explain concepts to students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 class engagement. Solicit answers from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70E8A99-BF58-8941-96A3-8F68DA656BDC}" type="slidenum">
              <a:rPr lang="en-US" smtClean="0"/>
              <a:pPr/>
              <a:t>12</a:t>
            </a:fld>
            <a:endParaRPr lang="en-US"/>
          </a:p>
        </p:txBody>
      </p:sp>
    </p:spTree>
    <p:extLst>
      <p:ext uri="{BB962C8B-B14F-4D97-AF65-F5344CB8AC3E}">
        <p14:creationId xmlns:p14="http://schemas.microsoft.com/office/powerpoint/2010/main" val="1399506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GB" dirty="0"/>
              <a:t>Should</a:t>
            </a:r>
            <a:r>
              <a:rPr lang="en-GB" baseline="0" dirty="0"/>
              <a:t> the </a:t>
            </a:r>
            <a:r>
              <a:rPr lang="en-GB" baseline="0" dirty="0" err="1"/>
              <a:t>gov</a:t>
            </a:r>
            <a:r>
              <a:rPr lang="en-GB" baseline="0" dirty="0"/>
              <a:t> renationalise railway?</a:t>
            </a:r>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70E8A99-BF58-8941-96A3-8F68DA656BDC}" type="slidenum">
              <a:rPr lang="en-US" smtClean="0"/>
              <a:pPr/>
              <a:t>13</a:t>
            </a:fld>
            <a:endParaRPr lang="en-US"/>
          </a:p>
        </p:txBody>
      </p:sp>
    </p:spTree>
    <p:extLst>
      <p:ext uri="{BB962C8B-B14F-4D97-AF65-F5344CB8AC3E}">
        <p14:creationId xmlns:p14="http://schemas.microsoft.com/office/powerpoint/2010/main" val="4079591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Explain concepts to students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 class engagement. Solicit answers from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14</a:t>
            </a:fld>
            <a:endParaRPr lang="en-GB"/>
          </a:p>
        </p:txBody>
      </p:sp>
    </p:spTree>
    <p:extLst>
      <p:ext uri="{BB962C8B-B14F-4D97-AF65-F5344CB8AC3E}">
        <p14:creationId xmlns:p14="http://schemas.microsoft.com/office/powerpoint/2010/main" val="25695983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Students to read Tesco’s strategy case study</a:t>
            </a:r>
            <a:r>
              <a:rPr lang="en-GB" sz="1200" b="1" kern="1200" baseline="0" dirty="0">
                <a:solidFill>
                  <a:schemeClr val="tx1"/>
                </a:solidFill>
                <a:effectLst/>
                <a:latin typeface="+mn-lt"/>
                <a:ea typeface="+mn-ea"/>
                <a:cs typeface="+mn-cs"/>
              </a:rPr>
              <a:t> ( Group mind mapping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mn-lt"/>
              <a:ea typeface="+mn-ea"/>
              <a:cs typeface="+mn-cs"/>
            </a:endParaRPr>
          </a:p>
          <a:p>
            <a:pPr lvl="1"/>
            <a:r>
              <a:rPr lang="en-GB" sz="1200" b="1" kern="1200" dirty="0">
                <a:solidFill>
                  <a:schemeClr val="tx1"/>
                </a:solidFill>
                <a:effectLst/>
                <a:latin typeface="+mn-lt"/>
                <a:ea typeface="+mn-ea"/>
                <a:cs typeface="+mn-cs"/>
              </a:rPr>
              <a:t>1. Explain how it intends to do this.  </a:t>
            </a:r>
            <a:endParaRPr lang="en-GB" sz="1200" kern="1200" dirty="0">
              <a:solidFill>
                <a:schemeClr val="tx1"/>
              </a:solidFill>
              <a:effectLst/>
              <a:latin typeface="+mn-lt"/>
              <a:ea typeface="+mn-ea"/>
              <a:cs typeface="+mn-cs"/>
            </a:endParaRPr>
          </a:p>
          <a:p>
            <a:pPr lvl="1"/>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lvl="1"/>
            <a:r>
              <a:rPr lang="en-GB" sz="1200" b="1" kern="1200" dirty="0">
                <a:solidFill>
                  <a:schemeClr val="tx1"/>
                </a:solidFill>
                <a:effectLst/>
                <a:latin typeface="+mn-lt"/>
                <a:ea typeface="+mn-ea"/>
                <a:cs typeface="+mn-cs"/>
              </a:rPr>
              <a:t>2. What objectives has the company set itself?</a:t>
            </a:r>
            <a:endParaRPr lang="en-GB" sz="1200" kern="1200" dirty="0">
              <a:solidFill>
                <a:schemeClr val="tx1"/>
              </a:solidFill>
              <a:effectLst/>
              <a:latin typeface="+mn-lt"/>
              <a:ea typeface="+mn-ea"/>
              <a:cs typeface="+mn-cs"/>
            </a:endParaRPr>
          </a:p>
          <a:p>
            <a:pPr lvl="1"/>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lvl="1"/>
            <a:r>
              <a:rPr lang="en-GB" sz="1200" b="1" kern="1200" dirty="0">
                <a:solidFill>
                  <a:schemeClr val="tx1"/>
                </a:solidFill>
                <a:effectLst/>
                <a:latin typeface="+mn-lt"/>
                <a:ea typeface="+mn-ea"/>
                <a:cs typeface="+mn-cs"/>
              </a:rPr>
              <a:t>3. Explain 2 reasons why short term objectives are likely to differ from longer term objectives.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11"/>
          </p:nvPr>
        </p:nvSpPr>
        <p:spPr>
          <a:xfrm>
            <a:off x="3884613" y="8685213"/>
            <a:ext cx="2971800" cy="458787"/>
          </a:xfrm>
          <a:prstGeom prst="rect">
            <a:avLst/>
          </a:prstGeom>
        </p:spPr>
        <p:txBody>
          <a:bodyPr/>
          <a:lstStyle/>
          <a:p>
            <a:fld id="{FAB17E6A-6E1F-473C-89E5-AF96096B2A7E}" type="slidenum">
              <a:rPr lang="en-GB" smtClean="0"/>
              <a:t>15</a:t>
            </a:fld>
            <a:endParaRPr lang="en-GB"/>
          </a:p>
        </p:txBody>
      </p:sp>
    </p:spTree>
    <p:extLst>
      <p:ext uri="{BB962C8B-B14F-4D97-AF65-F5344CB8AC3E}">
        <p14:creationId xmlns:p14="http://schemas.microsoft.com/office/powerpoint/2010/main" val="20370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Explain concepts to students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 class engagement. Solicit answers from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16</a:t>
            </a:fld>
            <a:endParaRPr lang="en-GB"/>
          </a:p>
        </p:txBody>
      </p:sp>
      <p:sp>
        <p:nvSpPr>
          <p:cNvPr id="5" name="Date Placeholder 4"/>
          <p:cNvSpPr>
            <a:spLocks noGrp="1"/>
          </p:cNvSpPr>
          <p:nvPr>
            <p:ph type="dt" idx="11"/>
          </p:nvPr>
        </p:nvSpPr>
        <p:spPr/>
        <p:txBody>
          <a:bodyPr/>
          <a:lstStyle/>
          <a:p>
            <a:fld id="{863B0A34-829B-4EE6-9B31-A83B9EFF5AC6}" type="datetime1">
              <a:rPr lang="en-GB" smtClean="0"/>
              <a:t>10/03/2022</a:t>
            </a:fld>
            <a:endParaRPr lang="en-GB"/>
          </a:p>
        </p:txBody>
      </p:sp>
    </p:spTree>
    <p:extLst>
      <p:ext uri="{BB962C8B-B14F-4D97-AF65-F5344CB8AC3E}">
        <p14:creationId xmlns:p14="http://schemas.microsoft.com/office/powerpoint/2010/main" val="2067676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Explain the relationship to students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 class engagement. Solicit answers from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17</a:t>
            </a:fld>
            <a:endParaRPr lang="en-GB"/>
          </a:p>
        </p:txBody>
      </p:sp>
      <p:sp>
        <p:nvSpPr>
          <p:cNvPr id="5" name="Date Placeholder 4"/>
          <p:cNvSpPr>
            <a:spLocks noGrp="1"/>
          </p:cNvSpPr>
          <p:nvPr>
            <p:ph type="dt" idx="11"/>
          </p:nvPr>
        </p:nvSpPr>
        <p:spPr/>
        <p:txBody>
          <a:bodyPr/>
          <a:lstStyle/>
          <a:p>
            <a:fld id="{863B0A34-829B-4EE6-9B31-A83B9EFF5AC6}" type="datetime1">
              <a:rPr lang="en-GB" smtClean="0"/>
              <a:t>10/03/2022</a:t>
            </a:fld>
            <a:endParaRPr lang="en-GB"/>
          </a:p>
        </p:txBody>
      </p:sp>
    </p:spTree>
    <p:extLst>
      <p:ext uri="{BB962C8B-B14F-4D97-AF65-F5344CB8AC3E}">
        <p14:creationId xmlns:p14="http://schemas.microsoft.com/office/powerpoint/2010/main" val="3816345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led.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how concepts come together in practice, creating core values for development of the business.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 class engagement. Solicit answers from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18</a:t>
            </a:fld>
            <a:endParaRPr lang="en-GB"/>
          </a:p>
        </p:txBody>
      </p:sp>
      <p:sp>
        <p:nvSpPr>
          <p:cNvPr id="5" name="Date Placeholder 4"/>
          <p:cNvSpPr>
            <a:spLocks noGrp="1"/>
          </p:cNvSpPr>
          <p:nvPr>
            <p:ph type="dt" idx="11"/>
          </p:nvPr>
        </p:nvSpPr>
        <p:spPr/>
        <p:txBody>
          <a:bodyPr/>
          <a:lstStyle/>
          <a:p>
            <a:fld id="{863B0A34-829B-4EE6-9B31-A83B9EFF5AC6}" type="datetime1">
              <a:rPr lang="en-GB" smtClean="0"/>
              <a:t>10/03/2022</a:t>
            </a:fld>
            <a:endParaRPr lang="en-GB"/>
          </a:p>
        </p:txBody>
      </p:sp>
    </p:spTree>
    <p:extLst>
      <p:ext uri="{BB962C8B-B14F-4D97-AF65-F5344CB8AC3E}">
        <p14:creationId xmlns:p14="http://schemas.microsoft.com/office/powerpoint/2010/main" val="2455353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19</a:t>
            </a:fld>
            <a:endParaRPr lang="en-GB"/>
          </a:p>
        </p:txBody>
      </p:sp>
      <p:sp>
        <p:nvSpPr>
          <p:cNvPr id="5" name="Date Placeholder 4"/>
          <p:cNvSpPr>
            <a:spLocks noGrp="1"/>
          </p:cNvSpPr>
          <p:nvPr>
            <p:ph type="dt" idx="11"/>
          </p:nvPr>
        </p:nvSpPr>
        <p:spPr/>
        <p:txBody>
          <a:bodyPr/>
          <a:lstStyle/>
          <a:p>
            <a:fld id="{863B0A34-829B-4EE6-9B31-A83B9EFF5AC6}" type="datetime1">
              <a:rPr lang="en-GB" smtClean="0"/>
              <a:t>10/03/2022</a:t>
            </a:fld>
            <a:endParaRPr lang="en-GB"/>
          </a:p>
        </p:txBody>
      </p:sp>
    </p:spTree>
    <p:extLst>
      <p:ext uri="{BB962C8B-B14F-4D97-AF65-F5344CB8AC3E}">
        <p14:creationId xmlns:p14="http://schemas.microsoft.com/office/powerpoint/2010/main" val="1133847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Homework/Plenary Activity</a:t>
            </a:r>
          </a:p>
        </p:txBody>
      </p:sp>
      <p:sp>
        <p:nvSpPr>
          <p:cNvPr id="4" name="Date Placeholder 3"/>
          <p:cNvSpPr>
            <a:spLocks noGrp="1"/>
          </p:cNvSpPr>
          <p:nvPr>
            <p:ph type="dt" idx="1"/>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20</a:t>
            </a:fld>
            <a:endParaRPr lang="en-GB"/>
          </a:p>
        </p:txBody>
      </p:sp>
    </p:spTree>
    <p:extLst>
      <p:ext uri="{BB962C8B-B14F-4D97-AF65-F5344CB8AC3E}">
        <p14:creationId xmlns:p14="http://schemas.microsoft.com/office/powerpoint/2010/main" val="2772530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write down their answers on sticky notes on the board/workbooks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2</a:t>
            </a:fld>
            <a:endParaRPr lang="en-GB"/>
          </a:p>
        </p:txBody>
      </p:sp>
      <p:sp>
        <p:nvSpPr>
          <p:cNvPr id="5" name="Date Placeholder 4"/>
          <p:cNvSpPr>
            <a:spLocks noGrp="1"/>
          </p:cNvSpPr>
          <p:nvPr>
            <p:ph type="dt" idx="11"/>
          </p:nvPr>
        </p:nvSpPr>
        <p:spPr/>
        <p:txBody>
          <a:bodyPr/>
          <a:lstStyle/>
          <a:p>
            <a:fld id="{31C35CB5-0D87-479F-97AF-F424F343F917}" type="datetime1">
              <a:rPr lang="en-GB" smtClean="0"/>
              <a:t>10/03/2022</a:t>
            </a:fld>
            <a:endParaRPr lang="en-GB"/>
          </a:p>
        </p:txBody>
      </p:sp>
    </p:spTree>
    <p:extLst>
      <p:ext uri="{BB962C8B-B14F-4D97-AF65-F5344CB8AC3E}">
        <p14:creationId xmlns:p14="http://schemas.microsoft.com/office/powerpoint/2010/main" val="1271791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Students to pick from </a:t>
            </a:r>
            <a:r>
              <a:rPr lang="en-US" baseline="0" dirty="0"/>
              <a:t>contrasting businesses/organizations:</a:t>
            </a:r>
          </a:p>
          <a:p>
            <a:pPr marL="628650" lvl="1" indent="-171450">
              <a:buFont typeface="Arial" panose="020B0604020202020204" pitchFamily="34" charset="0"/>
              <a:buChar char="•"/>
            </a:pPr>
            <a:endParaRPr lang="en-US" baseline="0" dirty="0"/>
          </a:p>
          <a:p>
            <a:pPr marL="628650" lvl="1" indent="-171450">
              <a:buFont typeface="Arial" panose="020B0604020202020204" pitchFamily="34" charset="0"/>
              <a:buChar char="•"/>
            </a:pPr>
            <a:r>
              <a:rPr lang="en-US" baseline="0" dirty="0"/>
              <a:t>Public Company</a:t>
            </a:r>
          </a:p>
          <a:p>
            <a:pPr marL="628650" lvl="1" indent="-171450">
              <a:buFont typeface="Arial" panose="020B0604020202020204" pitchFamily="34" charset="0"/>
              <a:buChar char="•"/>
            </a:pPr>
            <a:r>
              <a:rPr lang="en-US" baseline="0" dirty="0"/>
              <a:t>Not for Profit</a:t>
            </a:r>
          </a:p>
          <a:p>
            <a:pPr marL="628650" lvl="1" indent="-171450">
              <a:buFont typeface="Arial" panose="020B0604020202020204" pitchFamily="34" charset="0"/>
              <a:buChar char="•"/>
            </a:pPr>
            <a:r>
              <a:rPr lang="en-US" baseline="0" dirty="0"/>
              <a:t>Private Ltd Company</a:t>
            </a:r>
          </a:p>
          <a:p>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E72B6600-5C31-433B-AA11-B3A8EB71C094}" type="datetime1">
              <a:rPr lang="en-GB" smtClean="0"/>
              <a:t>10/03/2022</a:t>
            </a:fld>
            <a:endParaRPr lang="en-GB"/>
          </a:p>
        </p:txBody>
      </p:sp>
    </p:spTree>
    <p:extLst>
      <p:ext uri="{BB962C8B-B14F-4D97-AF65-F5344CB8AC3E}">
        <p14:creationId xmlns:p14="http://schemas.microsoft.com/office/powerpoint/2010/main" val="2136566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5"/>
          </p:nvPr>
        </p:nvSpPr>
        <p:spPr>
          <a:xfrm>
            <a:off x="3884613" y="8685213"/>
            <a:ext cx="2971800" cy="458787"/>
          </a:xfrm>
          <a:prstGeom prst="rect">
            <a:avLst/>
          </a:prstGeom>
        </p:spPr>
        <p:txBody>
          <a:bodyPr/>
          <a:lstStyle/>
          <a:p>
            <a:fld id="{FAB17E6A-6E1F-473C-89E5-AF96096B2A7E}" type="slidenum">
              <a:rPr lang="en-GB" smtClean="0"/>
              <a:t>22</a:t>
            </a:fld>
            <a:endParaRPr lang="en-GB"/>
          </a:p>
        </p:txBody>
      </p:sp>
    </p:spTree>
    <p:extLst>
      <p:ext uri="{BB962C8B-B14F-4D97-AF65-F5344CB8AC3E}">
        <p14:creationId xmlns:p14="http://schemas.microsoft.com/office/powerpoint/2010/main" val="148535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to web search information for businesses. The idea is to compare and extract similarity/differences in vision/mission of the 4 businesses.</a:t>
            </a:r>
          </a:p>
        </p:txBody>
      </p:sp>
      <p:sp>
        <p:nvSpPr>
          <p:cNvPr id="4" name="Date Placeholder 3"/>
          <p:cNvSpPr>
            <a:spLocks noGrp="1"/>
          </p:cNvSpPr>
          <p:nvPr>
            <p:ph type="dt" idx="1"/>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3</a:t>
            </a:fld>
            <a:endParaRPr lang="en-GB"/>
          </a:p>
        </p:txBody>
      </p:sp>
    </p:spTree>
    <p:extLst>
      <p:ext uri="{BB962C8B-B14F-4D97-AF65-F5344CB8AC3E}">
        <p14:creationId xmlns:p14="http://schemas.microsoft.com/office/powerpoint/2010/main" val="362547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4</a:t>
            </a:fld>
            <a:endParaRPr lang="en-GB"/>
          </a:p>
        </p:txBody>
      </p:sp>
      <p:sp>
        <p:nvSpPr>
          <p:cNvPr id="5" name="Date Placeholder 4"/>
          <p:cNvSpPr>
            <a:spLocks noGrp="1"/>
          </p:cNvSpPr>
          <p:nvPr>
            <p:ph type="dt" idx="11"/>
          </p:nvPr>
        </p:nvSpPr>
        <p:spPr/>
        <p:txBody>
          <a:bodyPr/>
          <a:lstStyle/>
          <a:p>
            <a:fld id="{31C35CB5-0D87-479F-97AF-F424F343F917}" type="datetime1">
              <a:rPr lang="en-GB" smtClean="0"/>
              <a:t>10/03/2022</a:t>
            </a:fld>
            <a:endParaRPr lang="en-GB"/>
          </a:p>
        </p:txBody>
      </p:sp>
    </p:spTree>
    <p:extLst>
      <p:ext uri="{BB962C8B-B14F-4D97-AF65-F5344CB8AC3E}">
        <p14:creationId xmlns:p14="http://schemas.microsoft.com/office/powerpoint/2010/main" val="1366306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whole class for definition of Mission, Vision, Strategy, Objectives, Values--Link students prior knowledge.</a:t>
            </a:r>
          </a:p>
        </p:txBody>
      </p:sp>
      <p:sp>
        <p:nvSpPr>
          <p:cNvPr id="4" name="Date Placeholder 3"/>
          <p:cNvSpPr>
            <a:spLocks noGrp="1"/>
          </p:cNvSpPr>
          <p:nvPr>
            <p:ph type="dt" idx="1"/>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5</a:t>
            </a:fld>
            <a:endParaRPr lang="en-GB"/>
          </a:p>
        </p:txBody>
      </p:sp>
    </p:spTree>
    <p:extLst>
      <p:ext uri="{BB962C8B-B14F-4D97-AF65-F5344CB8AC3E}">
        <p14:creationId xmlns:p14="http://schemas.microsoft.com/office/powerpoint/2010/main" val="2102966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 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10/03/2022</a:t>
            </a:fld>
            <a:endParaRPr lang="en-GB"/>
          </a:p>
        </p:txBody>
      </p:sp>
    </p:spTree>
    <p:extLst>
      <p:ext uri="{BB962C8B-B14F-4D97-AF65-F5344CB8AC3E}">
        <p14:creationId xmlns:p14="http://schemas.microsoft.com/office/powerpoint/2010/main" val="880380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Whole class engagement. Solicit answers from class.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10/03/2022</a:t>
            </a:fld>
            <a:endParaRPr lang="en-GB"/>
          </a:p>
        </p:txBody>
      </p:sp>
    </p:spTree>
    <p:extLst>
      <p:ext uri="{BB962C8B-B14F-4D97-AF65-F5344CB8AC3E}">
        <p14:creationId xmlns:p14="http://schemas.microsoft.com/office/powerpoint/2010/main" val="2456607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Students to identify key points in video: https://www.youtube.com/watch?v=YfVcV1QXXyg   https://www.youtube.com/watch?v=gElfIo6uw4g </a:t>
            </a:r>
          </a:p>
          <a:p>
            <a:endParaRPr lang="en-US" baseline="0" dirty="0"/>
          </a:p>
          <a:p>
            <a:r>
              <a:rPr lang="en-US" baseline="0" dirty="0"/>
              <a:t>Facebook New Mission</a:t>
            </a:r>
          </a:p>
          <a:p>
            <a:r>
              <a:rPr lang="en-US" baseline="0" dirty="0"/>
              <a:t>Facebook old Mission</a:t>
            </a:r>
          </a:p>
          <a:p>
            <a:r>
              <a:rPr lang="en-US" baseline="0" dirty="0"/>
              <a:t>Opportunities and Challenges</a:t>
            </a:r>
          </a:p>
          <a:p>
            <a:r>
              <a:rPr lang="en-US" baseline="0" dirty="0"/>
              <a:t>Empowerment/Building Communities</a:t>
            </a:r>
          </a:p>
          <a:p>
            <a:endParaRPr lang="en-US" baseline="0" dirty="0"/>
          </a:p>
          <a:p>
            <a:r>
              <a:rPr lang="en-US" baseline="0" dirty="0"/>
              <a:t>*Students sticky notes on the board to demonstrate understanding of Facebook Mission. </a:t>
            </a:r>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10/03/2022</a:t>
            </a:fld>
            <a:endParaRPr lang="en-GB"/>
          </a:p>
        </p:txBody>
      </p:sp>
    </p:spTree>
    <p:extLst>
      <p:ext uri="{BB962C8B-B14F-4D97-AF65-F5344CB8AC3E}">
        <p14:creationId xmlns:p14="http://schemas.microsoft.com/office/powerpoint/2010/main" val="3084778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GB" dirty="0"/>
              <a:t>Research task: Students to explore college’s ethos/values and mission statement. Check students understanding (check how they can relate to these values) </a:t>
            </a:r>
          </a:p>
        </p:txBody>
      </p:sp>
      <p:sp>
        <p:nvSpPr>
          <p:cNvPr id="4" name="Date Placeholder 3"/>
          <p:cNvSpPr>
            <a:spLocks noGrp="1"/>
          </p:cNvSpPr>
          <p:nvPr>
            <p:ph type="dt" idx="10"/>
          </p:nvPr>
        </p:nvSpPr>
        <p:spPr/>
        <p:txBody>
          <a:bodyPr/>
          <a:lstStyle/>
          <a:p>
            <a:fld id="{71EA9454-5D8D-4968-9991-7DFC74F1B533}" type="datetime1">
              <a:rPr lang="en-GB" smtClean="0"/>
              <a:t>10/03/2022</a:t>
            </a:fld>
            <a:endParaRPr lang="en-GB"/>
          </a:p>
        </p:txBody>
      </p:sp>
      <p:sp>
        <p:nvSpPr>
          <p:cNvPr id="5" name="Slide Number Placeholder 4"/>
          <p:cNvSpPr>
            <a:spLocks noGrp="1"/>
          </p:cNvSpPr>
          <p:nvPr>
            <p:ph type="sldNum" sz="quarter" idx="11"/>
          </p:nvPr>
        </p:nvSpPr>
        <p:spPr>
          <a:xfrm>
            <a:off x="3884613" y="8685213"/>
            <a:ext cx="2971800" cy="458787"/>
          </a:xfrm>
          <a:prstGeom prst="rect">
            <a:avLst/>
          </a:prstGeom>
        </p:spPr>
        <p:txBody>
          <a:bodyPr/>
          <a:lstStyle/>
          <a:p>
            <a:fld id="{FAB17E6A-6E1F-473C-89E5-AF96096B2A7E}" type="slidenum">
              <a:rPr lang="en-GB" smtClean="0"/>
              <a:t>9</a:t>
            </a:fld>
            <a:endParaRPr lang="en-GB"/>
          </a:p>
        </p:txBody>
      </p:sp>
    </p:spTree>
    <p:extLst>
      <p:ext uri="{BB962C8B-B14F-4D97-AF65-F5344CB8AC3E}">
        <p14:creationId xmlns:p14="http://schemas.microsoft.com/office/powerpoint/2010/main" val="1471208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A208-C4A8-43A6-A15A-377861BFD5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DC5094-31F9-4C75-BC05-244A9D739A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363245-6F2F-4C95-B082-09503FEB597F}"/>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5" name="Footer Placeholder 4">
            <a:extLst>
              <a:ext uri="{FF2B5EF4-FFF2-40B4-BE49-F238E27FC236}">
                <a16:creationId xmlns:a16="http://schemas.microsoft.com/office/drawing/2014/main" id="{47AD141E-5812-4510-AAEA-62C53A9C4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E26C4-E87E-4711-B4A7-91796E4AFB12}"/>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016050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AE9BC-FF1A-418E-8BBD-E6CA56C22F5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41DED8E-15E4-47E1-A0E7-3AC4820FEFC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B6F2B-F93C-4F85-AD8B-897A5CEC669A}"/>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5" name="Footer Placeholder 4">
            <a:extLst>
              <a:ext uri="{FF2B5EF4-FFF2-40B4-BE49-F238E27FC236}">
                <a16:creationId xmlns:a16="http://schemas.microsoft.com/office/drawing/2014/main" id="{843B01A4-2F55-428A-B699-3F54288914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D01D9B-8754-47AA-80BF-CBBEE90B3964}"/>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440938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F799EB-F14E-4915-9332-C449463BA6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69500F4-5840-4D0D-AC02-C9E88FB46E7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DEB663-48D1-4D4F-B0CE-8C28BA998527}"/>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5" name="Footer Placeholder 4">
            <a:extLst>
              <a:ext uri="{FF2B5EF4-FFF2-40B4-BE49-F238E27FC236}">
                <a16:creationId xmlns:a16="http://schemas.microsoft.com/office/drawing/2014/main" id="{6D26F2A5-50B4-44C9-92D1-D36DD1EAD7E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BD9681-E10D-4458-AADC-8ACB37A0653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434993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0"/>
            <a:ext cx="2743200" cy="365125"/>
          </a:xfrm>
          <a:prstGeom prst="rect">
            <a:avLst/>
          </a:prstGeom>
        </p:spPr>
        <p:txBody>
          <a:bodyPr/>
          <a:lstStyle/>
          <a:p>
            <a:fld id="{209C5A35-3D43-40AD-84FC-5FE9CAAEE5CB}" type="datetimeFigureOut">
              <a:rPr lang="en-GB" smtClean="0"/>
              <a:t>10/03/2022</a:t>
            </a:fld>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144F35E-E455-4264-BB34-8B5F1858BB0C}" type="slidenum">
              <a:rPr lang="en-GB" smtClean="0"/>
              <a:t>‹#›</a:t>
            </a:fld>
            <a:endParaRPr lang="en-GB" dirty="0"/>
          </a:p>
        </p:txBody>
      </p:sp>
    </p:spTree>
    <p:extLst>
      <p:ext uri="{BB962C8B-B14F-4D97-AF65-F5344CB8AC3E}">
        <p14:creationId xmlns:p14="http://schemas.microsoft.com/office/powerpoint/2010/main" val="1017713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D9C7C-4E29-4532-BCD5-49275D9494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885FAB-84BD-4C14-8CB0-3226FCA7C41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9ACCA52-64F7-4347-A6CC-99C59FDCC2A4}"/>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5" name="Footer Placeholder 4">
            <a:extLst>
              <a:ext uri="{FF2B5EF4-FFF2-40B4-BE49-F238E27FC236}">
                <a16:creationId xmlns:a16="http://schemas.microsoft.com/office/drawing/2014/main" id="{E0924469-BCB6-4DA4-831D-F6139F8088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0D87C4-35CF-4374-853F-477BA3C06E2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85839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82B37-9EC6-485C-AF4F-F9D4C2D02D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545DA0C-5D64-4381-8716-C004F18F8E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8FDFBB-0066-4673-8127-3AB86140422D}"/>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5" name="Footer Placeholder 4">
            <a:extLst>
              <a:ext uri="{FF2B5EF4-FFF2-40B4-BE49-F238E27FC236}">
                <a16:creationId xmlns:a16="http://schemas.microsoft.com/office/drawing/2014/main" id="{264F3643-6833-4426-84FD-591006986E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7821F1-8FBA-44C7-9575-7F209151AA99}"/>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70197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77CBD-AF2D-4702-9BD5-A246CD01EC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EC2F34-10C8-4514-A48A-546E987744F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A12D637-F8D6-4172-977A-D5049028051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8B7D98D-A1C0-480F-A0EF-A1CA00DAC518}"/>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6" name="Footer Placeholder 5">
            <a:extLst>
              <a:ext uri="{FF2B5EF4-FFF2-40B4-BE49-F238E27FC236}">
                <a16:creationId xmlns:a16="http://schemas.microsoft.com/office/drawing/2014/main" id="{70D80015-D8D4-4AEC-9739-D375772AF45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61FC01-66ED-4CFA-B079-59CB944A147F}"/>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02262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7724E-B1E3-4650-9C7A-7408999588C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41ACC8-0520-4318-8B67-2BE0ED7E71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460CADB-37C6-409C-9D9B-25C7BB550DD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1B5F9A-908C-44A3-ABB5-7B430827BA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5D2A2F-2D3B-4B0F-8B16-255361CDC38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C6F7124-3AFF-4F9F-BD02-A1DEE3E4A83E}"/>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8" name="Footer Placeholder 7">
            <a:extLst>
              <a:ext uri="{FF2B5EF4-FFF2-40B4-BE49-F238E27FC236}">
                <a16:creationId xmlns:a16="http://schemas.microsoft.com/office/drawing/2014/main" id="{050375B3-AF04-4658-B18E-A52C52901F0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BE7FFD5-FC00-4581-845C-8037045560BD}"/>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743313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50043-8715-4F89-8AAA-1DA70D683D9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3FD4227-5509-4B05-99A5-7F66171BAA5F}"/>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4" name="Footer Placeholder 3">
            <a:extLst>
              <a:ext uri="{FF2B5EF4-FFF2-40B4-BE49-F238E27FC236}">
                <a16:creationId xmlns:a16="http://schemas.microsoft.com/office/drawing/2014/main" id="{03145C26-DB9C-445E-AF14-B9D09417D09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4948107-8720-44EE-A455-CBB4EE3BA8EA}"/>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549026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118E4F-CF89-4856-A6CA-4DA45ADA21E2}"/>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3" name="Footer Placeholder 2">
            <a:extLst>
              <a:ext uri="{FF2B5EF4-FFF2-40B4-BE49-F238E27FC236}">
                <a16:creationId xmlns:a16="http://schemas.microsoft.com/office/drawing/2014/main" id="{8CFDB738-69EF-4F02-BBDD-A6B7DB3C850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8E5742D-ECE6-4FA0-8C4A-6CA56E184D5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961903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8EE22-E640-469F-8AF5-9A15CAF120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D964C4C-99BA-4610-869E-6BCA485C62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902D763-A05A-4CD4-A236-0FA32D70D2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E20AC0-6A83-4DC7-9F22-3FFF51CDF66C}"/>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6" name="Footer Placeholder 5">
            <a:extLst>
              <a:ext uri="{FF2B5EF4-FFF2-40B4-BE49-F238E27FC236}">
                <a16:creationId xmlns:a16="http://schemas.microsoft.com/office/drawing/2014/main" id="{B9D44F45-D253-4311-9F0B-7D71A7B739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D92A43-A306-41D8-8FFD-65D3160F5CCE}"/>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95711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7BAF0-0ABE-426D-A153-06C5E36C31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793211-5543-411A-8669-6FE092292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4B0E024-5E8C-4783-8E09-C6248B3749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AA4F9E-DD2D-433D-9EB7-1962BD0CE36D}"/>
              </a:ext>
            </a:extLst>
          </p:cNvPr>
          <p:cNvSpPr>
            <a:spLocks noGrp="1"/>
          </p:cNvSpPr>
          <p:nvPr>
            <p:ph type="dt" sz="half" idx="10"/>
          </p:nvPr>
        </p:nvSpPr>
        <p:spPr/>
        <p:txBody>
          <a:bodyPr/>
          <a:lstStyle/>
          <a:p>
            <a:fld id="{7C4A40AD-9AE3-461A-BF85-37E170F22467}" type="datetimeFigureOut">
              <a:rPr lang="en-GB" smtClean="0"/>
              <a:t>10/03/2022</a:t>
            </a:fld>
            <a:endParaRPr lang="en-GB"/>
          </a:p>
        </p:txBody>
      </p:sp>
      <p:sp>
        <p:nvSpPr>
          <p:cNvPr id="6" name="Footer Placeholder 5">
            <a:extLst>
              <a:ext uri="{FF2B5EF4-FFF2-40B4-BE49-F238E27FC236}">
                <a16:creationId xmlns:a16="http://schemas.microsoft.com/office/drawing/2014/main" id="{E29CA2D9-64DC-48A1-84F9-F1BAE27E53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46D2606-EDCE-4EE2-A06E-26A58ACE2DC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1207198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F1454E-6D84-4FEE-B35F-AFB947CBF7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B88E835-FBC1-4827-B59C-1B7BBBA84E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ECEF8A-7C1A-4FEE-BF31-F5552A627B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4A40AD-9AE3-461A-BF85-37E170F22467}" type="datetimeFigureOut">
              <a:rPr lang="en-GB" smtClean="0"/>
              <a:t>10/03/2022</a:t>
            </a:fld>
            <a:endParaRPr lang="en-GB"/>
          </a:p>
        </p:txBody>
      </p:sp>
      <p:sp>
        <p:nvSpPr>
          <p:cNvPr id="5" name="Footer Placeholder 4">
            <a:extLst>
              <a:ext uri="{FF2B5EF4-FFF2-40B4-BE49-F238E27FC236}">
                <a16:creationId xmlns:a16="http://schemas.microsoft.com/office/drawing/2014/main" id="{88509EE5-156C-4705-AD33-671C0B4304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3CADFE8-28EB-4479-B159-2315DC9291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F7F9A4-7EF6-47E8-9FF3-B739F0ED2020}" type="slidenum">
              <a:rPr lang="en-GB" smtClean="0"/>
              <a:t>‹#›</a:t>
            </a:fld>
            <a:endParaRPr lang="en-GB"/>
          </a:p>
        </p:txBody>
      </p:sp>
    </p:spTree>
    <p:extLst>
      <p:ext uri="{BB962C8B-B14F-4D97-AF65-F5344CB8AC3E}">
        <p14:creationId xmlns:p14="http://schemas.microsoft.com/office/powerpoint/2010/main" val="3010242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Ob6FM5NCJQU"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8.tmp"/><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www.youtube.com/watch?v=gElfIo6uw4g" TargetMode="External"/><Relationship Id="rId3" Type="http://schemas.openxmlformats.org/officeDocument/2006/relationships/hyperlink" Target="https://www.youtube.com/watch?v=8wem6FZAucw" TargetMode="External"/><Relationship Id="rId7" Type="http://schemas.openxmlformats.org/officeDocument/2006/relationships/hyperlink" Target="https://www.youtube.com/watch?v=YfVcV1QXXy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youtube.com/watch?v=ulWkN0k0MVE" TargetMode="External"/><Relationship Id="rId5" Type="http://schemas.openxmlformats.org/officeDocument/2006/relationships/hyperlink" Target="https://www.youtube.com/watch?v=5mKxekNhMqY" TargetMode="External"/><Relationship Id="rId4" Type="http://schemas.openxmlformats.org/officeDocument/2006/relationships/hyperlink" Target="https://www.youtube.com/watch?v=7mWQh_7fK3U" TargetMode="Externa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hyperlink" Target="http://www.google.co.uk/url?sa=i&amp;rct=j&amp;q=mcdonalds&amp;source=images&amp;cd=&amp;cad=rja&amp;docid=GbJ6ZV-IaO1VsM&amp;tbnid=2VPhSxLAgFOriM:&amp;ved=0CAUQjRw&amp;url=http://www.decanter.com/news/wine-news/502369/barossa-rejects-mcdonald-s&amp;ei=v4veUe-DJOeW0AXmzoHQBQ&amp;bvm=bv.48705608,d.d2k&amp;psig=AFQjCNGuGgOkcLHymgk8lXKIH6v7JsNLYA&amp;ust=1373625659127102" TargetMode="External"/><Relationship Id="rId3" Type="http://schemas.openxmlformats.org/officeDocument/2006/relationships/hyperlink" Target="http://www.google.co.uk/url?sa=i&amp;rct=j&amp;q=burger+king&amp;source=images&amp;cd=&amp;cad=rja&amp;docid=9B1orFkjiONMcM&amp;tbnid=Cuc1ieXHKw7wpM:&amp;ved=0CAUQjRw&amp;url=http://www.myunox.com/cms/unox-user/burger-king-cafe/&amp;ei=bIveUfnEKcrY0QX9tYD4Bg&amp;bvm=bv.48705608,d.d2k&amp;psig=AFQjCNFMvlWdHcmg1q92LJ8kRpCSVYNCEQ&amp;ust=1373625578064318" TargetMode="External"/><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hyperlink" Target="http://www.google.co.uk/url?sa=i&amp;rct=j&amp;q=kfc&amp;source=images&amp;cd=&amp;cad=rja&amp;docid=haP3YmqUIWo4PM&amp;tbnid=ods5e6SInmqjQM:&amp;ved=0CAUQjRw&amp;url=http://en.wikipedia.org/wiki/KFC&amp;ei=VIveUZqGI9OR0QW-zoDgDw&amp;bvm=bv.48705608,d.d2k&amp;psig=AFQjCNEoRys8VQM6SVJnw4eK38UDL1JDpg&amp;ust=1373625551849178" TargetMode="External"/><Relationship Id="rId10" Type="http://schemas.openxmlformats.org/officeDocument/2006/relationships/image" Target="../media/image8.png"/><Relationship Id="rId4" Type="http://schemas.openxmlformats.org/officeDocument/2006/relationships/image" Target="../media/image4.jpeg"/><Relationship Id="rId9"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hyperlink" Target="https://www.youtube.com/watch?v=gElfIo6uw4g" TargetMode="External"/><Relationship Id="rId4" Type="http://schemas.openxmlformats.org/officeDocument/2006/relationships/hyperlink" Target="https://www.youtube.com/watch?v=YfVcV1QXXy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4401" y="1597781"/>
            <a:ext cx="7808192"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latin typeface="Arial" panose="020B0604020202020204" pitchFamily="34" charset="0"/>
                <a:cs typeface="Arial" panose="020B0604020202020204" pitchFamily="34" charset="0"/>
              </a:rPr>
              <a:t>Lesson Duration 1.30mins</a:t>
            </a:r>
          </a:p>
        </p:txBody>
      </p:sp>
      <p:sp>
        <p:nvSpPr>
          <p:cNvPr id="3" name="Rectangle 3"/>
          <p:cNvSpPr txBox="1">
            <a:spLocks noChangeArrowheads="1"/>
          </p:cNvSpPr>
          <p:nvPr/>
        </p:nvSpPr>
        <p:spPr>
          <a:xfrm>
            <a:off x="4818873" y="1001913"/>
            <a:ext cx="8218487" cy="13604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Tx/>
              <a:buNone/>
            </a:pPr>
            <a:r>
              <a:rPr lang="en-GB" altLang="en-US" sz="3600" dirty="0">
                <a:latin typeface="Arial" panose="020B0604020202020204" pitchFamily="34" charset="0"/>
                <a:cs typeface="Arial" panose="020B0604020202020204" pitchFamily="34" charset="0"/>
              </a:rPr>
              <a:t>	</a:t>
            </a:r>
            <a:r>
              <a:rPr lang="en-GB" sz="3600" dirty="0">
                <a:latin typeface="Arial" panose="020B0604020202020204" pitchFamily="34" charset="0"/>
                <a:cs typeface="Arial" panose="020B0604020202020204" pitchFamily="34" charset="0"/>
              </a:rPr>
              <a:t>Support the running of the organisation (Outcome 1)</a:t>
            </a:r>
            <a:endParaRPr lang="en-US" altLang="en-US" sz="3600"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8796D77A-DA30-4B29-9E0B-DDDFBAFAE59F}"/>
              </a:ext>
            </a:extLst>
          </p:cNvPr>
          <p:cNvSpPr txBox="1">
            <a:spLocks/>
          </p:cNvSpPr>
          <p:nvPr/>
        </p:nvSpPr>
        <p:spPr>
          <a:xfrm>
            <a:off x="454401" y="2231571"/>
            <a:ext cx="2466975" cy="4048185"/>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rgbClr val="7030A0"/>
                </a:solidFill>
                <a:latin typeface="Arial" panose="020B0604020202020204" pitchFamily="34" charset="0"/>
                <a:cs typeface="Arial" panose="020B0604020202020204" pitchFamily="34" charset="0"/>
              </a:rPr>
              <a:t>Key terms:</a:t>
            </a:r>
            <a:br>
              <a:rPr lang="en-GB" sz="2000" b="1" dirty="0">
                <a:solidFill>
                  <a:srgbClr val="7030A0"/>
                </a:solidFill>
                <a:latin typeface="Arial" panose="020B0604020202020204" pitchFamily="34" charset="0"/>
                <a:cs typeface="Arial" panose="020B0604020202020204" pitchFamily="34" charset="0"/>
              </a:rPr>
            </a:br>
            <a:r>
              <a:rPr lang="en-GB" sz="1800" dirty="0">
                <a:latin typeface="Arial" panose="020B0604020202020204" pitchFamily="34" charset="0"/>
                <a:cs typeface="Arial" panose="020B0604020202020204" pitchFamily="34" charset="0"/>
              </a:rPr>
              <a:t>value, mission, vision, objectives, aims strategy, action plan. </a:t>
            </a:r>
          </a:p>
          <a:p>
            <a:endParaRPr lang="en-GB" sz="2000"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endParaRPr lang="en-GB" sz="2000" b="1" dirty="0">
              <a:solidFill>
                <a:srgbClr val="7030A0"/>
              </a:solidFill>
              <a:latin typeface="Arial" panose="020B0604020202020204" pitchFamily="34" charset="0"/>
              <a:cs typeface="Arial" panose="020B0604020202020204" pitchFamily="34" charset="0"/>
            </a:endParaRPr>
          </a:p>
          <a:p>
            <a:pPr marL="0" indent="0">
              <a:buNone/>
            </a:pPr>
            <a:r>
              <a:rPr lang="en-GB" sz="20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2000" dirty="0">
                <a:latin typeface="Arial" panose="020B0604020202020204" pitchFamily="34" charset="0"/>
                <a:cs typeface="Arial" panose="020B0604020202020204" pitchFamily="34" charset="0"/>
              </a:rPr>
              <a:t>How and why organisations develop values, vision, mission, strategy and objectives.</a:t>
            </a:r>
          </a:p>
        </p:txBody>
      </p:sp>
      <p:pic>
        <p:nvPicPr>
          <p:cNvPr id="7" name="Picture 6">
            <a:extLst>
              <a:ext uri="{FF2B5EF4-FFF2-40B4-BE49-F238E27FC236}">
                <a16:creationId xmlns:a16="http://schemas.microsoft.com/office/drawing/2014/main" id="{EC9D746E-9D94-4933-B59A-429BA10D115F}"/>
              </a:ext>
            </a:extLst>
          </p:cNvPr>
          <p:cNvPicPr>
            <a:picLocks noChangeAspect="1"/>
          </p:cNvPicPr>
          <p:nvPr/>
        </p:nvPicPr>
        <p:blipFill>
          <a:blip r:embed="rId3"/>
          <a:stretch>
            <a:fillRect/>
          </a:stretch>
        </p:blipFill>
        <p:spPr>
          <a:xfrm>
            <a:off x="3076575" y="2579914"/>
            <a:ext cx="4484884" cy="2969514"/>
          </a:xfrm>
          <a:prstGeom prst="rect">
            <a:avLst/>
          </a:prstGeom>
        </p:spPr>
      </p:pic>
      <p:pic>
        <p:nvPicPr>
          <p:cNvPr id="8" name="Picture 7">
            <a:extLst>
              <a:ext uri="{FF2B5EF4-FFF2-40B4-BE49-F238E27FC236}">
                <a16:creationId xmlns:a16="http://schemas.microsoft.com/office/drawing/2014/main" id="{346A1D6B-881D-4026-AC0F-F4725895805A}"/>
              </a:ext>
            </a:extLst>
          </p:cNvPr>
          <p:cNvPicPr>
            <a:picLocks noChangeAspect="1"/>
          </p:cNvPicPr>
          <p:nvPr/>
        </p:nvPicPr>
        <p:blipFill>
          <a:blip r:embed="rId4"/>
          <a:stretch>
            <a:fillRect/>
          </a:stretch>
        </p:blipFill>
        <p:spPr>
          <a:xfrm>
            <a:off x="7774499" y="2580928"/>
            <a:ext cx="3963100" cy="2968500"/>
          </a:xfrm>
          <a:prstGeom prst="rect">
            <a:avLst/>
          </a:prstGeom>
        </p:spPr>
      </p:pic>
      <p:pic>
        <p:nvPicPr>
          <p:cNvPr id="5" name="Picture 4">
            <a:extLst>
              <a:ext uri="{FF2B5EF4-FFF2-40B4-BE49-F238E27FC236}">
                <a16:creationId xmlns:a16="http://schemas.microsoft.com/office/drawing/2014/main" id="{5FD706B8-7163-4200-BC0C-3ADE9BEDE8C3}"/>
              </a:ext>
            </a:extLst>
          </p:cNvPr>
          <p:cNvPicPr>
            <a:picLocks noChangeAspect="1"/>
          </p:cNvPicPr>
          <p:nvPr/>
        </p:nvPicPr>
        <p:blipFill>
          <a:blip r:embed="rId5"/>
          <a:stretch>
            <a:fillRect/>
          </a:stretch>
        </p:blipFill>
        <p:spPr>
          <a:xfrm>
            <a:off x="0" y="27918"/>
            <a:ext cx="12192000" cy="672106"/>
          </a:xfrm>
          <a:prstGeom prst="rect">
            <a:avLst/>
          </a:prstGeom>
        </p:spPr>
      </p:pic>
    </p:spTree>
    <p:extLst>
      <p:ext uri="{BB962C8B-B14F-4D97-AF65-F5344CB8AC3E}">
        <p14:creationId xmlns:p14="http://schemas.microsoft.com/office/powerpoint/2010/main" val="3884227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80528" y="365126"/>
            <a:ext cx="8073271" cy="728384"/>
          </a:xfrm>
        </p:spPr>
        <p:txBody>
          <a:bodyPr/>
          <a:lstStyle/>
          <a:p>
            <a:r>
              <a:rPr lang="en-GB" dirty="0"/>
              <a:t>Aims and objectives</a:t>
            </a:r>
          </a:p>
        </p:txBody>
      </p:sp>
      <p:sp>
        <p:nvSpPr>
          <p:cNvPr id="5" name="Content Placeholder 4"/>
          <p:cNvSpPr>
            <a:spLocks noGrp="1"/>
          </p:cNvSpPr>
          <p:nvPr>
            <p:ph idx="4294967295"/>
          </p:nvPr>
        </p:nvSpPr>
        <p:spPr>
          <a:xfrm>
            <a:off x="3169920" y="1234440"/>
            <a:ext cx="8321040" cy="4700438"/>
          </a:xfrm>
        </p:spPr>
        <p:txBody>
          <a:bodyPr>
            <a:normAutofit/>
          </a:bodyPr>
          <a:lstStyle/>
          <a:p>
            <a:pPr marL="0" indent="0">
              <a:buNone/>
            </a:pPr>
            <a:r>
              <a:rPr lang="en-GB" sz="2400" dirty="0"/>
              <a:t>Businesses want to be able to achieve a range of different outcomes. These are often outlined in:</a:t>
            </a:r>
          </a:p>
          <a:p>
            <a:pPr marL="0" indent="0">
              <a:buNone/>
            </a:pPr>
            <a:endParaRPr lang="en-GB" sz="2400" dirty="0"/>
          </a:p>
          <a:p>
            <a:r>
              <a:rPr lang="en-GB" sz="2400" dirty="0"/>
              <a:t>Missions statements </a:t>
            </a:r>
          </a:p>
          <a:p>
            <a:r>
              <a:rPr lang="en-GB" sz="2400" dirty="0"/>
              <a:t>Vision statements </a:t>
            </a:r>
          </a:p>
          <a:p>
            <a:r>
              <a:rPr lang="en-GB" sz="2400" dirty="0"/>
              <a:t>Company values </a:t>
            </a:r>
          </a:p>
          <a:p>
            <a:pPr marL="0" indent="0">
              <a:buNone/>
            </a:pPr>
            <a:r>
              <a:rPr lang="en-GB" sz="2400" dirty="0"/>
              <a:t>Once the core purpose has been determined, businesses set SMART objectives to help them meet their aims. </a:t>
            </a:r>
          </a:p>
          <a:p>
            <a:pPr marL="0" indent="0">
              <a:buNone/>
            </a:pPr>
            <a:endParaRPr lang="en-GB" sz="2400" dirty="0"/>
          </a:p>
        </p:txBody>
      </p:sp>
      <p:graphicFrame>
        <p:nvGraphicFramePr>
          <p:cNvPr id="6" name="Diagram 5"/>
          <p:cNvGraphicFramePr/>
          <p:nvPr/>
        </p:nvGraphicFramePr>
        <p:xfrm>
          <a:off x="3559718" y="4847142"/>
          <a:ext cx="7315200" cy="1228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a:extLst>
              <a:ext uri="{FF2B5EF4-FFF2-40B4-BE49-F238E27FC236}">
                <a16:creationId xmlns:a16="http://schemas.microsoft.com/office/drawing/2014/main" id="{98D49406-C30A-437B-8BD7-DD44182C8732}"/>
              </a:ext>
            </a:extLst>
          </p:cNvPr>
          <p:cNvPicPr>
            <a:picLocks noChangeAspect="1"/>
          </p:cNvPicPr>
          <p:nvPr/>
        </p:nvPicPr>
        <p:blipFill>
          <a:blip r:embed="rId7"/>
          <a:stretch>
            <a:fillRect/>
          </a:stretch>
        </p:blipFill>
        <p:spPr>
          <a:xfrm>
            <a:off x="517638" y="1093510"/>
            <a:ext cx="2036240" cy="5669771"/>
          </a:xfrm>
          <a:prstGeom prst="rect">
            <a:avLst/>
          </a:prstGeom>
        </p:spPr>
      </p:pic>
    </p:spTree>
    <p:extLst>
      <p:ext uri="{BB962C8B-B14F-4D97-AF65-F5344CB8AC3E}">
        <p14:creationId xmlns:p14="http://schemas.microsoft.com/office/powerpoint/2010/main" val="257414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81B188A4-3BFD-4572-9A0A-B34C4A98E194}"/>
                                            </p:graphicEl>
                                          </p:spTgt>
                                        </p:tgtEl>
                                        <p:attrNameLst>
                                          <p:attrName>style.visibility</p:attrName>
                                        </p:attrNameLst>
                                      </p:cBhvr>
                                      <p:to>
                                        <p:strVal val="visible"/>
                                      </p:to>
                                    </p:set>
                                    <p:animEffect transition="in" filter="fade">
                                      <p:cBhvr>
                                        <p:cTn id="7" dur="500"/>
                                        <p:tgtEl>
                                          <p:spTgt spid="6">
                                            <p:graphicEl>
                                              <a:dgm id="{81B188A4-3BFD-4572-9A0A-B34C4A98E194}"/>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81682FEF-CD1F-4A64-B093-BE20CF866C80}"/>
                                            </p:graphicEl>
                                          </p:spTgt>
                                        </p:tgtEl>
                                        <p:attrNameLst>
                                          <p:attrName>style.visibility</p:attrName>
                                        </p:attrNameLst>
                                      </p:cBhvr>
                                      <p:to>
                                        <p:strVal val="visible"/>
                                      </p:to>
                                    </p:set>
                                    <p:animEffect transition="in" filter="fade">
                                      <p:cBhvr>
                                        <p:cTn id="12" dur="500"/>
                                        <p:tgtEl>
                                          <p:spTgt spid="6">
                                            <p:graphicEl>
                                              <a:dgm id="{81682FEF-CD1F-4A64-B093-BE20CF866C8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A537F436-28DC-4BB1-AA4B-624F78096C8C}"/>
                                            </p:graphicEl>
                                          </p:spTgt>
                                        </p:tgtEl>
                                        <p:attrNameLst>
                                          <p:attrName>style.visibility</p:attrName>
                                        </p:attrNameLst>
                                      </p:cBhvr>
                                      <p:to>
                                        <p:strVal val="visible"/>
                                      </p:to>
                                    </p:set>
                                    <p:animEffect transition="in" filter="fade">
                                      <p:cBhvr>
                                        <p:cTn id="17" dur="500"/>
                                        <p:tgtEl>
                                          <p:spTgt spid="6">
                                            <p:graphicEl>
                                              <a:dgm id="{A537F436-28DC-4BB1-AA4B-624F78096C8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69920" y="459719"/>
            <a:ext cx="8733046" cy="1154680"/>
          </a:xfrm>
        </p:spPr>
        <p:txBody>
          <a:bodyPr>
            <a:normAutofit fontScale="90000"/>
          </a:bodyPr>
          <a:lstStyle/>
          <a:p>
            <a:r>
              <a:rPr lang="en-US" dirty="0"/>
              <a:t>Aims and Objectives at Tesco and Oxfam </a:t>
            </a:r>
          </a:p>
        </p:txBody>
      </p:sp>
      <p:sp>
        <p:nvSpPr>
          <p:cNvPr id="5" name="Content Placeholder 4"/>
          <p:cNvSpPr>
            <a:spLocks noGrp="1"/>
          </p:cNvSpPr>
          <p:nvPr>
            <p:ph idx="4294967295"/>
          </p:nvPr>
        </p:nvSpPr>
        <p:spPr>
          <a:xfrm>
            <a:off x="3169920" y="1614398"/>
            <a:ext cx="8321040" cy="5106442"/>
          </a:xfrm>
        </p:spPr>
        <p:txBody>
          <a:bodyPr/>
          <a:lstStyle/>
          <a:p>
            <a:r>
              <a:rPr lang="en-US" dirty="0"/>
              <a:t>Define an aim </a:t>
            </a:r>
          </a:p>
          <a:p>
            <a:pPr lvl="1"/>
            <a:r>
              <a:rPr lang="en-US" dirty="0"/>
              <a:t>Find an example of 2 aims at Tesco and fully explain them. </a:t>
            </a:r>
          </a:p>
          <a:p>
            <a:pPr lvl="1"/>
            <a:r>
              <a:rPr lang="en-US" dirty="0"/>
              <a:t>Find an example of 2 objectives at Tesco and fully explain them. </a:t>
            </a:r>
          </a:p>
          <a:p>
            <a:pPr marL="457200" lvl="1" indent="0">
              <a:buNone/>
            </a:pPr>
            <a:endParaRPr lang="en-US" dirty="0"/>
          </a:p>
          <a:p>
            <a:r>
              <a:rPr lang="en-US" dirty="0"/>
              <a:t>Define an objective </a:t>
            </a:r>
          </a:p>
          <a:p>
            <a:pPr lvl="1"/>
            <a:r>
              <a:rPr lang="en-US" dirty="0"/>
              <a:t>Find an example of 2 aims at Oxfam and fully explain them. </a:t>
            </a:r>
          </a:p>
          <a:p>
            <a:pPr lvl="1"/>
            <a:r>
              <a:rPr lang="en-US" dirty="0"/>
              <a:t>Find an example of 2 objectives at Oxfam and fully explain them.</a:t>
            </a:r>
          </a:p>
          <a:p>
            <a:pPr marL="0" indent="0">
              <a:buNone/>
            </a:pPr>
            <a:endParaRPr lang="en-US" dirty="0"/>
          </a:p>
          <a:p>
            <a:pPr marL="0" indent="0">
              <a:buNone/>
            </a:pPr>
            <a:endParaRPr lang="en-US" dirty="0"/>
          </a:p>
        </p:txBody>
      </p:sp>
      <p:sp>
        <p:nvSpPr>
          <p:cNvPr id="6" name="Explosion 2 5">
            <a:extLst>
              <a:ext uri="{FF2B5EF4-FFF2-40B4-BE49-F238E27FC236}">
                <a16:creationId xmlns:a16="http://schemas.microsoft.com/office/drawing/2014/main" id="{45F3BE2F-D1F2-4996-8771-F75AC6530CC1}"/>
              </a:ext>
            </a:extLst>
          </p:cNvPr>
          <p:cNvSpPr/>
          <p:nvPr/>
        </p:nvSpPr>
        <p:spPr>
          <a:xfrm rot="316469">
            <a:off x="3016844" y="3190794"/>
            <a:ext cx="6329496" cy="4076466"/>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548640"/>
            <a:r>
              <a:rPr lang="en-GB" sz="1400" b="1" dirty="0"/>
              <a:t>Aims can be defined in business/organisation terms as a general statement, written in broad terms, explaining what is intended to achieve. It is the overall purpose or the desired outcome, of the business, which indicates what and where it expect to be, at the end</a:t>
            </a:r>
            <a:endParaRPr lang="en-GB" sz="1400" b="1" dirty="0">
              <a:solidFill>
                <a:prstClr val="white"/>
              </a:solidFill>
              <a:latin typeface="Calibri"/>
            </a:endParaRPr>
          </a:p>
        </p:txBody>
      </p:sp>
      <p:sp>
        <p:nvSpPr>
          <p:cNvPr id="7" name="Explosion 2 6">
            <a:extLst>
              <a:ext uri="{FF2B5EF4-FFF2-40B4-BE49-F238E27FC236}">
                <a16:creationId xmlns:a16="http://schemas.microsoft.com/office/drawing/2014/main" id="{17E18434-C17C-4220-8604-A892F5FFC0E1}"/>
              </a:ext>
            </a:extLst>
          </p:cNvPr>
          <p:cNvSpPr/>
          <p:nvPr/>
        </p:nvSpPr>
        <p:spPr>
          <a:xfrm rot="316469">
            <a:off x="6017803" y="1096504"/>
            <a:ext cx="6306270" cy="3174018"/>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r" defTabSz="548640"/>
            <a:r>
              <a:rPr lang="en-GB" sz="1400" b="1" dirty="0"/>
              <a:t>After the aims are set by the organization, the next step is to formulate objectives. Objectives are concrete targets or goals of the company, which needs to be fulfilled within a time frame and with limited resources. </a:t>
            </a:r>
            <a:endParaRPr lang="en-GB" sz="1400" b="1" dirty="0">
              <a:solidFill>
                <a:schemeClr val="tx1"/>
              </a:solidFill>
              <a:latin typeface="Calibri"/>
            </a:endParaRPr>
          </a:p>
        </p:txBody>
      </p:sp>
      <p:pic>
        <p:nvPicPr>
          <p:cNvPr id="2" name="Picture 1">
            <a:extLst>
              <a:ext uri="{FF2B5EF4-FFF2-40B4-BE49-F238E27FC236}">
                <a16:creationId xmlns:a16="http://schemas.microsoft.com/office/drawing/2014/main" id="{3F85DE42-602A-4128-A474-62D669A8BEEA}"/>
              </a:ext>
            </a:extLst>
          </p:cNvPr>
          <p:cNvPicPr>
            <a:picLocks noChangeAspect="1"/>
          </p:cNvPicPr>
          <p:nvPr/>
        </p:nvPicPr>
        <p:blipFill>
          <a:blip r:embed="rId3"/>
          <a:stretch>
            <a:fillRect/>
          </a:stretch>
        </p:blipFill>
        <p:spPr>
          <a:xfrm>
            <a:off x="394629" y="1037059"/>
            <a:ext cx="2036240" cy="5669771"/>
          </a:xfrm>
          <a:prstGeom prst="rect">
            <a:avLst/>
          </a:prstGeom>
        </p:spPr>
      </p:pic>
    </p:spTree>
    <p:extLst>
      <p:ext uri="{BB962C8B-B14F-4D97-AF65-F5344CB8AC3E}">
        <p14:creationId xmlns:p14="http://schemas.microsoft.com/office/powerpoint/2010/main" val="165825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69920" y="365126"/>
            <a:ext cx="8183880" cy="822652"/>
          </a:xfrm>
        </p:spPr>
        <p:txBody>
          <a:bodyPr/>
          <a:lstStyle/>
          <a:p>
            <a:r>
              <a:rPr lang="en-GB" dirty="0"/>
              <a:t>Private sector aims/objectives</a:t>
            </a:r>
          </a:p>
        </p:txBody>
      </p:sp>
      <p:sp>
        <p:nvSpPr>
          <p:cNvPr id="5" name="Content Placeholder 4"/>
          <p:cNvSpPr>
            <a:spLocks noGrp="1"/>
          </p:cNvSpPr>
          <p:nvPr>
            <p:ph idx="4294967295"/>
          </p:nvPr>
        </p:nvSpPr>
        <p:spPr>
          <a:xfrm>
            <a:off x="3169920" y="1527989"/>
            <a:ext cx="8321040" cy="5192851"/>
          </a:xfrm>
        </p:spPr>
        <p:txBody>
          <a:bodyPr/>
          <a:lstStyle/>
          <a:p>
            <a:r>
              <a:rPr lang="en-GB" dirty="0"/>
              <a:t>Making profits (so they can act responsibly for our communities)</a:t>
            </a:r>
          </a:p>
          <a:p>
            <a:r>
              <a:rPr lang="en-GB" dirty="0"/>
              <a:t>Maximising profits </a:t>
            </a:r>
          </a:p>
          <a:p>
            <a:r>
              <a:rPr lang="en-GB" dirty="0"/>
              <a:t>Break-even </a:t>
            </a:r>
          </a:p>
          <a:p>
            <a:r>
              <a:rPr lang="en-GB" dirty="0"/>
              <a:t>Survival </a:t>
            </a:r>
          </a:p>
          <a:p>
            <a:r>
              <a:rPr lang="en-GB" dirty="0"/>
              <a:t>Growth (so they can source great quality, affordable and sustainable products)</a:t>
            </a:r>
          </a:p>
          <a:p>
            <a:r>
              <a:rPr lang="en-GB" dirty="0"/>
              <a:t>Market leadership (so they can be the first to meet customer needs)</a:t>
            </a:r>
          </a:p>
        </p:txBody>
      </p:sp>
      <p:pic>
        <p:nvPicPr>
          <p:cNvPr id="7" name="Picture 6"/>
          <p:cNvPicPr>
            <a:picLocks noChangeAspect="1"/>
          </p:cNvPicPr>
          <p:nvPr/>
        </p:nvPicPr>
        <p:blipFill>
          <a:blip r:embed="rId3"/>
          <a:stretch>
            <a:fillRect/>
          </a:stretch>
        </p:blipFill>
        <p:spPr>
          <a:xfrm>
            <a:off x="7429709" y="2651314"/>
            <a:ext cx="4061251" cy="1129715"/>
          </a:xfrm>
          <a:prstGeom prst="rect">
            <a:avLst/>
          </a:prstGeom>
        </p:spPr>
      </p:pic>
      <p:pic>
        <p:nvPicPr>
          <p:cNvPr id="2" name="Picture 1">
            <a:extLst>
              <a:ext uri="{FF2B5EF4-FFF2-40B4-BE49-F238E27FC236}">
                <a16:creationId xmlns:a16="http://schemas.microsoft.com/office/drawing/2014/main" id="{B526C7D3-3AA5-4606-BB00-FC0E739DB20E}"/>
              </a:ext>
            </a:extLst>
          </p:cNvPr>
          <p:cNvPicPr>
            <a:picLocks noChangeAspect="1"/>
          </p:cNvPicPr>
          <p:nvPr/>
        </p:nvPicPr>
        <p:blipFill>
          <a:blip r:embed="rId4"/>
          <a:stretch>
            <a:fillRect/>
          </a:stretch>
        </p:blipFill>
        <p:spPr>
          <a:xfrm>
            <a:off x="496644" y="776452"/>
            <a:ext cx="2036240" cy="5669771"/>
          </a:xfrm>
          <a:prstGeom prst="rect">
            <a:avLst/>
          </a:prstGeom>
        </p:spPr>
      </p:pic>
    </p:spTree>
    <p:extLst>
      <p:ext uri="{BB962C8B-B14F-4D97-AF65-F5344CB8AC3E}">
        <p14:creationId xmlns:p14="http://schemas.microsoft.com/office/powerpoint/2010/main" val="370425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69920" y="452486"/>
            <a:ext cx="8183880" cy="801279"/>
          </a:xfrm>
        </p:spPr>
        <p:txBody>
          <a:bodyPr/>
          <a:lstStyle/>
          <a:p>
            <a:r>
              <a:rPr lang="en-GB" dirty="0"/>
              <a:t>Public sector aims/objectives</a:t>
            </a:r>
          </a:p>
        </p:txBody>
      </p:sp>
      <p:sp>
        <p:nvSpPr>
          <p:cNvPr id="5" name="Content Placeholder 4"/>
          <p:cNvSpPr>
            <a:spLocks noGrp="1"/>
          </p:cNvSpPr>
          <p:nvPr>
            <p:ph idx="4294967295"/>
          </p:nvPr>
        </p:nvSpPr>
        <p:spPr>
          <a:xfrm>
            <a:off x="3169920" y="1527989"/>
            <a:ext cx="8321040" cy="5192851"/>
          </a:xfrm>
        </p:spPr>
        <p:txBody>
          <a:bodyPr/>
          <a:lstStyle/>
          <a:p>
            <a:r>
              <a:rPr lang="en-GB" dirty="0"/>
              <a:t>Service provision </a:t>
            </a:r>
          </a:p>
          <a:p>
            <a:r>
              <a:rPr lang="en-GB" dirty="0"/>
              <a:t>Cost control </a:t>
            </a:r>
          </a:p>
          <a:p>
            <a:r>
              <a:rPr lang="en-GB" dirty="0"/>
              <a:t>Value for money </a:t>
            </a:r>
          </a:p>
          <a:p>
            <a:r>
              <a:rPr lang="en-GB" dirty="0"/>
              <a:t>Service quality </a:t>
            </a:r>
          </a:p>
          <a:p>
            <a:r>
              <a:rPr lang="en-GB" dirty="0"/>
              <a:t>Meeting government standards </a:t>
            </a:r>
          </a:p>
        </p:txBody>
      </p:sp>
      <p:pic>
        <p:nvPicPr>
          <p:cNvPr id="7170" name="Picture 2" descr="Image result for virgin trains">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1133" y="4305300"/>
            <a:ext cx="3542794" cy="2415541"/>
          </a:xfrm>
          <a:prstGeom prst="rect">
            <a:avLst/>
          </a:prstGeom>
          <a:noFill/>
          <a:extLst>
            <a:ext uri="{909E8E84-426E-40dd-AFC4-6F175D3DCCD1}">
              <a14:hiddenFill xmlns=""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88BEBC3-EA2B-4C0F-B648-5B5B0862828C}"/>
              </a:ext>
            </a:extLst>
          </p:cNvPr>
          <p:cNvPicPr>
            <a:picLocks noChangeAspect="1"/>
          </p:cNvPicPr>
          <p:nvPr/>
        </p:nvPicPr>
        <p:blipFill>
          <a:blip r:embed="rId5"/>
          <a:stretch>
            <a:fillRect/>
          </a:stretch>
        </p:blipFill>
        <p:spPr>
          <a:xfrm>
            <a:off x="450462" y="853125"/>
            <a:ext cx="2036240" cy="5669771"/>
          </a:xfrm>
          <a:prstGeom prst="rect">
            <a:avLst/>
          </a:prstGeom>
        </p:spPr>
      </p:pic>
    </p:spTree>
    <p:extLst>
      <p:ext uri="{BB962C8B-B14F-4D97-AF65-F5344CB8AC3E}">
        <p14:creationId xmlns:p14="http://schemas.microsoft.com/office/powerpoint/2010/main" val="223765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69920" y="365126"/>
            <a:ext cx="8183880" cy="935774"/>
          </a:xfrm>
        </p:spPr>
        <p:txBody>
          <a:bodyPr>
            <a:normAutofit fontScale="90000"/>
          </a:bodyPr>
          <a:lstStyle/>
          <a:p>
            <a:r>
              <a:rPr lang="en-GB" dirty="0"/>
              <a:t>Not-for-profit sector aims/objectives</a:t>
            </a:r>
          </a:p>
        </p:txBody>
      </p:sp>
      <p:sp>
        <p:nvSpPr>
          <p:cNvPr id="5" name="Content Placeholder 4"/>
          <p:cNvSpPr>
            <a:spLocks noGrp="1"/>
          </p:cNvSpPr>
          <p:nvPr>
            <p:ph idx="4294967295"/>
          </p:nvPr>
        </p:nvSpPr>
        <p:spPr>
          <a:xfrm>
            <a:off x="3169920" y="1527989"/>
            <a:ext cx="8321040" cy="5192851"/>
          </a:xfrm>
        </p:spPr>
        <p:txBody>
          <a:bodyPr/>
          <a:lstStyle/>
          <a:p>
            <a:r>
              <a:rPr lang="en-GB" dirty="0"/>
              <a:t>Education </a:t>
            </a:r>
          </a:p>
          <a:p>
            <a:r>
              <a:rPr lang="en-GB" dirty="0"/>
              <a:t>Housing </a:t>
            </a:r>
          </a:p>
          <a:p>
            <a:r>
              <a:rPr lang="en-GB" dirty="0"/>
              <a:t>Alleviating poverty </a:t>
            </a:r>
          </a:p>
          <a:p>
            <a:r>
              <a:rPr lang="en-GB" dirty="0"/>
              <a:t>Healthcare </a:t>
            </a:r>
          </a:p>
        </p:txBody>
      </p:sp>
      <p:pic>
        <p:nvPicPr>
          <p:cNvPr id="9218" name="Picture 2" descr="Image result for char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6506" y="3534859"/>
            <a:ext cx="4203235" cy="3152426"/>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Image result for char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6506" y="3241311"/>
            <a:ext cx="4203235" cy="3152426"/>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2997724" y="4341914"/>
            <a:ext cx="4616368" cy="1937484"/>
          </a:xfrm>
          <a:prstGeom prst="rect">
            <a:avLst/>
          </a:prstGeom>
        </p:spPr>
      </p:pic>
      <p:pic>
        <p:nvPicPr>
          <p:cNvPr id="2" name="Picture 1">
            <a:extLst>
              <a:ext uri="{FF2B5EF4-FFF2-40B4-BE49-F238E27FC236}">
                <a16:creationId xmlns:a16="http://schemas.microsoft.com/office/drawing/2014/main" id="{F5F1E536-046A-478E-80DD-A7ED5734D903}"/>
              </a:ext>
            </a:extLst>
          </p:cNvPr>
          <p:cNvPicPr>
            <a:picLocks noChangeAspect="1"/>
          </p:cNvPicPr>
          <p:nvPr/>
        </p:nvPicPr>
        <p:blipFill>
          <a:blip r:embed="rId5"/>
          <a:stretch>
            <a:fillRect/>
          </a:stretch>
        </p:blipFill>
        <p:spPr>
          <a:xfrm>
            <a:off x="431989" y="833013"/>
            <a:ext cx="2036240" cy="5669771"/>
          </a:xfrm>
          <a:prstGeom prst="rect">
            <a:avLst/>
          </a:prstGeom>
        </p:spPr>
      </p:pic>
    </p:spTree>
    <p:extLst>
      <p:ext uri="{BB962C8B-B14F-4D97-AF65-F5344CB8AC3E}">
        <p14:creationId xmlns:p14="http://schemas.microsoft.com/office/powerpoint/2010/main" val="40287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6894" y="365125"/>
            <a:ext cx="8506906" cy="1325563"/>
          </a:xfrm>
        </p:spPr>
        <p:txBody>
          <a:bodyPr/>
          <a:lstStyle/>
          <a:p>
            <a:pPr algn="r"/>
            <a:r>
              <a:rPr lang="en-GB" dirty="0"/>
              <a:t>                                            Case study</a:t>
            </a:r>
          </a:p>
        </p:txBody>
      </p:sp>
      <p:sp>
        <p:nvSpPr>
          <p:cNvPr id="4" name="Date Placeholder 3"/>
          <p:cNvSpPr>
            <a:spLocks noGrp="1"/>
          </p:cNvSpPr>
          <p:nvPr>
            <p:ph type="dt" sz="half" idx="10"/>
          </p:nvPr>
        </p:nvSpPr>
        <p:spPr/>
        <p:txBody>
          <a:bodyPr/>
          <a:lstStyle/>
          <a:p>
            <a:fld id="{C53E788B-71FE-42FA-A1A0-4BFE62FB2153}" type="datetime1">
              <a:rPr lang="en-GB" smtClean="0"/>
              <a:t>10/03/2022</a:t>
            </a:fld>
            <a:endParaRPr lang="en-GB"/>
          </a:p>
        </p:txBody>
      </p:sp>
      <p:pic>
        <p:nvPicPr>
          <p:cNvPr id="5" name="Picture 4"/>
          <p:cNvPicPr/>
          <p:nvPr/>
        </p:nvPicPr>
        <p:blipFill>
          <a:blip r:embed="rId3" cstate="print"/>
          <a:srcRect l="1163" t="19734" r="74507" b="68293"/>
          <a:stretch>
            <a:fillRect/>
          </a:stretch>
        </p:blipFill>
        <p:spPr bwMode="auto">
          <a:xfrm>
            <a:off x="2846894" y="365125"/>
            <a:ext cx="3799003" cy="1325563"/>
          </a:xfrm>
          <a:prstGeom prst="rect">
            <a:avLst/>
          </a:prstGeom>
          <a:noFill/>
          <a:ln w="9525">
            <a:noFill/>
            <a:miter lim="800000"/>
            <a:headEnd/>
            <a:tailEnd/>
          </a:ln>
        </p:spPr>
      </p:pic>
      <p:pic>
        <p:nvPicPr>
          <p:cNvPr id="6" name="Picture 5" descr="images[2]"/>
          <p:cNvPicPr/>
          <p:nvPr/>
        </p:nvPicPr>
        <p:blipFill>
          <a:blip r:embed="rId4" cstate="print"/>
          <a:srcRect/>
          <a:stretch>
            <a:fillRect/>
          </a:stretch>
        </p:blipFill>
        <p:spPr bwMode="auto">
          <a:xfrm>
            <a:off x="6299511" y="461913"/>
            <a:ext cx="1800225" cy="1228775"/>
          </a:xfrm>
          <a:prstGeom prst="rect">
            <a:avLst/>
          </a:prstGeom>
          <a:noFill/>
          <a:ln w="9525" algn="in">
            <a:noFill/>
            <a:miter lim="800000"/>
            <a:headEnd/>
            <a:tailEnd/>
          </a:ln>
          <a:effectLst/>
        </p:spPr>
      </p:pic>
      <p:pic>
        <p:nvPicPr>
          <p:cNvPr id="11" name="Content Placeholder 10" descr="tescos mission statement worksheet case study.pdf - Adobe Acrobat Reader DC (32-bit)"/>
          <p:cNvPicPr>
            <a:picLocks noGrp="1" noChangeAspect="1"/>
          </p:cNvPicPr>
          <p:nvPr>
            <p:ph idx="4294967295"/>
          </p:nvPr>
        </p:nvPicPr>
        <p:blipFill>
          <a:blip r:embed="rId5">
            <a:extLst>
              <a:ext uri="{28A0092B-C50C-407E-A947-70E740481C1C}">
                <a14:useLocalDpi xmlns:a14="http://schemas.microsoft.com/office/drawing/2010/main" val="0"/>
              </a:ext>
            </a:extLst>
          </a:blip>
          <a:stretch>
            <a:fillRect/>
          </a:stretch>
        </p:blipFill>
        <p:spPr>
          <a:xfrm>
            <a:off x="3466360" y="1825625"/>
            <a:ext cx="7192855" cy="4351338"/>
          </a:xfrm>
        </p:spPr>
      </p:pic>
      <p:pic>
        <p:nvPicPr>
          <p:cNvPr id="3" name="Picture 2">
            <a:extLst>
              <a:ext uri="{FF2B5EF4-FFF2-40B4-BE49-F238E27FC236}">
                <a16:creationId xmlns:a16="http://schemas.microsoft.com/office/drawing/2014/main" id="{A070D639-5245-4FB2-AF24-35605607075B}"/>
              </a:ext>
            </a:extLst>
          </p:cNvPr>
          <p:cNvPicPr>
            <a:picLocks noChangeAspect="1"/>
          </p:cNvPicPr>
          <p:nvPr/>
        </p:nvPicPr>
        <p:blipFill>
          <a:blip r:embed="rId6"/>
          <a:stretch>
            <a:fillRect/>
          </a:stretch>
        </p:blipFill>
        <p:spPr>
          <a:xfrm>
            <a:off x="374935" y="1076300"/>
            <a:ext cx="2036240" cy="5669771"/>
          </a:xfrm>
          <a:prstGeom prst="rect">
            <a:avLst/>
          </a:prstGeom>
        </p:spPr>
      </p:pic>
    </p:spTree>
    <p:extLst>
      <p:ext uri="{BB962C8B-B14F-4D97-AF65-F5344CB8AC3E}">
        <p14:creationId xmlns:p14="http://schemas.microsoft.com/office/powerpoint/2010/main" val="3639219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918753" y="410479"/>
            <a:ext cx="8414356" cy="893754"/>
          </a:xfrm>
          <a:prstGeom prst="rect">
            <a:avLst/>
          </a:prstGeom>
          <a:ln>
            <a:noFill/>
          </a:ln>
        </p:spPr>
        <p:style>
          <a:lnRef idx="2">
            <a:schemeClr val="dk1"/>
          </a:lnRef>
          <a:fillRef idx="1">
            <a:schemeClr val="lt1"/>
          </a:fillRef>
          <a:effectRef idx="0">
            <a:schemeClr val="dk1"/>
          </a:effectRef>
          <a:fontRef idx="minor">
            <a:schemeClr val="dk1"/>
          </a:fontRef>
        </p:style>
        <p:txBody>
          <a:bodyPr>
            <a:normAutofit fontScale="77500" lnSpcReduction="20000"/>
          </a:bodyPr>
          <a:lstStyle/>
          <a:p>
            <a:r>
              <a:rPr lang="en-GB" sz="3200" dirty="0"/>
              <a:t>The relationship between the development of a business purpose and how it links with the development of values, vision and mission.</a:t>
            </a:r>
          </a:p>
          <a:p>
            <a:endParaRPr lang="en-GB" sz="2880" dirty="0">
              <a:latin typeface="American Typewriter"/>
              <a:cs typeface="American Typewriter"/>
            </a:endParaRPr>
          </a:p>
        </p:txBody>
      </p:sp>
      <p:sp>
        <p:nvSpPr>
          <p:cNvPr id="4" name="Rectangle 3">
            <a:extLst>
              <a:ext uri="{FF2B5EF4-FFF2-40B4-BE49-F238E27FC236}">
                <a16:creationId xmlns:a16="http://schemas.microsoft.com/office/drawing/2014/main" id="{7699F9D8-103E-4D41-B40B-A799E3F75259}"/>
              </a:ext>
            </a:extLst>
          </p:cNvPr>
          <p:cNvSpPr/>
          <p:nvPr/>
        </p:nvSpPr>
        <p:spPr>
          <a:xfrm>
            <a:off x="5619771" y="3903705"/>
            <a:ext cx="2960682" cy="461665"/>
          </a:xfrm>
          <a:prstGeom prst="rect">
            <a:avLst/>
          </a:prstGeom>
        </p:spPr>
        <p:txBody>
          <a:bodyPr wrap="none">
            <a:spAutoFit/>
          </a:bodyPr>
          <a:lstStyle/>
          <a:p>
            <a:r>
              <a:rPr lang="en-GB" sz="2400" b="1" dirty="0">
                <a:solidFill>
                  <a:srgbClr val="333333"/>
                </a:solidFill>
                <a:latin typeface="Nimbus Sans"/>
              </a:rPr>
              <a:t>Putting it All Together</a:t>
            </a:r>
            <a:endParaRPr lang="en-GB" sz="2400" b="1" i="0" dirty="0">
              <a:solidFill>
                <a:srgbClr val="333333"/>
              </a:solidFill>
              <a:effectLst/>
              <a:latin typeface="Nimbus Sans"/>
            </a:endParaRPr>
          </a:p>
        </p:txBody>
      </p:sp>
      <p:pic>
        <p:nvPicPr>
          <p:cNvPr id="5" name="Picture 4">
            <a:extLst>
              <a:ext uri="{FF2B5EF4-FFF2-40B4-BE49-F238E27FC236}">
                <a16:creationId xmlns:a16="http://schemas.microsoft.com/office/drawing/2014/main" id="{E08853D8-4DC5-427B-9FAB-3D1668C2C3FE}"/>
              </a:ext>
            </a:extLst>
          </p:cNvPr>
          <p:cNvPicPr>
            <a:picLocks noChangeAspect="1"/>
          </p:cNvPicPr>
          <p:nvPr/>
        </p:nvPicPr>
        <p:blipFill>
          <a:blip r:embed="rId3"/>
          <a:stretch>
            <a:fillRect/>
          </a:stretch>
        </p:blipFill>
        <p:spPr>
          <a:xfrm>
            <a:off x="7018493" y="1005031"/>
            <a:ext cx="1695797" cy="1949264"/>
          </a:xfrm>
          <a:prstGeom prst="rect">
            <a:avLst/>
          </a:prstGeom>
        </p:spPr>
      </p:pic>
      <p:pic>
        <p:nvPicPr>
          <p:cNvPr id="6" name="Picture 5">
            <a:extLst>
              <a:ext uri="{FF2B5EF4-FFF2-40B4-BE49-F238E27FC236}">
                <a16:creationId xmlns:a16="http://schemas.microsoft.com/office/drawing/2014/main" id="{472A8217-7552-4506-AF57-A108A6F70C2E}"/>
              </a:ext>
            </a:extLst>
          </p:cNvPr>
          <p:cNvPicPr>
            <a:picLocks noChangeAspect="1"/>
          </p:cNvPicPr>
          <p:nvPr/>
        </p:nvPicPr>
        <p:blipFill>
          <a:blip r:embed="rId4"/>
          <a:stretch>
            <a:fillRect/>
          </a:stretch>
        </p:blipFill>
        <p:spPr>
          <a:xfrm>
            <a:off x="2754896" y="5342397"/>
            <a:ext cx="1910078" cy="1408865"/>
          </a:xfrm>
          <a:prstGeom prst="rect">
            <a:avLst/>
          </a:prstGeom>
        </p:spPr>
      </p:pic>
      <p:pic>
        <p:nvPicPr>
          <p:cNvPr id="7" name="Picture 6">
            <a:extLst>
              <a:ext uri="{FF2B5EF4-FFF2-40B4-BE49-F238E27FC236}">
                <a16:creationId xmlns:a16="http://schemas.microsoft.com/office/drawing/2014/main" id="{E965CBB3-C026-47F8-B477-DCA7AF27343D}"/>
              </a:ext>
            </a:extLst>
          </p:cNvPr>
          <p:cNvPicPr>
            <a:picLocks noChangeAspect="1"/>
          </p:cNvPicPr>
          <p:nvPr/>
        </p:nvPicPr>
        <p:blipFill>
          <a:blip r:embed="rId5"/>
          <a:stretch>
            <a:fillRect/>
          </a:stretch>
        </p:blipFill>
        <p:spPr>
          <a:xfrm>
            <a:off x="9642789" y="2494840"/>
            <a:ext cx="1910078" cy="1408865"/>
          </a:xfrm>
          <a:prstGeom prst="rect">
            <a:avLst/>
          </a:prstGeom>
        </p:spPr>
      </p:pic>
      <p:pic>
        <p:nvPicPr>
          <p:cNvPr id="8" name="Picture 7">
            <a:extLst>
              <a:ext uri="{FF2B5EF4-FFF2-40B4-BE49-F238E27FC236}">
                <a16:creationId xmlns:a16="http://schemas.microsoft.com/office/drawing/2014/main" id="{71450E78-F46E-488F-8344-1B0B056C6101}"/>
              </a:ext>
            </a:extLst>
          </p:cNvPr>
          <p:cNvPicPr>
            <a:picLocks noChangeAspect="1"/>
          </p:cNvPicPr>
          <p:nvPr/>
        </p:nvPicPr>
        <p:blipFill>
          <a:blip r:embed="rId6"/>
          <a:stretch>
            <a:fillRect/>
          </a:stretch>
        </p:blipFill>
        <p:spPr>
          <a:xfrm>
            <a:off x="9797874" y="4707713"/>
            <a:ext cx="1910078" cy="1739808"/>
          </a:xfrm>
          <a:prstGeom prst="rect">
            <a:avLst/>
          </a:prstGeom>
        </p:spPr>
      </p:pic>
      <p:pic>
        <p:nvPicPr>
          <p:cNvPr id="9" name="Picture 8">
            <a:extLst>
              <a:ext uri="{FF2B5EF4-FFF2-40B4-BE49-F238E27FC236}">
                <a16:creationId xmlns:a16="http://schemas.microsoft.com/office/drawing/2014/main" id="{2B271DA5-0C48-4A70-8A09-FC1B2525A13F}"/>
              </a:ext>
            </a:extLst>
          </p:cNvPr>
          <p:cNvPicPr>
            <a:picLocks noChangeAspect="1"/>
          </p:cNvPicPr>
          <p:nvPr/>
        </p:nvPicPr>
        <p:blipFill rotWithShape="1">
          <a:blip r:embed="rId7"/>
          <a:srcRect b="13244"/>
          <a:stretch/>
        </p:blipFill>
        <p:spPr>
          <a:xfrm>
            <a:off x="5619771" y="5342397"/>
            <a:ext cx="2905124" cy="1408865"/>
          </a:xfrm>
          <a:prstGeom prst="rect">
            <a:avLst/>
          </a:prstGeom>
        </p:spPr>
      </p:pic>
      <p:pic>
        <p:nvPicPr>
          <p:cNvPr id="10" name="Picture 9">
            <a:extLst>
              <a:ext uri="{FF2B5EF4-FFF2-40B4-BE49-F238E27FC236}">
                <a16:creationId xmlns:a16="http://schemas.microsoft.com/office/drawing/2014/main" id="{7D6D1BCB-20E2-4520-9CF9-4F4E8171A7B5}"/>
              </a:ext>
            </a:extLst>
          </p:cNvPr>
          <p:cNvPicPr>
            <a:picLocks noChangeAspect="1"/>
          </p:cNvPicPr>
          <p:nvPr/>
        </p:nvPicPr>
        <p:blipFill>
          <a:blip r:embed="rId8"/>
          <a:stretch>
            <a:fillRect/>
          </a:stretch>
        </p:blipFill>
        <p:spPr>
          <a:xfrm>
            <a:off x="2549211" y="3468952"/>
            <a:ext cx="1667415" cy="1035230"/>
          </a:xfrm>
          <a:prstGeom prst="rect">
            <a:avLst/>
          </a:prstGeom>
        </p:spPr>
      </p:pic>
      <p:pic>
        <p:nvPicPr>
          <p:cNvPr id="11" name="Picture 10">
            <a:extLst>
              <a:ext uri="{FF2B5EF4-FFF2-40B4-BE49-F238E27FC236}">
                <a16:creationId xmlns:a16="http://schemas.microsoft.com/office/drawing/2014/main" id="{E097B2A4-125A-4E97-B9A4-53B217A6CBAA}"/>
              </a:ext>
            </a:extLst>
          </p:cNvPr>
          <p:cNvPicPr>
            <a:picLocks noChangeAspect="1"/>
          </p:cNvPicPr>
          <p:nvPr/>
        </p:nvPicPr>
        <p:blipFill>
          <a:blip r:embed="rId9"/>
          <a:stretch>
            <a:fillRect/>
          </a:stretch>
        </p:blipFill>
        <p:spPr>
          <a:xfrm>
            <a:off x="3918887" y="1400362"/>
            <a:ext cx="1910078" cy="1537709"/>
          </a:xfrm>
          <a:prstGeom prst="rect">
            <a:avLst/>
          </a:prstGeom>
        </p:spPr>
      </p:pic>
      <p:sp>
        <p:nvSpPr>
          <p:cNvPr id="14" name="Arrow: Bent 13">
            <a:extLst>
              <a:ext uri="{FF2B5EF4-FFF2-40B4-BE49-F238E27FC236}">
                <a16:creationId xmlns:a16="http://schemas.microsoft.com/office/drawing/2014/main" id="{931BF129-3F3D-4663-B6B1-8AB14CFF5551}"/>
              </a:ext>
            </a:extLst>
          </p:cNvPr>
          <p:cNvSpPr/>
          <p:nvPr/>
        </p:nvSpPr>
        <p:spPr>
          <a:xfrm>
            <a:off x="2997161" y="1512550"/>
            <a:ext cx="871851" cy="1731429"/>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Arrow: Right 20">
            <a:extLst>
              <a:ext uri="{FF2B5EF4-FFF2-40B4-BE49-F238E27FC236}">
                <a16:creationId xmlns:a16="http://schemas.microsoft.com/office/drawing/2014/main" id="{97F78C45-F888-4125-8543-99F54A08EBF1}"/>
              </a:ext>
            </a:extLst>
          </p:cNvPr>
          <p:cNvSpPr/>
          <p:nvPr/>
        </p:nvSpPr>
        <p:spPr>
          <a:xfrm rot="10800000">
            <a:off x="8518325" y="5816219"/>
            <a:ext cx="1106189" cy="461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Arrow: Right 24">
            <a:extLst>
              <a:ext uri="{FF2B5EF4-FFF2-40B4-BE49-F238E27FC236}">
                <a16:creationId xmlns:a16="http://schemas.microsoft.com/office/drawing/2014/main" id="{308260B0-BAB2-44A9-BC3E-A15226C1AC07}"/>
              </a:ext>
            </a:extLst>
          </p:cNvPr>
          <p:cNvSpPr/>
          <p:nvPr/>
        </p:nvSpPr>
        <p:spPr>
          <a:xfrm rot="10800000">
            <a:off x="4661689" y="5816220"/>
            <a:ext cx="1106189" cy="461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Arrow: Right 25">
            <a:extLst>
              <a:ext uri="{FF2B5EF4-FFF2-40B4-BE49-F238E27FC236}">
                <a16:creationId xmlns:a16="http://schemas.microsoft.com/office/drawing/2014/main" id="{3CAD4BBE-2F37-4AE6-A593-99CE3D8037AE}"/>
              </a:ext>
            </a:extLst>
          </p:cNvPr>
          <p:cNvSpPr/>
          <p:nvPr/>
        </p:nvSpPr>
        <p:spPr>
          <a:xfrm rot="14386883">
            <a:off x="3299244" y="4662605"/>
            <a:ext cx="778067" cy="461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Right 26">
            <a:extLst>
              <a:ext uri="{FF2B5EF4-FFF2-40B4-BE49-F238E27FC236}">
                <a16:creationId xmlns:a16="http://schemas.microsoft.com/office/drawing/2014/main" id="{47F77E12-DD00-444E-A0C5-399A4B99081C}"/>
              </a:ext>
            </a:extLst>
          </p:cNvPr>
          <p:cNvSpPr/>
          <p:nvPr/>
        </p:nvSpPr>
        <p:spPr>
          <a:xfrm rot="5400000">
            <a:off x="10392824" y="4075099"/>
            <a:ext cx="720177" cy="461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Arrow: Bent 27">
            <a:extLst>
              <a:ext uri="{FF2B5EF4-FFF2-40B4-BE49-F238E27FC236}">
                <a16:creationId xmlns:a16="http://schemas.microsoft.com/office/drawing/2014/main" id="{04F56E06-816A-4392-8301-D8B2AF37BC85}"/>
              </a:ext>
            </a:extLst>
          </p:cNvPr>
          <p:cNvSpPr/>
          <p:nvPr/>
        </p:nvSpPr>
        <p:spPr>
          <a:xfrm rot="5400000">
            <a:off x="9404680" y="824350"/>
            <a:ext cx="871851" cy="225263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9" name="Arrow: Right 28">
            <a:extLst>
              <a:ext uri="{FF2B5EF4-FFF2-40B4-BE49-F238E27FC236}">
                <a16:creationId xmlns:a16="http://schemas.microsoft.com/office/drawing/2014/main" id="{D133300B-27BF-456A-9E15-480262D5FD6F}"/>
              </a:ext>
            </a:extLst>
          </p:cNvPr>
          <p:cNvSpPr/>
          <p:nvPr/>
        </p:nvSpPr>
        <p:spPr>
          <a:xfrm>
            <a:off x="5945554" y="1400362"/>
            <a:ext cx="1106189" cy="461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494D4D00-1C16-45F7-830F-73CC0586DBD5}"/>
              </a:ext>
            </a:extLst>
          </p:cNvPr>
          <p:cNvPicPr>
            <a:picLocks noChangeAspect="1"/>
          </p:cNvPicPr>
          <p:nvPr/>
        </p:nvPicPr>
        <p:blipFill>
          <a:blip r:embed="rId10"/>
          <a:stretch>
            <a:fillRect/>
          </a:stretch>
        </p:blipFill>
        <p:spPr>
          <a:xfrm>
            <a:off x="303567" y="857356"/>
            <a:ext cx="2036240" cy="5669771"/>
          </a:xfrm>
          <a:prstGeom prst="rect">
            <a:avLst/>
          </a:prstGeom>
        </p:spPr>
      </p:pic>
    </p:spTree>
    <p:extLst>
      <p:ext uri="{BB962C8B-B14F-4D97-AF65-F5344CB8AC3E}">
        <p14:creationId xmlns:p14="http://schemas.microsoft.com/office/powerpoint/2010/main" val="2557634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918753" y="410479"/>
            <a:ext cx="8414356" cy="893754"/>
          </a:xfrm>
          <a:prstGeom prst="rect">
            <a:avLst/>
          </a:prstGeom>
          <a:ln>
            <a:noFill/>
          </a:ln>
        </p:spPr>
        <p:style>
          <a:lnRef idx="2">
            <a:schemeClr val="dk1"/>
          </a:lnRef>
          <a:fillRef idx="1">
            <a:schemeClr val="lt1"/>
          </a:fillRef>
          <a:effectRef idx="0">
            <a:schemeClr val="dk1"/>
          </a:effectRef>
          <a:fontRef idx="minor">
            <a:schemeClr val="dk1"/>
          </a:fontRef>
        </p:style>
        <p:txBody>
          <a:bodyPr>
            <a:normAutofit fontScale="77500" lnSpcReduction="20000"/>
          </a:bodyPr>
          <a:lstStyle/>
          <a:p>
            <a:r>
              <a:rPr lang="en-GB" sz="3200" dirty="0"/>
              <a:t>The relationship between the development of a business purpose and how it links with the development of values, vision and mission.</a:t>
            </a:r>
          </a:p>
          <a:p>
            <a:endParaRPr lang="en-GB" sz="2880" dirty="0">
              <a:latin typeface="American Typewriter"/>
              <a:cs typeface="American Typewriter"/>
            </a:endParaRPr>
          </a:p>
        </p:txBody>
      </p:sp>
      <p:sp>
        <p:nvSpPr>
          <p:cNvPr id="2" name="Rectangle 1">
            <a:extLst>
              <a:ext uri="{FF2B5EF4-FFF2-40B4-BE49-F238E27FC236}">
                <a16:creationId xmlns:a16="http://schemas.microsoft.com/office/drawing/2014/main" id="{A3CD2289-99D3-43F6-BE8C-2A29CACF891E}"/>
              </a:ext>
            </a:extLst>
          </p:cNvPr>
          <p:cNvSpPr/>
          <p:nvPr/>
        </p:nvSpPr>
        <p:spPr>
          <a:xfrm>
            <a:off x="2643447" y="1582341"/>
            <a:ext cx="9548553" cy="4062651"/>
          </a:xfrm>
          <a:prstGeom prst="rect">
            <a:avLst/>
          </a:prstGeom>
        </p:spPr>
        <p:txBody>
          <a:bodyPr wrap="square">
            <a:spAutoFit/>
          </a:bodyPr>
          <a:lstStyle/>
          <a:p>
            <a:r>
              <a:rPr lang="en-GB" b="1" dirty="0">
                <a:solidFill>
                  <a:srgbClr val="333333"/>
                </a:solidFill>
                <a:latin typeface="Nimbus Sans"/>
              </a:rPr>
              <a:t>How they All come Together to develop the business PURPOSE!!! </a:t>
            </a:r>
          </a:p>
          <a:p>
            <a:endParaRPr lang="en-GB" b="1" dirty="0">
              <a:solidFill>
                <a:srgbClr val="333333"/>
              </a:solidFill>
              <a:latin typeface="Nimbus Sans"/>
            </a:endParaRPr>
          </a:p>
          <a:p>
            <a:r>
              <a:rPr lang="en-GB" sz="2400" b="1" dirty="0">
                <a:solidFill>
                  <a:srgbClr val="FF0000"/>
                </a:solidFill>
                <a:latin typeface="Nimbus Sans"/>
              </a:rPr>
              <a:t>Vision, Mission, Strategy, Aims, Objectives and Core Values--SCENARIO</a:t>
            </a:r>
          </a:p>
          <a:p>
            <a:endParaRPr lang="en-GB" b="1" dirty="0">
              <a:solidFill>
                <a:srgbClr val="333333"/>
              </a:solidFill>
              <a:latin typeface="Nimbus Sans"/>
            </a:endParaRPr>
          </a:p>
          <a:p>
            <a:endParaRPr lang="en-GB" b="1" dirty="0">
              <a:solidFill>
                <a:srgbClr val="333333"/>
              </a:solidFill>
              <a:latin typeface="Nimbus Sans"/>
            </a:endParaRPr>
          </a:p>
          <a:p>
            <a:r>
              <a:rPr lang="en-GB" dirty="0">
                <a:solidFill>
                  <a:srgbClr val="333333"/>
                </a:solidFill>
                <a:latin typeface="Nimbus Sans"/>
              </a:rPr>
              <a:t>To help you understand the relationship between each of these business terms, Let’s imagine a scenario where examples of strategies, aims, objectives and action plans are shown for a business organization designed to improve the local economy through development of local businesses. </a:t>
            </a:r>
          </a:p>
          <a:p>
            <a:endParaRPr lang="en-GB" dirty="0">
              <a:solidFill>
                <a:srgbClr val="333333"/>
              </a:solidFill>
              <a:latin typeface="Nimbus Sans"/>
            </a:endParaRPr>
          </a:p>
          <a:p>
            <a:r>
              <a:rPr lang="en-GB" dirty="0">
                <a:solidFill>
                  <a:srgbClr val="333333"/>
                </a:solidFill>
                <a:latin typeface="Nimbus Sans"/>
              </a:rPr>
              <a:t>Remember, the </a:t>
            </a:r>
            <a:r>
              <a:rPr lang="en-GB" dirty="0">
                <a:solidFill>
                  <a:srgbClr val="FF0000"/>
                </a:solidFill>
                <a:latin typeface="Nimbus Sans"/>
              </a:rPr>
              <a:t>vision</a:t>
            </a:r>
            <a:r>
              <a:rPr lang="en-GB" dirty="0">
                <a:solidFill>
                  <a:srgbClr val="333333"/>
                </a:solidFill>
                <a:latin typeface="Nimbus Sans"/>
              </a:rPr>
              <a:t> is what you want to accomplish. </a:t>
            </a:r>
            <a:r>
              <a:rPr lang="en-GB" dirty="0">
                <a:solidFill>
                  <a:srgbClr val="FF0000"/>
                </a:solidFill>
                <a:latin typeface="Nimbus Sans"/>
              </a:rPr>
              <a:t>Mission</a:t>
            </a:r>
            <a:r>
              <a:rPr lang="en-GB" dirty="0">
                <a:solidFill>
                  <a:srgbClr val="333333"/>
                </a:solidFill>
                <a:latin typeface="Nimbus Sans"/>
              </a:rPr>
              <a:t> is a general statement of how you will achieve your vision. </a:t>
            </a:r>
            <a:r>
              <a:rPr lang="en-GB" dirty="0">
                <a:solidFill>
                  <a:srgbClr val="FF0000"/>
                </a:solidFill>
                <a:latin typeface="Nimbus Sans"/>
              </a:rPr>
              <a:t>Strategies</a:t>
            </a:r>
            <a:r>
              <a:rPr lang="en-GB" dirty="0">
                <a:solidFill>
                  <a:srgbClr val="333333"/>
                </a:solidFill>
                <a:latin typeface="Nimbus Sans"/>
              </a:rPr>
              <a:t> are a series of ways of using the mission to achieve the vision. </a:t>
            </a:r>
            <a:r>
              <a:rPr lang="en-GB" dirty="0">
                <a:solidFill>
                  <a:srgbClr val="FF0000"/>
                </a:solidFill>
                <a:latin typeface="Nimbus Sans"/>
              </a:rPr>
              <a:t>Aims</a:t>
            </a:r>
            <a:r>
              <a:rPr lang="en-GB" dirty="0">
                <a:solidFill>
                  <a:srgbClr val="333333"/>
                </a:solidFill>
                <a:latin typeface="Nimbus Sans"/>
              </a:rPr>
              <a:t> are statements of what needs to be accomplished to implement the strategy. </a:t>
            </a:r>
            <a:r>
              <a:rPr lang="en-GB" dirty="0">
                <a:solidFill>
                  <a:srgbClr val="FF0000"/>
                </a:solidFill>
                <a:latin typeface="Nimbus Sans"/>
              </a:rPr>
              <a:t>Objectives</a:t>
            </a:r>
            <a:r>
              <a:rPr lang="en-GB" dirty="0">
                <a:solidFill>
                  <a:srgbClr val="333333"/>
                </a:solidFill>
                <a:latin typeface="Nimbus Sans"/>
              </a:rPr>
              <a:t> are specific actions and timelines for achieving the goal. </a:t>
            </a:r>
            <a:r>
              <a:rPr lang="en-GB" dirty="0">
                <a:solidFill>
                  <a:srgbClr val="FF0000"/>
                </a:solidFill>
                <a:latin typeface="Nimbus Sans"/>
              </a:rPr>
              <a:t>Action plans </a:t>
            </a:r>
            <a:r>
              <a:rPr lang="en-GB" dirty="0">
                <a:solidFill>
                  <a:srgbClr val="333333"/>
                </a:solidFill>
                <a:latin typeface="Nimbus Sans"/>
              </a:rPr>
              <a:t>are specific actions that need to be taken for reaching the milestones within the timeline of the objectives.</a:t>
            </a:r>
            <a:endParaRPr lang="en-GB" b="0" i="0" dirty="0">
              <a:solidFill>
                <a:srgbClr val="333333"/>
              </a:solidFill>
              <a:effectLst/>
              <a:latin typeface="Nimbus Sans"/>
            </a:endParaRPr>
          </a:p>
        </p:txBody>
      </p:sp>
      <p:pic>
        <p:nvPicPr>
          <p:cNvPr id="4" name="Picture 3">
            <a:extLst>
              <a:ext uri="{FF2B5EF4-FFF2-40B4-BE49-F238E27FC236}">
                <a16:creationId xmlns:a16="http://schemas.microsoft.com/office/drawing/2014/main" id="{3AB823CE-3119-4268-A029-7817BB46FCAA}"/>
              </a:ext>
            </a:extLst>
          </p:cNvPr>
          <p:cNvPicPr>
            <a:picLocks noChangeAspect="1"/>
          </p:cNvPicPr>
          <p:nvPr/>
        </p:nvPicPr>
        <p:blipFill>
          <a:blip r:embed="rId3"/>
          <a:stretch>
            <a:fillRect/>
          </a:stretch>
        </p:blipFill>
        <p:spPr>
          <a:xfrm>
            <a:off x="311916" y="857356"/>
            <a:ext cx="2036240" cy="5669771"/>
          </a:xfrm>
          <a:prstGeom prst="rect">
            <a:avLst/>
          </a:prstGeom>
        </p:spPr>
      </p:pic>
    </p:spTree>
    <p:extLst>
      <p:ext uri="{BB962C8B-B14F-4D97-AF65-F5344CB8AC3E}">
        <p14:creationId xmlns:p14="http://schemas.microsoft.com/office/powerpoint/2010/main" val="1032288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CD2289-99D3-43F6-BE8C-2A29CACF891E}"/>
              </a:ext>
            </a:extLst>
          </p:cNvPr>
          <p:cNvSpPr/>
          <p:nvPr/>
        </p:nvSpPr>
        <p:spPr>
          <a:xfrm>
            <a:off x="2643447" y="489586"/>
            <a:ext cx="9548553" cy="1508105"/>
          </a:xfrm>
          <a:prstGeom prst="rect">
            <a:avLst/>
          </a:prstGeom>
        </p:spPr>
        <p:txBody>
          <a:bodyPr wrap="square">
            <a:spAutoFit/>
          </a:bodyPr>
          <a:lstStyle/>
          <a:p>
            <a:r>
              <a:rPr lang="en-GB" b="1" dirty="0">
                <a:solidFill>
                  <a:srgbClr val="333333"/>
                </a:solidFill>
                <a:latin typeface="Nimbus Sans"/>
              </a:rPr>
              <a:t>How they All come Together to in practice (develop the business purpose)</a:t>
            </a:r>
          </a:p>
          <a:p>
            <a:endParaRPr lang="en-GB" b="1" dirty="0">
              <a:solidFill>
                <a:srgbClr val="333333"/>
              </a:solidFill>
              <a:latin typeface="Nimbus Sans"/>
            </a:endParaRPr>
          </a:p>
          <a:p>
            <a:r>
              <a:rPr lang="en-GB" sz="2000" b="1" dirty="0">
                <a:solidFill>
                  <a:srgbClr val="FF0000"/>
                </a:solidFill>
                <a:latin typeface="Nimbus Sans"/>
              </a:rPr>
              <a:t>Vision, Mission, Strategy, Aims, Objectives and Core Values--SCENARIO</a:t>
            </a:r>
          </a:p>
          <a:p>
            <a:endParaRPr lang="en-GB" b="1" dirty="0">
              <a:solidFill>
                <a:srgbClr val="333333"/>
              </a:solidFill>
              <a:latin typeface="Nimbus Sans"/>
            </a:endParaRPr>
          </a:p>
          <a:p>
            <a:endParaRPr lang="en-GB" b="1" dirty="0">
              <a:solidFill>
                <a:srgbClr val="333333"/>
              </a:solidFill>
              <a:latin typeface="Nimbus Sans"/>
            </a:endParaRPr>
          </a:p>
        </p:txBody>
      </p:sp>
      <p:sp>
        <p:nvSpPr>
          <p:cNvPr id="5" name="Rectangle 4">
            <a:extLst>
              <a:ext uri="{FF2B5EF4-FFF2-40B4-BE49-F238E27FC236}">
                <a16:creationId xmlns:a16="http://schemas.microsoft.com/office/drawing/2014/main" id="{A8C14795-318C-43F5-8C18-8A5655491977}"/>
              </a:ext>
            </a:extLst>
          </p:cNvPr>
          <p:cNvSpPr/>
          <p:nvPr/>
        </p:nvSpPr>
        <p:spPr>
          <a:xfrm>
            <a:off x="2978727" y="1593733"/>
            <a:ext cx="9213273" cy="5355312"/>
          </a:xfrm>
          <a:prstGeom prst="rect">
            <a:avLst/>
          </a:prstGeom>
        </p:spPr>
        <p:txBody>
          <a:bodyPr wrap="square">
            <a:spAutoFit/>
          </a:bodyPr>
          <a:lstStyle/>
          <a:p>
            <a:r>
              <a:rPr lang="en-GB" b="1" dirty="0">
                <a:solidFill>
                  <a:srgbClr val="333333"/>
                </a:solidFill>
                <a:latin typeface="Nimbus Sans"/>
              </a:rPr>
              <a:t>How they All come Together to develop the business PURPOSE!!! </a:t>
            </a:r>
          </a:p>
          <a:p>
            <a:endParaRPr lang="en-GB" b="1" dirty="0">
              <a:solidFill>
                <a:srgbClr val="333333"/>
              </a:solidFill>
              <a:latin typeface="Nimbus Sans"/>
            </a:endParaRPr>
          </a:p>
          <a:p>
            <a:r>
              <a:rPr lang="en-GB" sz="2000" b="1" dirty="0">
                <a:solidFill>
                  <a:srgbClr val="FF0000"/>
                </a:solidFill>
                <a:latin typeface="Nimbus Sans"/>
              </a:rPr>
              <a:t>Vision– </a:t>
            </a:r>
            <a:r>
              <a:rPr lang="en-GB" sz="2000" b="1" dirty="0">
                <a:latin typeface="Nimbus Sans"/>
              </a:rPr>
              <a:t>A vibrant local economy driven by new and growing business.</a:t>
            </a:r>
          </a:p>
          <a:p>
            <a:pPr lvl="1"/>
            <a:r>
              <a:rPr lang="en-GB" sz="2000" b="1" dirty="0">
                <a:solidFill>
                  <a:srgbClr val="FF0000"/>
                </a:solidFill>
                <a:latin typeface="Nimbus Sans"/>
              </a:rPr>
              <a:t>Mission– </a:t>
            </a:r>
            <a:r>
              <a:rPr lang="en-GB" sz="2000" b="1" dirty="0">
                <a:latin typeface="Nimbus Sans"/>
              </a:rPr>
              <a:t>To create new business and help existing business to 		expand.</a:t>
            </a:r>
          </a:p>
          <a:p>
            <a:pPr lvl="2"/>
            <a:r>
              <a:rPr lang="en-GB" sz="2000" b="1" dirty="0">
                <a:solidFill>
                  <a:srgbClr val="FF0000"/>
                </a:solidFill>
                <a:latin typeface="Nimbus Sans"/>
              </a:rPr>
              <a:t>Strategy– </a:t>
            </a:r>
            <a:r>
              <a:rPr lang="en-GB" sz="2000" b="1" dirty="0">
                <a:latin typeface="Nimbus Sans"/>
              </a:rPr>
              <a:t>Use local leaders with business development skills.</a:t>
            </a:r>
          </a:p>
          <a:p>
            <a:pPr lvl="3"/>
            <a:r>
              <a:rPr lang="en-GB" sz="2000" b="1" dirty="0">
                <a:solidFill>
                  <a:srgbClr val="FF0000"/>
                </a:solidFill>
                <a:latin typeface="Nimbus Sans"/>
              </a:rPr>
              <a:t>Aims– </a:t>
            </a:r>
            <a:r>
              <a:rPr lang="en-GB" sz="2000" b="1" dirty="0">
                <a:latin typeface="Nimbus Sans"/>
              </a:rPr>
              <a:t>Recruit local leaders interested and experienced in 		business creation.</a:t>
            </a:r>
          </a:p>
          <a:p>
            <a:pPr lvl="4"/>
            <a:r>
              <a:rPr lang="en-GB" sz="2000" b="1" dirty="0">
                <a:solidFill>
                  <a:srgbClr val="FF0000"/>
                </a:solidFill>
                <a:latin typeface="Nimbus Sans"/>
              </a:rPr>
              <a:t>Objectives—</a:t>
            </a:r>
            <a:r>
              <a:rPr lang="en-GB" sz="2000" b="1" dirty="0">
                <a:latin typeface="Nimbus Sans"/>
              </a:rPr>
              <a:t>Create a list of twenty individuals by 30</a:t>
            </a:r>
            <a:r>
              <a:rPr lang="en-GB" sz="2000" b="1" baseline="30000" dirty="0">
                <a:latin typeface="Nimbus Sans"/>
              </a:rPr>
              <a:t>th</a:t>
            </a:r>
            <a:r>
              <a:rPr lang="en-GB" sz="2000" b="1" dirty="0">
                <a:latin typeface="Nimbus Sans"/>
              </a:rPr>
              <a:t> 		August 2021.</a:t>
            </a:r>
          </a:p>
          <a:p>
            <a:pPr lvl="5"/>
            <a:r>
              <a:rPr lang="en-GB" sz="2000" b="1" dirty="0">
                <a:solidFill>
                  <a:srgbClr val="FF0000"/>
                </a:solidFill>
                <a:latin typeface="Nimbus Sans"/>
              </a:rPr>
              <a:t>Action plan– </a:t>
            </a:r>
          </a:p>
          <a:p>
            <a:pPr marL="4000500" lvl="8" indent="-342900">
              <a:buFont typeface="Arial" panose="020B0604020202020204" pitchFamily="34" charset="0"/>
              <a:buChar char="•"/>
            </a:pPr>
            <a:r>
              <a:rPr lang="en-GB" b="1" dirty="0">
                <a:latin typeface="Nimbus Sans"/>
              </a:rPr>
              <a:t>Form a committee to recruit local leaders. </a:t>
            </a:r>
          </a:p>
          <a:p>
            <a:pPr marL="4000500" lvl="8" indent="-342900">
              <a:buFont typeface="Arial" panose="020B0604020202020204" pitchFamily="34" charset="0"/>
              <a:buChar char="•"/>
            </a:pPr>
            <a:r>
              <a:rPr lang="en-GB" b="1" dirty="0">
                <a:latin typeface="Nimbus Sans"/>
              </a:rPr>
              <a:t>Identify 40 leaders in the area. </a:t>
            </a:r>
          </a:p>
          <a:p>
            <a:pPr marL="4000500" lvl="8" indent="-342900">
              <a:buFont typeface="Arial" panose="020B0604020202020204" pitchFamily="34" charset="0"/>
              <a:buChar char="•"/>
            </a:pPr>
            <a:r>
              <a:rPr lang="en-GB" b="1" dirty="0">
                <a:latin typeface="Nimbus Sans"/>
              </a:rPr>
              <a:t>List their qualification. </a:t>
            </a:r>
          </a:p>
          <a:p>
            <a:pPr marL="4000500" lvl="8" indent="-342900">
              <a:buFont typeface="Arial" panose="020B0604020202020204" pitchFamily="34" charset="0"/>
              <a:buChar char="•"/>
            </a:pPr>
            <a:r>
              <a:rPr lang="en-GB" b="1" dirty="0">
                <a:latin typeface="Nimbus Sans"/>
              </a:rPr>
              <a:t>Contact them individually with the expectations that half of them will participate.</a:t>
            </a:r>
          </a:p>
          <a:p>
            <a:endParaRPr lang="en-GB" b="1" dirty="0">
              <a:solidFill>
                <a:srgbClr val="333333"/>
              </a:solidFill>
              <a:latin typeface="Nimbus Sans"/>
            </a:endParaRPr>
          </a:p>
          <a:p>
            <a:endParaRPr lang="en-GB" b="1" dirty="0">
              <a:solidFill>
                <a:srgbClr val="333333"/>
              </a:solidFill>
              <a:latin typeface="Nimbus Sans"/>
            </a:endParaRPr>
          </a:p>
        </p:txBody>
      </p:sp>
      <p:sp>
        <p:nvSpPr>
          <p:cNvPr id="6" name="Explosion 2 5">
            <a:extLst>
              <a:ext uri="{FF2B5EF4-FFF2-40B4-BE49-F238E27FC236}">
                <a16:creationId xmlns:a16="http://schemas.microsoft.com/office/drawing/2014/main" id="{BCA7AE77-9D3B-49CD-8892-404C7F7E5907}"/>
              </a:ext>
            </a:extLst>
          </p:cNvPr>
          <p:cNvSpPr/>
          <p:nvPr/>
        </p:nvSpPr>
        <p:spPr>
          <a:xfrm rot="316469">
            <a:off x="5565319" y="1065849"/>
            <a:ext cx="5875853" cy="4506935"/>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548640"/>
            <a:r>
              <a:rPr lang="en-GB" dirty="0"/>
              <a:t>All together, create/form the core values/ethos of the Business and its purpose. Employees operate the processes that create core values.</a:t>
            </a:r>
            <a:endParaRPr lang="en-GB" dirty="0">
              <a:solidFill>
                <a:prstClr val="white"/>
              </a:solidFill>
              <a:latin typeface="Calibri"/>
            </a:endParaRPr>
          </a:p>
        </p:txBody>
      </p:sp>
      <p:pic>
        <p:nvPicPr>
          <p:cNvPr id="3" name="Picture 2">
            <a:extLst>
              <a:ext uri="{FF2B5EF4-FFF2-40B4-BE49-F238E27FC236}">
                <a16:creationId xmlns:a16="http://schemas.microsoft.com/office/drawing/2014/main" id="{C1B66163-78CC-4CC9-A62F-EE78494B2FE3}"/>
              </a:ext>
            </a:extLst>
          </p:cNvPr>
          <p:cNvPicPr>
            <a:picLocks noChangeAspect="1"/>
          </p:cNvPicPr>
          <p:nvPr/>
        </p:nvPicPr>
        <p:blipFill>
          <a:blip r:embed="rId3"/>
          <a:stretch>
            <a:fillRect/>
          </a:stretch>
        </p:blipFill>
        <p:spPr>
          <a:xfrm>
            <a:off x="429389" y="805315"/>
            <a:ext cx="2036240" cy="5669771"/>
          </a:xfrm>
          <a:prstGeom prst="rect">
            <a:avLst/>
          </a:prstGeom>
        </p:spPr>
      </p:pic>
    </p:spTree>
    <p:extLst>
      <p:ext uri="{BB962C8B-B14F-4D97-AF65-F5344CB8AC3E}">
        <p14:creationId xmlns:p14="http://schemas.microsoft.com/office/powerpoint/2010/main" val="277497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526224" y="811170"/>
            <a:ext cx="8806885" cy="1080120"/>
          </a:xfrm>
          <a:prstGeom prst="rect">
            <a:avLst/>
          </a:prstGeom>
          <a:ln>
            <a:noFill/>
          </a:ln>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sz="3200" dirty="0"/>
              <a:t>How the strategy and objectives developed support the embedment of a business purpose. </a:t>
            </a:r>
            <a:endParaRPr lang="en-GB" sz="2880" dirty="0">
              <a:latin typeface="American Typewriter"/>
              <a:cs typeface="American Typewriter"/>
            </a:endParaRPr>
          </a:p>
        </p:txBody>
      </p:sp>
      <p:sp>
        <p:nvSpPr>
          <p:cNvPr id="4" name="Subtitle 2">
            <a:extLst>
              <a:ext uri="{FF2B5EF4-FFF2-40B4-BE49-F238E27FC236}">
                <a16:creationId xmlns:a16="http://schemas.microsoft.com/office/drawing/2014/main" id="{C53EDF98-EBEF-4639-A213-40C1ECDC8D2A}"/>
              </a:ext>
            </a:extLst>
          </p:cNvPr>
          <p:cNvSpPr txBox="1">
            <a:spLocks/>
          </p:cNvSpPr>
          <p:nvPr/>
        </p:nvSpPr>
        <p:spPr>
          <a:xfrm>
            <a:off x="2758440" y="2170260"/>
            <a:ext cx="9296400" cy="4422424"/>
          </a:xfrm>
          <a:prstGeom prst="rect">
            <a:avLst/>
          </a:prstGeom>
          <a:ln w="12700" cap="flat" cmpd="sng" algn="ctr">
            <a:noFill/>
            <a:prstDash val="solid"/>
            <a:miter lim="800000"/>
          </a:ln>
        </p:spPr>
        <p:style>
          <a:lnRef idx="2">
            <a:schemeClr val="dk1"/>
          </a:lnRef>
          <a:fillRef idx="1">
            <a:schemeClr val="lt1"/>
          </a:fillRef>
          <a:effectRef idx="0">
            <a:schemeClr val="dk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en-GB" dirty="0"/>
              <a:t>Use vision statement effectively. </a:t>
            </a:r>
          </a:p>
          <a:p>
            <a:endParaRPr lang="en-GB" dirty="0"/>
          </a:p>
          <a:p>
            <a:r>
              <a:rPr lang="en-GB" dirty="0">
                <a:cs typeface="American Typewriter"/>
              </a:rPr>
              <a:t>Alignment, cohesion between business activity and vision statement.</a:t>
            </a:r>
          </a:p>
          <a:p>
            <a:endParaRPr lang="en-GB" dirty="0">
              <a:cs typeface="American Typewriter"/>
            </a:endParaRPr>
          </a:p>
          <a:p>
            <a:r>
              <a:rPr lang="en-GB" dirty="0">
                <a:cs typeface="American Typewriter"/>
              </a:rPr>
              <a:t>Employees and management, awareness, belief and commitment in vision, mission, strategy, objectives and core values helps to embed the business purpose and culture.</a:t>
            </a:r>
          </a:p>
          <a:p>
            <a:pPr marL="0" indent="0">
              <a:buNone/>
            </a:pPr>
            <a:endParaRPr lang="en-GB" dirty="0">
              <a:cs typeface="American Typewriter"/>
            </a:endParaRPr>
          </a:p>
          <a:p>
            <a:endParaRPr lang="en-GB" sz="2880" dirty="0">
              <a:latin typeface="American Typewriter"/>
              <a:cs typeface="American Typewriter"/>
            </a:endParaRPr>
          </a:p>
        </p:txBody>
      </p:sp>
      <p:pic>
        <p:nvPicPr>
          <p:cNvPr id="2" name="Picture 1">
            <a:extLst>
              <a:ext uri="{FF2B5EF4-FFF2-40B4-BE49-F238E27FC236}">
                <a16:creationId xmlns:a16="http://schemas.microsoft.com/office/drawing/2014/main" id="{23BACDD5-71C3-4B52-9D5F-BF5157053619}"/>
              </a:ext>
            </a:extLst>
          </p:cNvPr>
          <p:cNvPicPr>
            <a:picLocks noChangeAspect="1"/>
          </p:cNvPicPr>
          <p:nvPr/>
        </p:nvPicPr>
        <p:blipFill>
          <a:blip r:embed="rId3"/>
          <a:stretch>
            <a:fillRect/>
          </a:stretch>
        </p:blipFill>
        <p:spPr>
          <a:xfrm>
            <a:off x="330389" y="811170"/>
            <a:ext cx="2036240" cy="5669771"/>
          </a:xfrm>
          <a:prstGeom prst="rect">
            <a:avLst/>
          </a:prstGeom>
        </p:spPr>
      </p:pic>
    </p:spTree>
    <p:extLst>
      <p:ext uri="{BB962C8B-B14F-4D97-AF65-F5344CB8AC3E}">
        <p14:creationId xmlns:p14="http://schemas.microsoft.com/office/powerpoint/2010/main" val="2256075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98001" y="825151"/>
            <a:ext cx="7707984"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latin typeface="Arial" panose="020B0604020202020204" pitchFamily="34" charset="0"/>
                <a:cs typeface="Arial" panose="020B0604020202020204" pitchFamily="34" charset="0"/>
              </a:rPr>
              <a:t>Starter Activity </a:t>
            </a:r>
          </a:p>
        </p:txBody>
      </p:sp>
      <p:sp>
        <p:nvSpPr>
          <p:cNvPr id="3" name="Rectangle 3"/>
          <p:cNvSpPr txBox="1">
            <a:spLocks noChangeArrowheads="1"/>
          </p:cNvSpPr>
          <p:nvPr/>
        </p:nvSpPr>
        <p:spPr>
          <a:xfrm>
            <a:off x="2804972" y="1618305"/>
            <a:ext cx="8218487" cy="47894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GB" altLang="en-US" dirty="0">
                <a:latin typeface="Arial" panose="020B0604020202020204" pitchFamily="34" charset="0"/>
                <a:cs typeface="Arial" panose="020B0604020202020204" pitchFamily="34" charset="0"/>
              </a:rPr>
              <a:t>	</a:t>
            </a:r>
            <a:r>
              <a:rPr lang="en-GB" altLang="en-US" dirty="0">
                <a:solidFill>
                  <a:srgbClr val="FF0000"/>
                </a:solidFill>
                <a:latin typeface="Arial" panose="020B0604020202020204" pitchFamily="34" charset="0"/>
                <a:cs typeface="Arial" panose="020B0604020202020204" pitchFamily="34" charset="0"/>
              </a:rPr>
              <a:t>Task 1 - Think about yourself for a minutes and list all the mission/aims/values you have: </a:t>
            </a:r>
          </a:p>
          <a:p>
            <a:pPr>
              <a:buFontTx/>
              <a:buNone/>
            </a:pPr>
            <a:endParaRPr lang="en-GB" altLang="en-US" dirty="0">
              <a:latin typeface="Arial" panose="020B0604020202020204" pitchFamily="34" charset="0"/>
              <a:cs typeface="Arial" panose="020B0604020202020204" pitchFamily="34" charset="0"/>
            </a:endParaRPr>
          </a:p>
          <a:p>
            <a:pPr lvl="1"/>
            <a:r>
              <a:rPr lang="en-GB" altLang="en-US" dirty="0">
                <a:latin typeface="Arial" panose="020B0604020202020204" pitchFamily="34" charset="0"/>
                <a:cs typeface="Arial" panose="020B0604020202020204" pitchFamily="34" charset="0"/>
              </a:rPr>
              <a:t>Before joining the college; what are your principles? </a:t>
            </a:r>
            <a:r>
              <a:rPr lang="en-GB" altLang="en-US" b="1" dirty="0">
                <a:solidFill>
                  <a:schemeClr val="accent2"/>
                </a:solidFill>
                <a:latin typeface="Arial" panose="020B0604020202020204" pitchFamily="34" charset="0"/>
                <a:cs typeface="Arial" panose="020B0604020202020204" pitchFamily="34" charset="0"/>
              </a:rPr>
              <a:t>(Values)</a:t>
            </a:r>
          </a:p>
          <a:p>
            <a:pPr lvl="1"/>
            <a:r>
              <a:rPr lang="en-GB" altLang="en-US" dirty="0">
                <a:latin typeface="Arial" panose="020B0604020202020204" pitchFamily="34" charset="0"/>
                <a:cs typeface="Arial" panose="020B0604020202020204" pitchFamily="34" charset="0"/>
              </a:rPr>
              <a:t>This year in completing your coursework/Work Experience; what will you be doing? </a:t>
            </a:r>
            <a:r>
              <a:rPr lang="en-GB" altLang="en-US" b="1" dirty="0">
                <a:solidFill>
                  <a:schemeClr val="accent2"/>
                </a:solidFill>
                <a:latin typeface="Arial" panose="020B0604020202020204" pitchFamily="34" charset="0"/>
                <a:cs typeface="Arial" panose="020B0604020202020204" pitchFamily="34" charset="0"/>
              </a:rPr>
              <a:t>(Aims) </a:t>
            </a:r>
          </a:p>
          <a:p>
            <a:pPr lvl="1"/>
            <a:r>
              <a:rPr lang="en-GB" altLang="en-US" dirty="0">
                <a:latin typeface="Arial" panose="020B0604020202020204" pitchFamily="34" charset="0"/>
                <a:cs typeface="Arial" panose="020B0604020202020204" pitchFamily="34" charset="0"/>
              </a:rPr>
              <a:t>In about 5-10 years; what do you want to do? </a:t>
            </a:r>
            <a:r>
              <a:rPr lang="en-GB" altLang="en-US" b="1" dirty="0">
                <a:solidFill>
                  <a:schemeClr val="accent2"/>
                </a:solidFill>
                <a:latin typeface="Arial" panose="020B0604020202020204" pitchFamily="34" charset="0"/>
                <a:cs typeface="Arial" panose="020B0604020202020204" pitchFamily="34" charset="0"/>
              </a:rPr>
              <a:t>(Vision)</a:t>
            </a:r>
          </a:p>
          <a:p>
            <a:pPr>
              <a:buFontTx/>
              <a:buNone/>
            </a:pPr>
            <a:endParaRPr lang="en-GB" altLang="en-US" dirty="0">
              <a:latin typeface="Arial" panose="020B0604020202020204" pitchFamily="34" charset="0"/>
              <a:cs typeface="Arial" panose="020B0604020202020204" pitchFamily="34" charset="0"/>
            </a:endParaRPr>
          </a:p>
          <a:p>
            <a:pPr>
              <a:buFontTx/>
              <a:buNone/>
            </a:pPr>
            <a:r>
              <a:rPr lang="en-GB" altLang="en-US" dirty="0">
                <a:latin typeface="Arial" panose="020B0604020202020204" pitchFamily="34" charset="0"/>
                <a:cs typeface="Arial" panose="020B0604020202020204" pitchFamily="34" charset="0"/>
              </a:rPr>
              <a:t>	</a:t>
            </a:r>
            <a:r>
              <a:rPr lang="en-GB" altLang="en-US" dirty="0">
                <a:solidFill>
                  <a:srgbClr val="FF0000"/>
                </a:solidFill>
                <a:latin typeface="Arial" panose="020B0604020202020204" pitchFamily="34" charset="0"/>
                <a:cs typeface="Arial" panose="020B0604020202020204" pitchFamily="34" charset="0"/>
              </a:rPr>
              <a:t>Task 2 – Now think of a few aims Lloyds TSB bank would have?</a:t>
            </a:r>
            <a:endParaRPr lang="en-US" altLang="en-US" dirty="0">
              <a:solidFill>
                <a:srgbClr val="FF0000"/>
              </a:solidFill>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E5635728-969C-45D6-8BCD-9C3F45AAEFBE}"/>
              </a:ext>
            </a:extLst>
          </p:cNvPr>
          <p:cNvSpPr>
            <a:spLocks noGrp="1"/>
          </p:cNvSpPr>
          <p:nvPr>
            <p:ph type="body" sz="half" idx="2"/>
          </p:nvPr>
        </p:nvSpPr>
        <p:spPr>
          <a:xfrm>
            <a:off x="354803" y="959378"/>
            <a:ext cx="1975129" cy="5672512"/>
          </a:xfrm>
        </p:spPr>
        <p:txBody>
          <a:bodyPr>
            <a:normAutofit/>
          </a:bodyPr>
          <a:lstStyle/>
          <a:p>
            <a:endParaRPr lang="en-GB" dirty="0">
              <a:latin typeface="Arial" panose="020B0604020202020204" pitchFamily="34" charset="0"/>
              <a:cs typeface="Arial" panose="020B0604020202020204" pitchFamily="34" charset="0"/>
            </a:endParaRPr>
          </a:p>
          <a:p>
            <a:endParaRPr lang="en-GB" b="1" dirty="0">
              <a:solidFill>
                <a:srgbClr val="7030A0"/>
              </a:solidFill>
              <a:latin typeface="Arial" panose="020B0604020202020204" pitchFamily="34" charset="0"/>
              <a:cs typeface="Arial" panose="020B0604020202020204" pitchFamily="34" charset="0"/>
            </a:endParaRPr>
          </a:p>
          <a:p>
            <a:r>
              <a:rPr lang="en-GB" b="1" dirty="0">
                <a:solidFill>
                  <a:srgbClr val="7030A0"/>
                </a:solidFill>
                <a:latin typeface="Arial" panose="020B0604020202020204" pitchFamily="34" charset="0"/>
                <a:cs typeface="Arial" panose="020B0604020202020204" pitchFamily="34" charset="0"/>
              </a:rPr>
              <a:t>Key terms:</a:t>
            </a:r>
            <a:br>
              <a:rPr lang="en-GB" b="1" dirty="0">
                <a:solidFill>
                  <a:srgbClr val="7030A0"/>
                </a:solidFill>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value, mission, vision, objectives, aims strategy, action plan. </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b="1" dirty="0">
              <a:solidFill>
                <a:srgbClr val="7030A0"/>
              </a:solidFill>
              <a:latin typeface="Arial" panose="020B0604020202020204" pitchFamily="34" charset="0"/>
              <a:cs typeface="Arial" panose="020B0604020202020204" pitchFamily="34" charset="0"/>
            </a:endParaRPr>
          </a:p>
          <a:p>
            <a:r>
              <a:rPr lang="en-GB" b="1" dirty="0">
                <a:solidFill>
                  <a:srgbClr val="7030A0"/>
                </a:solidFill>
                <a:latin typeface="Arial" panose="020B0604020202020204" pitchFamily="34" charset="0"/>
                <a:cs typeface="Arial" panose="020B0604020202020204" pitchFamily="34" charset="0"/>
              </a:rPr>
              <a:t>Learning Outcomes 1</a:t>
            </a:r>
          </a:p>
          <a:p>
            <a:pPr marL="342900" indent="-342900">
              <a:buFont typeface="+mj-lt"/>
              <a:buAutoNum type="arabicPeriod"/>
            </a:pPr>
            <a:r>
              <a:rPr lang="en-GB" dirty="0">
                <a:latin typeface="Arial" panose="020B0604020202020204" pitchFamily="34" charset="0"/>
                <a:cs typeface="Arial" panose="020B0604020202020204" pitchFamily="34" charset="0"/>
              </a:rPr>
              <a:t>How and why organisations develop values, vision, mission, strategy and objectives.</a:t>
            </a:r>
          </a:p>
        </p:txBody>
      </p:sp>
      <p:pic>
        <p:nvPicPr>
          <p:cNvPr id="5" name="Picture 4">
            <a:extLst>
              <a:ext uri="{FF2B5EF4-FFF2-40B4-BE49-F238E27FC236}">
                <a16:creationId xmlns:a16="http://schemas.microsoft.com/office/drawing/2014/main" id="{A6784BFD-D5B4-4B13-8F82-0CD494424EDE}"/>
              </a:ext>
            </a:extLst>
          </p:cNvPr>
          <p:cNvPicPr>
            <a:picLocks noChangeAspect="1"/>
          </p:cNvPicPr>
          <p:nvPr/>
        </p:nvPicPr>
        <p:blipFill>
          <a:blip r:embed="rId3"/>
          <a:stretch>
            <a:fillRect/>
          </a:stretch>
        </p:blipFill>
        <p:spPr>
          <a:xfrm>
            <a:off x="0" y="0"/>
            <a:ext cx="12192000" cy="672106"/>
          </a:xfrm>
          <a:prstGeom prst="rect">
            <a:avLst/>
          </a:prstGeom>
        </p:spPr>
      </p:pic>
    </p:spTree>
    <p:extLst>
      <p:ext uri="{BB962C8B-B14F-4D97-AF65-F5344CB8AC3E}">
        <p14:creationId xmlns:p14="http://schemas.microsoft.com/office/powerpoint/2010/main" val="208965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47446" y="491074"/>
            <a:ext cx="8321040" cy="731520"/>
          </a:xfrm>
        </p:spPr>
        <p:txBody>
          <a:bodyPr>
            <a:noAutofit/>
          </a:bodyPr>
          <a:lstStyle/>
          <a:p>
            <a:r>
              <a:rPr lang="en-US" sz="2880" dirty="0"/>
              <a:t>Homework/Plenary Task (Research activity)</a:t>
            </a:r>
            <a:r>
              <a:rPr lang="mr-IN" sz="2880" dirty="0"/>
              <a:t>–</a:t>
            </a:r>
            <a:r>
              <a:rPr lang="en-US" sz="2880" dirty="0"/>
              <a:t> </a:t>
            </a:r>
          </a:p>
        </p:txBody>
      </p:sp>
      <p:graphicFrame>
        <p:nvGraphicFramePr>
          <p:cNvPr id="6" name="Table 5"/>
          <p:cNvGraphicFramePr>
            <a:graphicFrameLocks noGrp="1"/>
          </p:cNvGraphicFramePr>
          <p:nvPr/>
        </p:nvGraphicFramePr>
        <p:xfrm>
          <a:off x="3147444" y="2478495"/>
          <a:ext cx="8321040" cy="5022764"/>
        </p:xfrm>
        <a:graphic>
          <a:graphicData uri="http://schemas.openxmlformats.org/drawingml/2006/table">
            <a:tbl>
              <a:tblPr firstRow="1" bandRow="1">
                <a:tableStyleId>{5C22544A-7EE6-4342-B048-85BDC9FD1C3A}</a:tableStyleId>
              </a:tblPr>
              <a:tblGrid>
                <a:gridCol w="1664208">
                  <a:extLst>
                    <a:ext uri="{9D8B030D-6E8A-4147-A177-3AD203B41FA5}">
                      <a16:colId xmlns:a16="http://schemas.microsoft.com/office/drawing/2014/main" val="20000"/>
                    </a:ext>
                  </a:extLst>
                </a:gridCol>
                <a:gridCol w="1664208">
                  <a:extLst>
                    <a:ext uri="{9D8B030D-6E8A-4147-A177-3AD203B41FA5}">
                      <a16:colId xmlns:a16="http://schemas.microsoft.com/office/drawing/2014/main" val="20001"/>
                    </a:ext>
                  </a:extLst>
                </a:gridCol>
                <a:gridCol w="1664208">
                  <a:extLst>
                    <a:ext uri="{9D8B030D-6E8A-4147-A177-3AD203B41FA5}">
                      <a16:colId xmlns:a16="http://schemas.microsoft.com/office/drawing/2014/main" val="20002"/>
                    </a:ext>
                  </a:extLst>
                </a:gridCol>
                <a:gridCol w="1488674">
                  <a:extLst>
                    <a:ext uri="{9D8B030D-6E8A-4147-A177-3AD203B41FA5}">
                      <a16:colId xmlns:a16="http://schemas.microsoft.com/office/drawing/2014/main" val="20003"/>
                    </a:ext>
                  </a:extLst>
                </a:gridCol>
                <a:gridCol w="1839742">
                  <a:extLst>
                    <a:ext uri="{9D8B030D-6E8A-4147-A177-3AD203B41FA5}">
                      <a16:colId xmlns:a16="http://schemas.microsoft.com/office/drawing/2014/main" val="20004"/>
                    </a:ext>
                  </a:extLst>
                </a:gridCol>
              </a:tblGrid>
              <a:tr h="768838">
                <a:tc>
                  <a:txBody>
                    <a:bodyPr/>
                    <a:lstStyle/>
                    <a:p>
                      <a:r>
                        <a:rPr lang="en-US" sz="1900" dirty="0"/>
                        <a:t>Key Terms</a:t>
                      </a:r>
                    </a:p>
                  </a:txBody>
                  <a:tcPr marL="109728" marR="109728" marT="54864" marB="54864"/>
                </a:tc>
                <a:tc>
                  <a:txBody>
                    <a:bodyPr/>
                    <a:lstStyle/>
                    <a:p>
                      <a:r>
                        <a:rPr lang="en-US" sz="1900" dirty="0"/>
                        <a:t>Definition</a:t>
                      </a:r>
                    </a:p>
                  </a:txBody>
                  <a:tcPr marL="109728" marR="109728" marT="54864" marB="54864"/>
                </a:tc>
                <a:tc>
                  <a:txBody>
                    <a:bodyPr/>
                    <a:lstStyle/>
                    <a:p>
                      <a:r>
                        <a:rPr lang="en-US" sz="1900" dirty="0"/>
                        <a:t>Business</a:t>
                      </a:r>
                      <a:r>
                        <a:rPr lang="en-US" sz="1900" baseline="0" dirty="0"/>
                        <a:t> </a:t>
                      </a:r>
                      <a:r>
                        <a:rPr lang="en-US" sz="1900" dirty="0"/>
                        <a:t>Example </a:t>
                      </a:r>
                    </a:p>
                  </a:txBody>
                  <a:tcPr marL="109728" marR="109728" marT="54864" marB="54864"/>
                </a:tc>
                <a:tc>
                  <a:txBody>
                    <a:bodyPr/>
                    <a:lstStyle/>
                    <a:p>
                      <a:r>
                        <a:rPr lang="en-US" sz="1900" dirty="0"/>
                        <a:t>Individual Example (You)</a:t>
                      </a:r>
                    </a:p>
                  </a:txBody>
                  <a:tcPr marL="109728" marR="109728" marT="54864" marB="54864"/>
                </a:tc>
                <a:tc>
                  <a:txBody>
                    <a:bodyPr/>
                    <a:lstStyle/>
                    <a:p>
                      <a:r>
                        <a:rPr lang="en-US" sz="1900" dirty="0"/>
                        <a:t>How does this support development of the business and self?</a:t>
                      </a:r>
                    </a:p>
                  </a:txBody>
                  <a:tcPr marL="109728" marR="109728" marT="54864" marB="54864"/>
                </a:tc>
                <a:extLst>
                  <a:ext uri="{0D108BD9-81ED-4DB2-BD59-A6C34878D82A}">
                    <a16:rowId xmlns:a16="http://schemas.microsoft.com/office/drawing/2014/main" val="10000"/>
                  </a:ext>
                </a:extLst>
              </a:tr>
              <a:tr h="642520">
                <a:tc>
                  <a:txBody>
                    <a:bodyPr/>
                    <a:lstStyle/>
                    <a:p>
                      <a:r>
                        <a:rPr lang="en-US" sz="1900" dirty="0"/>
                        <a:t>Vision </a:t>
                      </a:r>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1"/>
                  </a:ext>
                </a:extLst>
              </a:tr>
              <a:tr h="642520">
                <a:tc>
                  <a:txBody>
                    <a:bodyPr/>
                    <a:lstStyle/>
                    <a:p>
                      <a:r>
                        <a:rPr lang="en-US" sz="1900" dirty="0"/>
                        <a:t>Mission</a:t>
                      </a:r>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2"/>
                  </a:ext>
                </a:extLst>
              </a:tr>
              <a:tr h="768838">
                <a:tc>
                  <a:txBody>
                    <a:bodyPr/>
                    <a:lstStyle/>
                    <a:p>
                      <a:r>
                        <a:rPr lang="en-US" sz="1900" dirty="0"/>
                        <a:t>Strategy</a:t>
                      </a:r>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3"/>
                  </a:ext>
                </a:extLst>
              </a:tr>
              <a:tr h="768838">
                <a:tc>
                  <a:txBody>
                    <a:bodyPr/>
                    <a:lstStyle/>
                    <a:p>
                      <a:r>
                        <a:rPr lang="en-US" sz="1900" dirty="0"/>
                        <a:t>Aims</a:t>
                      </a:r>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4"/>
                  </a:ext>
                </a:extLst>
              </a:tr>
              <a:tr h="642520">
                <a:tc>
                  <a:txBody>
                    <a:bodyPr/>
                    <a:lstStyle/>
                    <a:p>
                      <a:r>
                        <a:rPr lang="en-US" sz="1900" dirty="0"/>
                        <a:t>Objectives</a:t>
                      </a:r>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5"/>
                  </a:ext>
                </a:extLst>
              </a:tr>
            </a:tbl>
          </a:graphicData>
        </a:graphic>
      </p:graphicFrame>
      <p:sp>
        <p:nvSpPr>
          <p:cNvPr id="7" name="TextBox 6"/>
          <p:cNvSpPr txBox="1"/>
          <p:nvPr/>
        </p:nvSpPr>
        <p:spPr>
          <a:xfrm>
            <a:off x="3148638" y="1186339"/>
            <a:ext cx="8302873"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548640"/>
            <a:r>
              <a:rPr lang="en-US" sz="2400" dirty="0">
                <a:solidFill>
                  <a:prstClr val="black"/>
                </a:solidFill>
                <a:latin typeface="Calibri"/>
              </a:rPr>
              <a:t>Create and complete the following table in a word document. You can work in pairs to use your prior knowledge, books and the internet to help you make notes in your own words  </a:t>
            </a:r>
          </a:p>
        </p:txBody>
      </p:sp>
      <p:sp>
        <p:nvSpPr>
          <p:cNvPr id="2" name="Explosion 2 1"/>
          <p:cNvSpPr/>
          <p:nvPr/>
        </p:nvSpPr>
        <p:spPr>
          <a:xfrm rot="316469">
            <a:off x="4132495" y="2391316"/>
            <a:ext cx="5875853"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548640"/>
            <a:r>
              <a:rPr lang="en-GB" sz="2160" dirty="0">
                <a:solidFill>
                  <a:prstClr val="white"/>
                </a:solidFill>
                <a:latin typeface="Calibri"/>
              </a:rPr>
              <a:t>Save this document in your Business Support Folder </a:t>
            </a:r>
          </a:p>
        </p:txBody>
      </p:sp>
      <p:sp>
        <p:nvSpPr>
          <p:cNvPr id="8" name="Text Placeholder 5">
            <a:extLst>
              <a:ext uri="{FF2B5EF4-FFF2-40B4-BE49-F238E27FC236}">
                <a16:creationId xmlns:a16="http://schemas.microsoft.com/office/drawing/2014/main" id="{03D76750-363F-458A-B78F-4D6631A66060}"/>
              </a:ext>
            </a:extLst>
          </p:cNvPr>
          <p:cNvSpPr txBox="1">
            <a:spLocks/>
          </p:cNvSpPr>
          <p:nvPr/>
        </p:nvSpPr>
        <p:spPr>
          <a:xfrm>
            <a:off x="427411" y="717176"/>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rPr>
              <a:t>Key terms:</a:t>
            </a:r>
            <a:br>
              <a:rPr lang="en-GB" sz="1700" b="1" dirty="0">
                <a:solidFill>
                  <a:srgbClr val="7030A0"/>
                </a:solidFill>
              </a:rPr>
            </a:br>
            <a:r>
              <a:rPr lang="en-GB" sz="1500" dirty="0"/>
              <a:t>value, mission, vision, objectives, aims strategy, action plan. </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rPr>
              <a:t>Learning Outcomes 1</a:t>
            </a:r>
          </a:p>
          <a:p>
            <a:pPr marL="0" indent="0">
              <a:buNone/>
            </a:pPr>
            <a:endParaRPr lang="en-GB" sz="1600" b="1" dirty="0">
              <a:solidFill>
                <a:srgbClr val="7030A0"/>
              </a:solidFill>
            </a:endParaRPr>
          </a:p>
          <a:p>
            <a:pPr marL="342900" indent="-342900">
              <a:buFont typeface="+mj-lt"/>
              <a:buAutoNum type="arabicPeriod"/>
            </a:pPr>
            <a:r>
              <a:rPr lang="en-GB" sz="1600" dirty="0"/>
              <a:t>How and why organisations develop values, vision, mission, strategy and objectives.</a:t>
            </a:r>
          </a:p>
        </p:txBody>
      </p:sp>
    </p:spTree>
    <p:extLst>
      <p:ext uri="{BB962C8B-B14F-4D97-AF65-F5344CB8AC3E}">
        <p14:creationId xmlns:p14="http://schemas.microsoft.com/office/powerpoint/2010/main" val="232333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517422" y="365126"/>
            <a:ext cx="8836378" cy="866878"/>
          </a:xfrm>
        </p:spPr>
        <p:txBody>
          <a:bodyPr>
            <a:normAutofit/>
          </a:bodyPr>
          <a:lstStyle/>
          <a:p>
            <a:r>
              <a:rPr lang="en-US" dirty="0"/>
              <a:t>Research task </a:t>
            </a:r>
            <a:r>
              <a:rPr lang="mr-IN" dirty="0"/>
              <a:t>–</a:t>
            </a:r>
            <a:r>
              <a:rPr lang="en-US" dirty="0"/>
              <a:t> Company fact file</a:t>
            </a:r>
          </a:p>
        </p:txBody>
      </p:sp>
      <p:sp>
        <p:nvSpPr>
          <p:cNvPr id="8" name="TextBox 7"/>
          <p:cNvSpPr txBox="1"/>
          <p:nvPr/>
        </p:nvSpPr>
        <p:spPr>
          <a:xfrm>
            <a:off x="3102736" y="1234441"/>
            <a:ext cx="3888432" cy="757130"/>
          </a:xfrm>
          <a:prstGeom prst="rect">
            <a:avLst/>
          </a:prstGeom>
          <a:noFill/>
          <a:ln>
            <a:solidFill>
              <a:srgbClr val="FE8637"/>
            </a:solidFill>
          </a:ln>
        </p:spPr>
        <p:txBody>
          <a:bodyPr wrap="square" rtlCol="0">
            <a:spAutoFit/>
          </a:bodyPr>
          <a:lstStyle/>
          <a:p>
            <a:pPr algn="ctr" defTabSz="548640"/>
            <a:r>
              <a:rPr lang="en-US" sz="2160" dirty="0">
                <a:solidFill>
                  <a:prstClr val="black"/>
                </a:solidFill>
                <a:latin typeface="Adobe Devanagari" panose="02040503050201020203" pitchFamily="18" charset="0"/>
                <a:cs typeface="Adobe Devanagari" panose="02040503050201020203" pitchFamily="18" charset="0"/>
              </a:rPr>
              <a:t>What is the name of your chosen business? Can you find the logo?</a:t>
            </a:r>
          </a:p>
        </p:txBody>
      </p:sp>
      <p:sp>
        <p:nvSpPr>
          <p:cNvPr id="9" name="TextBox 8"/>
          <p:cNvSpPr txBox="1"/>
          <p:nvPr/>
        </p:nvSpPr>
        <p:spPr>
          <a:xfrm>
            <a:off x="2886880" y="2754098"/>
            <a:ext cx="3858568" cy="2086725"/>
          </a:xfrm>
          <a:prstGeom prst="rect">
            <a:avLst/>
          </a:prstGeom>
          <a:noFill/>
          <a:ln>
            <a:solidFill>
              <a:srgbClr val="008000"/>
            </a:solidFill>
          </a:ln>
        </p:spPr>
        <p:txBody>
          <a:bodyPr wrap="square" rtlCol="0">
            <a:spAutoFit/>
          </a:bodyPr>
          <a:lstStyle/>
          <a:p>
            <a:pPr algn="ctr" defTabSz="548640"/>
            <a:r>
              <a:rPr lang="en-US" sz="2160" dirty="0">
                <a:solidFill>
                  <a:prstClr val="black"/>
                </a:solidFill>
                <a:latin typeface="Adobe Heiti Std R" panose="020B0400000000000000" pitchFamily="34" charset="-128"/>
                <a:ea typeface="Adobe Heiti Std R" panose="020B0400000000000000" pitchFamily="34" charset="-128"/>
                <a:cs typeface="Andale Mono"/>
              </a:rPr>
              <a:t>What is the scope of your business? </a:t>
            </a:r>
          </a:p>
          <a:p>
            <a:pPr algn="ctr" defTabSz="548640"/>
            <a:endParaRPr lang="en-US" sz="2160" dirty="0">
              <a:solidFill>
                <a:prstClr val="black"/>
              </a:solidFill>
              <a:latin typeface="Adobe Heiti Std R" panose="020B0400000000000000" pitchFamily="34" charset="-128"/>
              <a:ea typeface="Adobe Heiti Std R" panose="020B0400000000000000" pitchFamily="34" charset="-128"/>
              <a:cs typeface="Andale Mono"/>
            </a:endParaRPr>
          </a:p>
          <a:p>
            <a:pPr algn="ctr" defTabSz="548640"/>
            <a:r>
              <a:rPr lang="en-US" sz="2160" dirty="0">
                <a:solidFill>
                  <a:prstClr val="black"/>
                </a:solidFill>
                <a:latin typeface="Adobe Heiti Std R" panose="020B0400000000000000" pitchFamily="34" charset="-128"/>
                <a:ea typeface="Adobe Heiti Std R" panose="020B0400000000000000" pitchFamily="34" charset="-128"/>
                <a:cs typeface="Andale Mono"/>
              </a:rPr>
              <a:t>Hint: local, national, international, global?</a:t>
            </a:r>
          </a:p>
          <a:p>
            <a:pPr algn="ctr" defTabSz="548640"/>
            <a:r>
              <a:rPr lang="en-US" sz="2160" dirty="0">
                <a:solidFill>
                  <a:prstClr val="black"/>
                </a:solidFill>
                <a:latin typeface="Adobe Heiti Std R" panose="020B0400000000000000" pitchFamily="34" charset="-128"/>
                <a:ea typeface="Adobe Heiti Std R" panose="020B0400000000000000" pitchFamily="34" charset="-128"/>
                <a:cs typeface="Andale Mono"/>
              </a:rPr>
              <a:t>How can you evidence this?</a:t>
            </a:r>
          </a:p>
        </p:txBody>
      </p:sp>
      <p:sp>
        <p:nvSpPr>
          <p:cNvPr id="10" name="TextBox 9"/>
          <p:cNvSpPr txBox="1"/>
          <p:nvPr/>
        </p:nvSpPr>
        <p:spPr>
          <a:xfrm>
            <a:off x="7272569" y="4859290"/>
            <a:ext cx="3858568" cy="1421928"/>
          </a:xfrm>
          <a:prstGeom prst="rect">
            <a:avLst/>
          </a:prstGeom>
          <a:noFill/>
          <a:ln>
            <a:solidFill>
              <a:srgbClr val="0000FF"/>
            </a:solidFill>
          </a:ln>
        </p:spPr>
        <p:txBody>
          <a:bodyPr wrap="square" rtlCol="0">
            <a:spAutoFit/>
          </a:bodyPr>
          <a:lstStyle/>
          <a:p>
            <a:pPr algn="ctr" defTabSz="548640"/>
            <a:r>
              <a:rPr lang="en-US" sz="2880" dirty="0">
                <a:solidFill>
                  <a:prstClr val="black"/>
                </a:solidFill>
                <a:latin typeface="Microsoft Yi Baiti" panose="03000500000000000000" pitchFamily="66" charset="0"/>
                <a:ea typeface="Microsoft Yi Baiti" panose="03000500000000000000" pitchFamily="66" charset="0"/>
                <a:cs typeface="Avenir Black Oblique"/>
              </a:rPr>
              <a:t>What is the estimated business size? Can you use data to support this?</a:t>
            </a:r>
          </a:p>
        </p:txBody>
      </p:sp>
      <p:sp>
        <p:nvSpPr>
          <p:cNvPr id="11" name="TextBox 10"/>
          <p:cNvSpPr txBox="1"/>
          <p:nvPr/>
        </p:nvSpPr>
        <p:spPr>
          <a:xfrm>
            <a:off x="7182403" y="1548372"/>
            <a:ext cx="4321595" cy="1569660"/>
          </a:xfrm>
          <a:prstGeom prst="rect">
            <a:avLst/>
          </a:prstGeom>
          <a:noFill/>
          <a:ln>
            <a:solidFill>
              <a:srgbClr val="FFFF00"/>
            </a:solidFill>
          </a:ln>
        </p:spPr>
        <p:txBody>
          <a:bodyPr wrap="square" rtlCol="0">
            <a:spAutoFit/>
          </a:bodyPr>
          <a:lstStyle/>
          <a:p>
            <a:pPr algn="ctr" defTabSz="548640"/>
            <a:r>
              <a:rPr lang="en-US" sz="1920" dirty="0">
                <a:solidFill>
                  <a:prstClr val="black"/>
                </a:solidFill>
                <a:latin typeface="Adobe Devanagari" panose="02040503050201020203"/>
                <a:cs typeface="Bangla MN"/>
              </a:rPr>
              <a:t>What is your chosen businesses’ purpose?</a:t>
            </a:r>
          </a:p>
          <a:p>
            <a:pPr algn="ctr" defTabSz="548640"/>
            <a:endParaRPr lang="en-US" sz="1920" dirty="0">
              <a:solidFill>
                <a:prstClr val="black"/>
              </a:solidFill>
              <a:latin typeface="Adobe Devanagari" panose="02040503050201020203"/>
              <a:cs typeface="Bangla MN"/>
            </a:endParaRPr>
          </a:p>
          <a:p>
            <a:pPr algn="ctr" defTabSz="548640"/>
            <a:r>
              <a:rPr lang="en-US" sz="1920" dirty="0">
                <a:solidFill>
                  <a:prstClr val="black"/>
                </a:solidFill>
                <a:latin typeface="Adobe Devanagari" panose="02040503050201020203"/>
                <a:cs typeface="Bangla MN"/>
              </a:rPr>
              <a:t>Hint: do they have a clear vision/mission statement</a:t>
            </a:r>
            <a:r>
              <a:rPr lang="en-US" sz="1920" dirty="0">
                <a:solidFill>
                  <a:prstClr val="black"/>
                </a:solidFill>
                <a:latin typeface="Arial Black" panose="020B0A04020102020204" pitchFamily="34" charset="0"/>
                <a:cs typeface="Bangla MN"/>
              </a:rPr>
              <a:t>?</a:t>
            </a:r>
          </a:p>
        </p:txBody>
      </p:sp>
      <p:sp>
        <p:nvSpPr>
          <p:cNvPr id="12" name="TextBox 11"/>
          <p:cNvSpPr txBox="1"/>
          <p:nvPr/>
        </p:nvSpPr>
        <p:spPr>
          <a:xfrm>
            <a:off x="7026520" y="3646069"/>
            <a:ext cx="4555880" cy="923330"/>
          </a:xfrm>
          <a:prstGeom prst="rect">
            <a:avLst/>
          </a:prstGeom>
          <a:noFill/>
          <a:ln>
            <a:solidFill>
              <a:srgbClr val="660066"/>
            </a:solidFill>
          </a:ln>
        </p:spPr>
        <p:txBody>
          <a:bodyPr wrap="square" rtlCol="0">
            <a:spAutoFit/>
          </a:bodyPr>
          <a:lstStyle/>
          <a:p>
            <a:r>
              <a:rPr lang="en-GB" dirty="0">
                <a:latin typeface="Adobe Devanagari" panose="02040503050201020203"/>
              </a:rPr>
              <a:t>What do they do?</a:t>
            </a:r>
          </a:p>
          <a:p>
            <a:r>
              <a:rPr lang="en-GB" dirty="0">
                <a:latin typeface="Adobe Devanagari" panose="02040503050201020203"/>
              </a:rPr>
              <a:t>How do they do it?</a:t>
            </a:r>
          </a:p>
          <a:p>
            <a:r>
              <a:rPr lang="en-GB" dirty="0">
                <a:latin typeface="Adobe Devanagari" panose="02040503050201020203"/>
              </a:rPr>
              <a:t>Whom do they do it for?</a:t>
            </a:r>
          </a:p>
        </p:txBody>
      </p:sp>
      <p:sp>
        <p:nvSpPr>
          <p:cNvPr id="13" name="TextBox 12"/>
          <p:cNvSpPr txBox="1"/>
          <p:nvPr/>
        </p:nvSpPr>
        <p:spPr>
          <a:xfrm>
            <a:off x="3292627" y="5157192"/>
            <a:ext cx="3677429" cy="1421928"/>
          </a:xfrm>
          <a:prstGeom prst="rect">
            <a:avLst/>
          </a:prstGeom>
          <a:noFill/>
          <a:ln>
            <a:solidFill>
              <a:srgbClr val="660066"/>
            </a:solidFill>
          </a:ln>
        </p:spPr>
        <p:txBody>
          <a:bodyPr wrap="square" rtlCol="0">
            <a:spAutoFit/>
          </a:bodyPr>
          <a:lstStyle/>
          <a:p>
            <a:pPr algn="ctr" defTabSz="548640"/>
            <a:r>
              <a:rPr lang="en-US" sz="2160" dirty="0">
                <a:solidFill>
                  <a:prstClr val="black"/>
                </a:solidFill>
                <a:latin typeface="Century" panose="02040604050505020304" pitchFamily="18" charset="0"/>
                <a:ea typeface="Microsoft YaHei" panose="020B0503020204020204" pitchFamily="34" charset="-122"/>
                <a:cs typeface="MS Reference Sans Serif"/>
              </a:rPr>
              <a:t>How is the business owned? Do owners have limited or unlimited liability? </a:t>
            </a:r>
          </a:p>
        </p:txBody>
      </p:sp>
      <p:pic>
        <p:nvPicPr>
          <p:cNvPr id="2" name="Picture 1">
            <a:extLst>
              <a:ext uri="{FF2B5EF4-FFF2-40B4-BE49-F238E27FC236}">
                <a16:creationId xmlns:a16="http://schemas.microsoft.com/office/drawing/2014/main" id="{771B858C-BD6A-4252-BBF7-9C8364E015DD}"/>
              </a:ext>
            </a:extLst>
          </p:cNvPr>
          <p:cNvPicPr>
            <a:picLocks noChangeAspect="1"/>
          </p:cNvPicPr>
          <p:nvPr/>
        </p:nvPicPr>
        <p:blipFill>
          <a:blip r:embed="rId3"/>
          <a:stretch>
            <a:fillRect/>
          </a:stretch>
        </p:blipFill>
        <p:spPr>
          <a:xfrm>
            <a:off x="385565" y="1232004"/>
            <a:ext cx="2036240" cy="5669771"/>
          </a:xfrm>
          <a:prstGeom prst="rect">
            <a:avLst/>
          </a:prstGeom>
        </p:spPr>
      </p:pic>
    </p:spTree>
    <p:extLst>
      <p:ext uri="{BB962C8B-B14F-4D97-AF65-F5344CB8AC3E}">
        <p14:creationId xmlns:p14="http://schemas.microsoft.com/office/powerpoint/2010/main" val="4116892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40000" y="365125"/>
            <a:ext cx="8813800" cy="1325563"/>
          </a:xfrm>
        </p:spPr>
        <p:txBody>
          <a:bodyPr/>
          <a:lstStyle/>
          <a:p>
            <a:r>
              <a:rPr lang="en-US" dirty="0"/>
              <a:t>Video References.</a:t>
            </a:r>
            <a:br>
              <a:rPr lang="en-US" dirty="0"/>
            </a:br>
            <a:endParaRPr lang="en-US" dirty="0"/>
          </a:p>
        </p:txBody>
      </p:sp>
      <p:sp>
        <p:nvSpPr>
          <p:cNvPr id="2" name="Rectangle 1">
            <a:extLst>
              <a:ext uri="{FF2B5EF4-FFF2-40B4-BE49-F238E27FC236}">
                <a16:creationId xmlns:a16="http://schemas.microsoft.com/office/drawing/2014/main" id="{81D36677-A56D-4924-BF99-24EDF3633D4A}"/>
              </a:ext>
            </a:extLst>
          </p:cNvPr>
          <p:cNvSpPr/>
          <p:nvPr/>
        </p:nvSpPr>
        <p:spPr>
          <a:xfrm>
            <a:off x="2758440" y="1415534"/>
            <a:ext cx="9326879" cy="4801314"/>
          </a:xfrm>
          <a:prstGeom prst="rect">
            <a:avLst/>
          </a:prstGeom>
        </p:spPr>
        <p:txBody>
          <a:bodyPr wrap="square">
            <a:spAutoFit/>
          </a:bodyPr>
          <a:lstStyle/>
          <a:p>
            <a:endParaRPr lang="en-GB" dirty="0"/>
          </a:p>
          <a:p>
            <a:r>
              <a:rPr lang="en-GB" dirty="0">
                <a:hlinkClick r:id="" action="ppaction://noaction"/>
              </a:rPr>
              <a:t>https://www.youtube.com/watch?v=MIhTs_MWHKY</a:t>
            </a:r>
          </a:p>
          <a:p>
            <a:endParaRPr lang="en-GB" dirty="0">
              <a:hlinkClick r:id="" action="ppaction://noaction"/>
            </a:endParaRPr>
          </a:p>
          <a:p>
            <a:r>
              <a:rPr lang="en-GB" dirty="0">
                <a:hlinkClick r:id="" action="ppaction://noaction"/>
              </a:rPr>
              <a:t>Vision and Mission Statements -- a Roadmap of Where You Want to Go and How to Get There | Ag Decision Maker (iastate.edu)</a:t>
            </a:r>
            <a:r>
              <a:rPr lang="en-GB" dirty="0"/>
              <a:t> </a:t>
            </a:r>
            <a:endParaRPr lang="en-US" dirty="0"/>
          </a:p>
          <a:p>
            <a:endParaRPr lang="en-GB" dirty="0"/>
          </a:p>
          <a:p>
            <a:r>
              <a:rPr lang="en-GB" dirty="0">
                <a:hlinkClick r:id="rId3"/>
              </a:rPr>
              <a:t>https://www.youtube.com/watch?v=8wem6FZAucw</a:t>
            </a:r>
            <a:endParaRPr lang="en-GB" dirty="0"/>
          </a:p>
          <a:p>
            <a:endParaRPr lang="en-GB" dirty="0"/>
          </a:p>
          <a:p>
            <a:r>
              <a:rPr lang="en-GB" dirty="0">
                <a:hlinkClick r:id="rId4"/>
              </a:rPr>
              <a:t>https://www.youtube.com/watch?v=7mWQh_7fK3U</a:t>
            </a:r>
            <a:r>
              <a:rPr lang="en-GB" dirty="0"/>
              <a:t> </a:t>
            </a:r>
          </a:p>
          <a:p>
            <a:endParaRPr lang="en-GB" dirty="0"/>
          </a:p>
          <a:p>
            <a:r>
              <a:rPr lang="en-GB" dirty="0">
                <a:hlinkClick r:id="rId5"/>
              </a:rPr>
              <a:t>https://www.youtube.com/watch?v=5mKxekNhMqY</a:t>
            </a:r>
            <a:r>
              <a:rPr lang="en-GB" dirty="0"/>
              <a:t> </a:t>
            </a:r>
          </a:p>
          <a:p>
            <a:endParaRPr lang="en-GB" dirty="0"/>
          </a:p>
          <a:p>
            <a:r>
              <a:rPr lang="en-GB" dirty="0">
                <a:hlinkClick r:id="rId6"/>
              </a:rPr>
              <a:t>https://www.youtube.com/watch?v=ulWkN0k0MVE</a:t>
            </a:r>
            <a:r>
              <a:rPr lang="en-GB" dirty="0"/>
              <a:t> </a:t>
            </a:r>
          </a:p>
          <a:p>
            <a:endParaRPr lang="en-GB" dirty="0"/>
          </a:p>
          <a:p>
            <a:r>
              <a:rPr lang="en-GB" dirty="0">
                <a:hlinkClick r:id="rId7"/>
              </a:rPr>
              <a:t>https://www.youtube.com/watch?v=YfVcV1QXXyg</a:t>
            </a:r>
            <a:r>
              <a:rPr lang="en-GB" dirty="0"/>
              <a:t> </a:t>
            </a:r>
          </a:p>
          <a:p>
            <a:endParaRPr lang="en-GB" dirty="0"/>
          </a:p>
          <a:p>
            <a:r>
              <a:rPr lang="en-GB" dirty="0">
                <a:hlinkClick r:id="rId8"/>
              </a:rPr>
              <a:t>https://www.youtube.com/watch?v=gElfIo6uw4g</a:t>
            </a:r>
            <a:r>
              <a:rPr lang="en-GB" dirty="0"/>
              <a:t> </a:t>
            </a:r>
          </a:p>
        </p:txBody>
      </p:sp>
      <p:pic>
        <p:nvPicPr>
          <p:cNvPr id="5" name="Picture 4">
            <a:extLst>
              <a:ext uri="{FF2B5EF4-FFF2-40B4-BE49-F238E27FC236}">
                <a16:creationId xmlns:a16="http://schemas.microsoft.com/office/drawing/2014/main" id="{4B44D1DB-92EC-49C2-A0E0-FD660E8546AA}"/>
              </a:ext>
            </a:extLst>
          </p:cNvPr>
          <p:cNvPicPr>
            <a:picLocks noChangeAspect="1"/>
          </p:cNvPicPr>
          <p:nvPr/>
        </p:nvPicPr>
        <p:blipFill>
          <a:blip r:embed="rId9"/>
          <a:stretch>
            <a:fillRect/>
          </a:stretch>
        </p:blipFill>
        <p:spPr>
          <a:xfrm>
            <a:off x="0" y="6163593"/>
            <a:ext cx="12192000" cy="672106"/>
          </a:xfrm>
          <a:prstGeom prst="rect">
            <a:avLst/>
          </a:prstGeom>
        </p:spPr>
      </p:pic>
    </p:spTree>
    <p:extLst>
      <p:ext uri="{BB962C8B-B14F-4D97-AF65-F5344CB8AC3E}">
        <p14:creationId xmlns:p14="http://schemas.microsoft.com/office/powerpoint/2010/main" val="93229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339962" y="627197"/>
            <a:ext cx="6355644" cy="1274763"/>
          </a:xfrm>
          <a:prstGeom prst="rect">
            <a:avLst/>
          </a:prstGeom>
        </p:spPr>
        <p:txBody>
          <a:bodyPr>
            <a:normAutofit fontScale="90000"/>
          </a:bodyPr>
          <a:lstStyle/>
          <a:p>
            <a:pPr algn="ctr"/>
            <a:r>
              <a:rPr lang="en-GB" dirty="0">
                <a:latin typeface="Arial" panose="020B0604020202020204" pitchFamily="34" charset="0"/>
                <a:cs typeface="Arial" panose="020B0604020202020204" pitchFamily="34" charset="0"/>
              </a:rPr>
              <a:t>Starter Activity 2</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(Research Task)</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latin typeface="Arial" panose="020B0604020202020204" pitchFamily="34" charset="0"/>
              <a:cs typeface="Arial" panose="020B0604020202020204" pitchFamily="34" charset="0"/>
            </a:endParaRPr>
          </a:p>
        </p:txBody>
      </p:sp>
      <p:pic>
        <p:nvPicPr>
          <p:cNvPr id="5" name="Picture 4" descr="http://www.myunox.com/cms/wp-content/uploads/2013/03/BKLogo1.jpg">
            <a:hlinkClick r:id="rId3"/>
            <a:extLst>
              <a:ext uri="{FF2B5EF4-FFF2-40B4-BE49-F238E27FC236}">
                <a16:creationId xmlns:a16="http://schemas.microsoft.com/office/drawing/2014/main" id="{731E8398-6DE6-43CB-9C6F-77C57EBCA6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0629" y="709700"/>
            <a:ext cx="3017245" cy="236459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Explosion 2 5">
            <a:extLst>
              <a:ext uri="{FF2B5EF4-FFF2-40B4-BE49-F238E27FC236}">
                <a16:creationId xmlns:a16="http://schemas.microsoft.com/office/drawing/2014/main" id="{93040A45-4C2A-4A4C-9EBB-B0FEFB03CC8A}"/>
              </a:ext>
            </a:extLst>
          </p:cNvPr>
          <p:cNvSpPr/>
          <p:nvPr/>
        </p:nvSpPr>
        <p:spPr>
          <a:xfrm rot="316469">
            <a:off x="3156314" y="2221864"/>
            <a:ext cx="8917343" cy="3822298"/>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Write down 5 things these businesses have in common and 5 things that make them  differ.</a:t>
            </a:r>
          </a:p>
        </p:txBody>
      </p:sp>
      <p:pic>
        <p:nvPicPr>
          <p:cNvPr id="6" name="Picture 2" descr="http://upload.wikimedia.org/wikipedia/en/thumb/b/bf/KFC_logo.svg/220px-KFC_logo.svg.png">
            <a:hlinkClick r:id="rId5"/>
            <a:extLst>
              <a:ext uri="{FF2B5EF4-FFF2-40B4-BE49-F238E27FC236}">
                <a16:creationId xmlns:a16="http://schemas.microsoft.com/office/drawing/2014/main" id="{A4DC6735-4ABA-4A15-B384-51D112350D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37694" y="819239"/>
            <a:ext cx="2514600" cy="209550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a:extLst>
              <a:ext uri="{FF2B5EF4-FFF2-40B4-BE49-F238E27FC236}">
                <a16:creationId xmlns:a16="http://schemas.microsoft.com/office/drawing/2014/main" id="{6F38991D-58F0-4CA3-BA06-701A177F5C74}"/>
              </a:ext>
            </a:extLst>
          </p:cNvPr>
          <p:cNvPicPr>
            <a:picLocks noChangeAspect="1"/>
          </p:cNvPicPr>
          <p:nvPr/>
        </p:nvPicPr>
        <p:blipFill rotWithShape="1">
          <a:blip r:embed="rId7"/>
          <a:srcRect l="10883" t="27394" r="11726" b="30641"/>
          <a:stretch/>
        </p:blipFill>
        <p:spPr>
          <a:xfrm>
            <a:off x="7698701" y="5269019"/>
            <a:ext cx="4493299" cy="1588981"/>
          </a:xfrm>
          <a:prstGeom prst="rect">
            <a:avLst/>
          </a:prstGeom>
        </p:spPr>
      </p:pic>
      <p:pic>
        <p:nvPicPr>
          <p:cNvPr id="8" name="Picture 6" descr="http://decanter.media.ipcdigital.co.uk/11150/000001007/6cae/mcdonalds-logo.JPG">
            <a:hlinkClick r:id="rId8"/>
            <a:extLst>
              <a:ext uri="{FF2B5EF4-FFF2-40B4-BE49-F238E27FC236}">
                <a16:creationId xmlns:a16="http://schemas.microsoft.com/office/drawing/2014/main" id="{4D205C9A-AF7B-4D85-8D8D-782B5BC3010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0630" y="4569766"/>
            <a:ext cx="2531744" cy="203835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a:extLst>
              <a:ext uri="{FF2B5EF4-FFF2-40B4-BE49-F238E27FC236}">
                <a16:creationId xmlns:a16="http://schemas.microsoft.com/office/drawing/2014/main" id="{C47E4856-4296-4909-8FAA-2F21BF87B89A}"/>
              </a:ext>
            </a:extLst>
          </p:cNvPr>
          <p:cNvPicPr>
            <a:picLocks noChangeAspect="1"/>
          </p:cNvPicPr>
          <p:nvPr/>
        </p:nvPicPr>
        <p:blipFill>
          <a:blip r:embed="rId10"/>
          <a:stretch>
            <a:fillRect/>
          </a:stretch>
        </p:blipFill>
        <p:spPr>
          <a:xfrm>
            <a:off x="139706" y="819239"/>
            <a:ext cx="2062867" cy="5497520"/>
          </a:xfrm>
          <a:prstGeom prst="rect">
            <a:avLst/>
          </a:prstGeom>
        </p:spPr>
      </p:pic>
      <p:sp>
        <p:nvSpPr>
          <p:cNvPr id="10" name="Text Placeholder 5">
            <a:extLst>
              <a:ext uri="{FF2B5EF4-FFF2-40B4-BE49-F238E27FC236}">
                <a16:creationId xmlns:a16="http://schemas.microsoft.com/office/drawing/2014/main" id="{808CCBEE-DC25-4F62-99AD-2E0787D81B3D}"/>
              </a:ext>
            </a:extLst>
          </p:cNvPr>
          <p:cNvSpPr txBox="1">
            <a:spLocks/>
          </p:cNvSpPr>
          <p:nvPr/>
        </p:nvSpPr>
        <p:spPr>
          <a:xfrm>
            <a:off x="374474" y="819239"/>
            <a:ext cx="1975129" cy="5672512"/>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endParaRPr lang="en-GB" b="1" dirty="0">
              <a:solidFill>
                <a:srgbClr val="7030A0"/>
              </a:solidFill>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value, mission, vision, objectives, aims strategy, action plan. </a:t>
            </a:r>
          </a:p>
          <a:p>
            <a:endParaRPr lang="en-GB" sz="1600" dirty="0">
              <a:latin typeface="Arial" panose="020B0604020202020204" pitchFamily="34" charset="0"/>
              <a:cs typeface="Arial" panose="020B0604020202020204" pitchFamily="34" charset="0"/>
            </a:endParaRPr>
          </a:p>
          <a:p>
            <a:endParaRPr lang="en-GB" sz="2300" dirty="0">
              <a:latin typeface="Arial" panose="020B0604020202020204" pitchFamily="34" charset="0"/>
              <a:cs typeface="Arial" panose="020B0604020202020204" pitchFamily="34" charset="0"/>
            </a:endParaRPr>
          </a:p>
          <a:p>
            <a:endParaRPr lang="en-GB" sz="2300" dirty="0">
              <a:latin typeface="Arial" panose="020B0604020202020204" pitchFamily="34" charset="0"/>
              <a:cs typeface="Arial" panose="020B0604020202020204" pitchFamily="34" charset="0"/>
            </a:endParaRPr>
          </a:p>
          <a:p>
            <a:endParaRPr lang="en-GB" sz="2300" dirty="0">
              <a:latin typeface="Arial" panose="020B0604020202020204" pitchFamily="34" charset="0"/>
              <a:cs typeface="Arial" panose="020B0604020202020204" pitchFamily="34" charset="0"/>
            </a:endParaRPr>
          </a:p>
          <a:p>
            <a:endParaRPr lang="en-GB" sz="2300" b="1" dirty="0">
              <a:solidFill>
                <a:srgbClr val="7030A0"/>
              </a:solidFill>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Learning Outcomes 1</a:t>
            </a:r>
          </a:p>
          <a:p>
            <a:pPr marL="342900" indent="-342900">
              <a:buFont typeface="+mj-lt"/>
              <a:buAutoNum type="arabicPeriod"/>
            </a:pPr>
            <a:r>
              <a:rPr lang="en-GB" sz="1700" dirty="0">
                <a:latin typeface="Arial" panose="020B0604020202020204" pitchFamily="34" charset="0"/>
                <a:cs typeface="Arial" panose="020B0604020202020204" pitchFamily="34" charset="0"/>
              </a:rPr>
              <a:t>How and why organisations develop values, vision, mission, strategy and objectives.</a:t>
            </a:r>
          </a:p>
        </p:txBody>
      </p:sp>
    </p:spTree>
    <p:extLst>
      <p:ext uri="{BB962C8B-B14F-4D97-AF65-F5344CB8AC3E}">
        <p14:creationId xmlns:p14="http://schemas.microsoft.com/office/powerpoint/2010/main" val="386755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6E9503-2A48-4A1C-A0AA-E2EE781DAEEA}"/>
              </a:ext>
            </a:extLst>
          </p:cNvPr>
          <p:cNvPicPr>
            <a:picLocks noChangeAspect="1"/>
          </p:cNvPicPr>
          <p:nvPr/>
        </p:nvPicPr>
        <p:blipFill>
          <a:blip r:embed="rId3"/>
          <a:stretch>
            <a:fillRect/>
          </a:stretch>
        </p:blipFill>
        <p:spPr>
          <a:xfrm>
            <a:off x="3153104" y="2974008"/>
            <a:ext cx="8572500" cy="3158778"/>
          </a:xfrm>
          <a:prstGeom prst="rect">
            <a:avLst/>
          </a:prstGeom>
        </p:spPr>
      </p:pic>
      <p:sp>
        <p:nvSpPr>
          <p:cNvPr id="2" name="Title 1"/>
          <p:cNvSpPr txBox="1">
            <a:spLocks/>
          </p:cNvSpPr>
          <p:nvPr/>
        </p:nvSpPr>
        <p:spPr>
          <a:xfrm>
            <a:off x="3385685" y="1766742"/>
            <a:ext cx="7707984"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latin typeface="Arial" panose="020B0604020202020204" pitchFamily="34" charset="0"/>
                <a:cs typeface="Arial" panose="020B0604020202020204" pitchFamily="34" charset="0"/>
              </a:rPr>
              <a:t>Business Support</a:t>
            </a:r>
          </a:p>
        </p:txBody>
      </p:sp>
      <p:sp>
        <p:nvSpPr>
          <p:cNvPr id="5" name="Text Placeholder 5">
            <a:extLst>
              <a:ext uri="{FF2B5EF4-FFF2-40B4-BE49-F238E27FC236}">
                <a16:creationId xmlns:a16="http://schemas.microsoft.com/office/drawing/2014/main" id="{5053328E-731C-4F41-A9A0-AAC6E7C98609}"/>
              </a:ext>
            </a:extLst>
          </p:cNvPr>
          <p:cNvSpPr txBox="1">
            <a:spLocks/>
          </p:cNvSpPr>
          <p:nvPr/>
        </p:nvSpPr>
        <p:spPr>
          <a:xfrm>
            <a:off x="466396" y="1185488"/>
            <a:ext cx="1975129" cy="567251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value, mission, vision, objectives, aims strategy, action plan. </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endParaRPr lang="en-GB" sz="1600" b="1" dirty="0">
              <a:solidFill>
                <a:srgbClr val="7030A0"/>
              </a:solidFill>
              <a:latin typeface="Arial" panose="020B0604020202020204" pitchFamily="34" charset="0"/>
              <a:cs typeface="Arial" panose="020B0604020202020204" pitchFamily="34" charset="0"/>
            </a:endParaRPr>
          </a:p>
          <a:p>
            <a:pPr marL="342900" indent="-342900">
              <a:buFont typeface="+mj-lt"/>
              <a:buAutoNum type="arabicPeriod"/>
            </a:pPr>
            <a:r>
              <a:rPr lang="en-GB" sz="1600" dirty="0">
                <a:latin typeface="Arial" panose="020B0604020202020204" pitchFamily="34" charset="0"/>
                <a:cs typeface="Arial" panose="020B0604020202020204" pitchFamily="34" charset="0"/>
              </a:rPr>
              <a:t>How and why organisations develop values, vision, mission, strategy and objectives.</a:t>
            </a:r>
          </a:p>
        </p:txBody>
      </p:sp>
    </p:spTree>
    <p:extLst>
      <p:ext uri="{BB962C8B-B14F-4D97-AF65-F5344CB8AC3E}">
        <p14:creationId xmlns:p14="http://schemas.microsoft.com/office/powerpoint/2010/main" val="2708550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038697" y="1053518"/>
            <a:ext cx="6355644" cy="1274763"/>
          </a:xfrm>
          <a:prstGeom prst="rect">
            <a:avLst/>
          </a:prstGeom>
        </p:spPr>
        <p:txBody>
          <a:bodyPr>
            <a:normAutofit fontScale="90000"/>
          </a:bodyPr>
          <a:lstStyle/>
          <a:p>
            <a:pPr algn="ctr"/>
            <a:r>
              <a:rPr lang="en-GB" dirty="0"/>
              <a:t>Support the running of the organisation (Outcome 1)</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4" name="Explosion 2 5">
            <a:extLst>
              <a:ext uri="{FF2B5EF4-FFF2-40B4-BE49-F238E27FC236}">
                <a16:creationId xmlns:a16="http://schemas.microsoft.com/office/drawing/2014/main" id="{93040A45-4C2A-4A4C-9EBB-B0FEFB03CC8A}"/>
              </a:ext>
            </a:extLst>
          </p:cNvPr>
          <p:cNvSpPr/>
          <p:nvPr/>
        </p:nvSpPr>
        <p:spPr>
          <a:xfrm rot="316469">
            <a:off x="4132495" y="2391316"/>
            <a:ext cx="5875853"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548640"/>
            <a:r>
              <a:rPr lang="en-GB" sz="2200" dirty="0"/>
              <a:t>What is meant by the terms ‘values’, ‘vision’ and ‘mission’ in an organisational context?</a:t>
            </a:r>
            <a:endParaRPr lang="en-GB" sz="2200" dirty="0">
              <a:solidFill>
                <a:prstClr val="white"/>
              </a:solidFill>
              <a:latin typeface="Calibri"/>
            </a:endParaRPr>
          </a:p>
        </p:txBody>
      </p:sp>
      <p:sp>
        <p:nvSpPr>
          <p:cNvPr id="5" name="Text Placeholder 5">
            <a:extLst>
              <a:ext uri="{FF2B5EF4-FFF2-40B4-BE49-F238E27FC236}">
                <a16:creationId xmlns:a16="http://schemas.microsoft.com/office/drawing/2014/main" id="{5E25BD63-BE31-45B8-8301-C8B3ED11E50D}"/>
              </a:ext>
            </a:extLst>
          </p:cNvPr>
          <p:cNvSpPr txBox="1">
            <a:spLocks/>
          </p:cNvSpPr>
          <p:nvPr/>
        </p:nvSpPr>
        <p:spPr>
          <a:xfrm>
            <a:off x="436648" y="1053518"/>
            <a:ext cx="1975129" cy="567251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endParaRPr lang="en-GB" b="1" dirty="0">
              <a:solidFill>
                <a:srgbClr val="7030A0"/>
              </a:solidFill>
            </a:endParaRPr>
          </a:p>
          <a:p>
            <a:pPr marL="0" indent="0">
              <a:buNone/>
            </a:pPr>
            <a:r>
              <a:rPr lang="en-GB" sz="1700" b="1" dirty="0">
                <a:solidFill>
                  <a:srgbClr val="7030A0"/>
                </a:solidFill>
              </a:rPr>
              <a:t>Key terms:</a:t>
            </a:r>
            <a:br>
              <a:rPr lang="en-GB" sz="1700" b="1" dirty="0">
                <a:solidFill>
                  <a:srgbClr val="7030A0"/>
                </a:solidFill>
              </a:rPr>
            </a:br>
            <a:r>
              <a:rPr lang="en-GB" sz="1500" dirty="0"/>
              <a:t>value, mission, vision, objectives, aims strategy, action plan. </a:t>
            </a:r>
          </a:p>
          <a:p>
            <a:endParaRPr lang="en-GB" dirty="0"/>
          </a:p>
          <a:p>
            <a:endParaRPr lang="en-GB" dirty="0"/>
          </a:p>
          <a:p>
            <a:endParaRPr lang="en-GB" dirty="0"/>
          </a:p>
          <a:p>
            <a:endParaRPr lang="en-GB" b="1" dirty="0">
              <a:solidFill>
                <a:srgbClr val="7030A0"/>
              </a:solidFill>
            </a:endParaRPr>
          </a:p>
          <a:p>
            <a:pPr marL="0" indent="0">
              <a:buNone/>
            </a:pPr>
            <a:r>
              <a:rPr lang="en-GB" sz="1600" b="1" dirty="0">
                <a:solidFill>
                  <a:srgbClr val="7030A0"/>
                </a:solidFill>
              </a:rPr>
              <a:t>Learning Outcomes 1</a:t>
            </a:r>
          </a:p>
          <a:p>
            <a:pPr marL="342900" indent="-342900">
              <a:buFont typeface="+mj-lt"/>
              <a:buAutoNum type="arabicPeriod"/>
            </a:pPr>
            <a:r>
              <a:rPr lang="en-GB" sz="1600" dirty="0"/>
              <a:t>How and why organisations develop values, vision, mission, strategy and objectives.</a:t>
            </a:r>
          </a:p>
        </p:txBody>
      </p:sp>
    </p:spTree>
    <p:extLst>
      <p:ext uri="{BB962C8B-B14F-4D97-AF65-F5344CB8AC3E}">
        <p14:creationId xmlns:p14="http://schemas.microsoft.com/office/powerpoint/2010/main" val="376479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43943" y="427794"/>
            <a:ext cx="9609512" cy="737968"/>
          </a:xfrm>
          <a:prstGeom prst="rect">
            <a:avLst/>
          </a:prstGeom>
        </p:spPr>
        <p:txBody>
          <a:bodyPr>
            <a:normAutofit fontScale="90000"/>
          </a:bodyPr>
          <a:lstStyle/>
          <a:p>
            <a:pPr algn="ctr"/>
            <a:r>
              <a:rPr lang="en-US" sz="3100" dirty="0"/>
              <a:t>So… what is an Organization vision, mission strategy and values</a:t>
            </a:r>
            <a:r>
              <a:rPr lang="en-US" sz="4800" dirty="0"/>
              <a:t>?</a:t>
            </a:r>
          </a:p>
        </p:txBody>
      </p:sp>
      <p:sp>
        <p:nvSpPr>
          <p:cNvPr id="4" name="Explosion 2 5">
            <a:extLst>
              <a:ext uri="{FF2B5EF4-FFF2-40B4-BE49-F238E27FC236}">
                <a16:creationId xmlns:a16="http://schemas.microsoft.com/office/drawing/2014/main" id="{5D6D923C-13F7-4A86-8022-31ADD1CA49EE}"/>
              </a:ext>
            </a:extLst>
          </p:cNvPr>
          <p:cNvSpPr/>
          <p:nvPr/>
        </p:nvSpPr>
        <p:spPr>
          <a:xfrm rot="316469">
            <a:off x="2395176" y="3492591"/>
            <a:ext cx="6112636"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548640"/>
            <a:r>
              <a:rPr lang="en-GB" dirty="0"/>
              <a:t>A </a:t>
            </a:r>
            <a:r>
              <a:rPr lang="en-GB" b="1" dirty="0">
                <a:solidFill>
                  <a:schemeClr val="tx1"/>
                </a:solidFill>
              </a:rPr>
              <a:t>vision</a:t>
            </a:r>
            <a:r>
              <a:rPr lang="en-GB" b="1" dirty="0"/>
              <a:t> statement</a:t>
            </a:r>
            <a:r>
              <a:rPr lang="en-GB" dirty="0"/>
              <a:t>, in contrast, is a future-oriented declaration of the organization’s purpose and aspirations.</a:t>
            </a:r>
            <a:endParaRPr lang="en-GB" sz="2200" dirty="0">
              <a:solidFill>
                <a:prstClr val="white"/>
              </a:solidFill>
            </a:endParaRPr>
          </a:p>
        </p:txBody>
      </p:sp>
      <p:sp>
        <p:nvSpPr>
          <p:cNvPr id="5" name="Explosion 2 5">
            <a:extLst>
              <a:ext uri="{FF2B5EF4-FFF2-40B4-BE49-F238E27FC236}">
                <a16:creationId xmlns:a16="http://schemas.microsoft.com/office/drawing/2014/main" id="{45F3BE2F-D1F2-4996-8771-F75AC6530CC1}"/>
              </a:ext>
            </a:extLst>
          </p:cNvPr>
          <p:cNvSpPr/>
          <p:nvPr/>
        </p:nvSpPr>
        <p:spPr>
          <a:xfrm rot="316469">
            <a:off x="1760640" y="988721"/>
            <a:ext cx="6112636"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lvl="0" algn="ctr" defTabSz="548640"/>
            <a:r>
              <a:rPr lang="en-GB" dirty="0">
                <a:solidFill>
                  <a:prstClr val="white"/>
                </a:solidFill>
              </a:rPr>
              <a:t>A </a:t>
            </a:r>
            <a:r>
              <a:rPr lang="en-GB" b="1" dirty="0">
                <a:solidFill>
                  <a:prstClr val="black"/>
                </a:solidFill>
              </a:rPr>
              <a:t>mission </a:t>
            </a:r>
            <a:r>
              <a:rPr lang="en-GB" b="1" dirty="0">
                <a:solidFill>
                  <a:prstClr val="white"/>
                </a:solidFill>
              </a:rPr>
              <a:t>statement</a:t>
            </a:r>
            <a:r>
              <a:rPr lang="en-GB" dirty="0">
                <a:solidFill>
                  <a:prstClr val="white"/>
                </a:solidFill>
              </a:rPr>
              <a:t> communicates the organization’s reason for being, and how it aims to serve its key stakeholders.</a:t>
            </a:r>
            <a:endParaRPr lang="en-GB" sz="2200" dirty="0">
              <a:solidFill>
                <a:prstClr val="white"/>
              </a:solidFill>
            </a:endParaRPr>
          </a:p>
        </p:txBody>
      </p:sp>
      <p:sp>
        <p:nvSpPr>
          <p:cNvPr id="6" name="Explosion 2 5">
            <a:extLst>
              <a:ext uri="{FF2B5EF4-FFF2-40B4-BE49-F238E27FC236}">
                <a16:creationId xmlns:a16="http://schemas.microsoft.com/office/drawing/2014/main" id="{17E18434-C17C-4220-8604-A892F5FFC0E1}"/>
              </a:ext>
            </a:extLst>
          </p:cNvPr>
          <p:cNvSpPr/>
          <p:nvPr/>
        </p:nvSpPr>
        <p:spPr>
          <a:xfrm rot="316469">
            <a:off x="6899478" y="678200"/>
            <a:ext cx="5619167"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lvl="0" algn="ctr" defTabSz="548640"/>
            <a:r>
              <a:rPr lang="en-GB" dirty="0"/>
              <a:t>A </a:t>
            </a:r>
            <a:r>
              <a:rPr lang="en-GB" b="1" dirty="0">
                <a:solidFill>
                  <a:schemeClr val="tx1"/>
                </a:solidFill>
              </a:rPr>
              <a:t>Strategy</a:t>
            </a:r>
            <a:r>
              <a:rPr lang="en-GB" dirty="0"/>
              <a:t> is a statement of how you are going to achieve something. More specifically, a strategy is a unique approach of how you will use your mission to achieve your vision.</a:t>
            </a:r>
            <a:endParaRPr lang="en-GB" sz="2200" dirty="0">
              <a:solidFill>
                <a:prstClr val="white"/>
              </a:solidFill>
            </a:endParaRPr>
          </a:p>
        </p:txBody>
      </p:sp>
      <p:sp>
        <p:nvSpPr>
          <p:cNvPr id="7" name="Explosion 2 5">
            <a:extLst>
              <a:ext uri="{FF2B5EF4-FFF2-40B4-BE49-F238E27FC236}">
                <a16:creationId xmlns:a16="http://schemas.microsoft.com/office/drawing/2014/main" id="{D0157CBB-A9E7-4B77-ACBD-EEE3B0E64989}"/>
              </a:ext>
            </a:extLst>
          </p:cNvPr>
          <p:cNvSpPr/>
          <p:nvPr/>
        </p:nvSpPr>
        <p:spPr>
          <a:xfrm rot="316469">
            <a:off x="6561229" y="3492590"/>
            <a:ext cx="6112636" cy="371748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pPr lvl="0" algn="ctr" defTabSz="548640"/>
            <a:r>
              <a:rPr lang="en-GB" b="1" dirty="0">
                <a:solidFill>
                  <a:prstClr val="black"/>
                </a:solidFill>
              </a:rPr>
              <a:t>Values</a:t>
            </a:r>
            <a:r>
              <a:rPr lang="en-GB" dirty="0">
                <a:solidFill>
                  <a:prstClr val="white"/>
                </a:solidFill>
              </a:rPr>
              <a:t> are the beliefs of an individual or group, and in this case the organization, in which they are emotionally invested.</a:t>
            </a:r>
            <a:endParaRPr lang="en-GB" sz="2200" dirty="0">
              <a:solidFill>
                <a:prstClr val="white"/>
              </a:solidFill>
            </a:endParaRPr>
          </a:p>
        </p:txBody>
      </p:sp>
      <p:pic>
        <p:nvPicPr>
          <p:cNvPr id="3" name="Picture 2">
            <a:extLst>
              <a:ext uri="{FF2B5EF4-FFF2-40B4-BE49-F238E27FC236}">
                <a16:creationId xmlns:a16="http://schemas.microsoft.com/office/drawing/2014/main" id="{EE5210F0-C9E6-479D-8D02-41560B38237B}"/>
              </a:ext>
            </a:extLst>
          </p:cNvPr>
          <p:cNvPicPr>
            <a:picLocks noChangeAspect="1"/>
          </p:cNvPicPr>
          <p:nvPr/>
        </p:nvPicPr>
        <p:blipFill>
          <a:blip r:embed="rId3"/>
          <a:stretch>
            <a:fillRect/>
          </a:stretch>
        </p:blipFill>
        <p:spPr>
          <a:xfrm>
            <a:off x="212027" y="1165762"/>
            <a:ext cx="1882064" cy="5669771"/>
          </a:xfrm>
          <a:prstGeom prst="rect">
            <a:avLst/>
          </a:prstGeom>
        </p:spPr>
      </p:pic>
    </p:spTree>
    <p:extLst>
      <p:ext uri="{BB962C8B-B14F-4D97-AF65-F5344CB8AC3E}">
        <p14:creationId xmlns:p14="http://schemas.microsoft.com/office/powerpoint/2010/main" val="324090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11670" y="665163"/>
            <a:ext cx="8812924" cy="737968"/>
          </a:xfrm>
          <a:prstGeom prst="rect">
            <a:avLst/>
          </a:prstGeom>
        </p:spPr>
        <p:txBody>
          <a:bodyPr>
            <a:normAutofit/>
          </a:bodyPr>
          <a:lstStyle/>
          <a:p>
            <a:pPr algn="ctr"/>
            <a:r>
              <a:rPr lang="en-US" sz="2000" b="1" dirty="0"/>
              <a:t>So… </a:t>
            </a:r>
            <a:r>
              <a:rPr lang="en-GB" sz="2000" b="1" dirty="0"/>
              <a:t>Why does organisations develop values, vision, mission, strategy and objectives for a business purpose and how are they linked together. </a:t>
            </a:r>
            <a:r>
              <a:rPr lang="en-US" sz="2000" b="1" dirty="0"/>
              <a:t>?</a:t>
            </a:r>
          </a:p>
        </p:txBody>
      </p:sp>
      <p:pic>
        <p:nvPicPr>
          <p:cNvPr id="9" name="RPReplay_Final1622113874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849632" y="5288879"/>
            <a:ext cx="2342367" cy="1569121"/>
          </a:xfrm>
          <a:prstGeom prst="rect">
            <a:avLst/>
          </a:prstGeom>
        </p:spPr>
      </p:pic>
      <p:sp>
        <p:nvSpPr>
          <p:cNvPr id="3" name="Rectangle 2">
            <a:extLst>
              <a:ext uri="{FF2B5EF4-FFF2-40B4-BE49-F238E27FC236}">
                <a16:creationId xmlns:a16="http://schemas.microsoft.com/office/drawing/2014/main" id="{40CDBC3F-1FAB-48A2-AFCB-AB5B4CA6CE9D}"/>
              </a:ext>
            </a:extLst>
          </p:cNvPr>
          <p:cNvSpPr/>
          <p:nvPr/>
        </p:nvSpPr>
        <p:spPr>
          <a:xfrm>
            <a:off x="2475186" y="2019903"/>
            <a:ext cx="9716813" cy="4293483"/>
          </a:xfrm>
          <a:prstGeom prst="rect">
            <a:avLst/>
          </a:prstGeom>
        </p:spPr>
        <p:txBody>
          <a:bodyPr wrap="square">
            <a:spAutoFit/>
          </a:bodyPr>
          <a:lstStyle/>
          <a:p>
            <a:pPr marL="457200" marR="0" lvl="0" indent="-457200" defTabSz="914400" eaLnBrk="1" fontAlgn="auto" latinLnBrk="0" hangingPunct="1">
              <a:lnSpc>
                <a:spcPct val="100000"/>
              </a:lnSpc>
              <a:spcBef>
                <a:spcPts val="1800"/>
              </a:spcBef>
              <a:spcAft>
                <a:spcPts val="0"/>
              </a:spcAft>
              <a:buClr>
                <a:srgbClr val="A9A57C"/>
              </a:buClr>
              <a:buSzPct val="80000"/>
              <a:buFont typeface="Wingdings" panose="05000000000000000000" pitchFamily="2" charset="2"/>
              <a:buChar char="Ø"/>
              <a:tabLst/>
              <a:defRPr/>
            </a:pPr>
            <a:r>
              <a:rPr kumimoji="0" lang="en-GB" sz="2200" b="0" i="0" u="none" strike="noStrike" kern="0" cap="none" spc="0" normalizeH="0" baseline="0" noProof="0" dirty="0">
                <a:ln>
                  <a:noFill/>
                </a:ln>
                <a:solidFill>
                  <a:srgbClr val="2F2B20"/>
                </a:solidFill>
                <a:effectLst/>
                <a:uLnTx/>
                <a:uFillTx/>
              </a:rPr>
              <a:t>Because mission statement/vision provides a clear view of where the business wants to be and what it wants to achieve in the future.</a:t>
            </a:r>
          </a:p>
          <a:p>
            <a:pPr marL="457200" marR="0" lvl="0" indent="-457200" defTabSz="914400" eaLnBrk="1" fontAlgn="auto" latinLnBrk="0" hangingPunct="1">
              <a:lnSpc>
                <a:spcPct val="100000"/>
              </a:lnSpc>
              <a:spcBef>
                <a:spcPts val="1800"/>
              </a:spcBef>
              <a:spcAft>
                <a:spcPts val="0"/>
              </a:spcAft>
              <a:buClr>
                <a:srgbClr val="A9A57C"/>
              </a:buClr>
              <a:buSzPct val="80000"/>
              <a:buFont typeface="Wingdings" panose="05000000000000000000" pitchFamily="2" charset="2"/>
              <a:buChar char="Ø"/>
              <a:tabLst/>
              <a:defRPr/>
            </a:pPr>
            <a:r>
              <a:rPr kumimoji="0" lang="en-GB" sz="2200" b="0" i="0" u="none" strike="noStrike" kern="0" cap="none" spc="0" normalizeH="0" baseline="0" noProof="0" dirty="0">
                <a:ln>
                  <a:noFill/>
                </a:ln>
                <a:solidFill>
                  <a:srgbClr val="2F2B20"/>
                </a:solidFill>
                <a:effectLst/>
                <a:uLnTx/>
                <a:uFillTx/>
              </a:rPr>
              <a:t>It Provides a sense of direction.</a:t>
            </a:r>
          </a:p>
          <a:p>
            <a:pPr marL="457200" marR="0" lvl="0" indent="-457200" defTabSz="914400" eaLnBrk="1" fontAlgn="auto" latinLnBrk="0" hangingPunct="1">
              <a:lnSpc>
                <a:spcPct val="100000"/>
              </a:lnSpc>
              <a:spcBef>
                <a:spcPts val="1800"/>
              </a:spcBef>
              <a:spcAft>
                <a:spcPts val="0"/>
              </a:spcAft>
              <a:buClr>
                <a:srgbClr val="A9A57C"/>
              </a:buClr>
              <a:buSzPct val="80000"/>
              <a:buFont typeface="Wingdings" panose="05000000000000000000" pitchFamily="2" charset="2"/>
              <a:buChar char="Ø"/>
              <a:tabLst/>
              <a:defRPr/>
            </a:pPr>
            <a:r>
              <a:rPr kumimoji="0" lang="en-GB" sz="2200" b="0" i="0" u="none" strike="noStrike" kern="0" cap="none" spc="0" normalizeH="0" baseline="0" noProof="0" dirty="0">
                <a:ln>
                  <a:noFill/>
                </a:ln>
                <a:solidFill>
                  <a:srgbClr val="2F2B20"/>
                </a:solidFill>
                <a:effectLst/>
                <a:uLnTx/>
                <a:uFillTx/>
              </a:rPr>
              <a:t>Informs core values (culture) and strategic decision making.</a:t>
            </a:r>
          </a:p>
          <a:p>
            <a:pPr marL="457200" marR="0" lvl="0" indent="-457200" defTabSz="914400" eaLnBrk="1" fontAlgn="auto" latinLnBrk="0" hangingPunct="1">
              <a:lnSpc>
                <a:spcPct val="100000"/>
              </a:lnSpc>
              <a:spcBef>
                <a:spcPts val="1800"/>
              </a:spcBef>
              <a:spcAft>
                <a:spcPts val="0"/>
              </a:spcAft>
              <a:buClr>
                <a:srgbClr val="A9A57C"/>
              </a:buClr>
              <a:buSzPct val="80000"/>
              <a:buFont typeface="Wingdings" panose="05000000000000000000" pitchFamily="2" charset="2"/>
              <a:buChar char="Ø"/>
              <a:tabLst/>
              <a:defRPr/>
            </a:pPr>
            <a:r>
              <a:rPr kumimoji="0" lang="en-GB" sz="2200" b="0" i="0" u="none" strike="noStrike" kern="0" cap="none" spc="0" normalizeH="0" baseline="0" noProof="0" dirty="0">
                <a:ln>
                  <a:noFill/>
                </a:ln>
                <a:solidFill>
                  <a:srgbClr val="2F2B20"/>
                </a:solidFill>
                <a:effectLst/>
                <a:uLnTx/>
                <a:uFillTx/>
              </a:rPr>
              <a:t>Helps improve employee engagement.</a:t>
            </a:r>
          </a:p>
          <a:p>
            <a:pPr marL="457200" marR="0" lvl="0" indent="-457200" defTabSz="914400" eaLnBrk="1" fontAlgn="auto" latinLnBrk="0" hangingPunct="1">
              <a:lnSpc>
                <a:spcPct val="100000"/>
              </a:lnSpc>
              <a:spcBef>
                <a:spcPts val="1800"/>
              </a:spcBef>
              <a:spcAft>
                <a:spcPts val="0"/>
              </a:spcAft>
              <a:buClr>
                <a:srgbClr val="A9A57C"/>
              </a:buClr>
              <a:buSzPct val="80000"/>
              <a:buFont typeface="Wingdings" panose="05000000000000000000" pitchFamily="2" charset="2"/>
              <a:buChar char="Ø"/>
              <a:tabLst/>
              <a:defRPr/>
            </a:pPr>
            <a:r>
              <a:rPr kumimoji="0" lang="en-GB" sz="2200" b="0" i="0" u="none" strike="noStrike" kern="0" cap="none" spc="0" normalizeH="0" baseline="0" noProof="0" dirty="0">
                <a:ln>
                  <a:noFill/>
                </a:ln>
                <a:solidFill>
                  <a:srgbClr val="2F2B20"/>
                </a:solidFill>
                <a:effectLst/>
                <a:uLnTx/>
                <a:uFillTx/>
              </a:rPr>
              <a:t>Can be incorporated into a business’ marketing to influence the consumers’ perceptions.</a:t>
            </a:r>
          </a:p>
          <a:p>
            <a:pPr marL="457200" marR="0" lvl="0" indent="-457200" defTabSz="914400" eaLnBrk="1" fontAlgn="auto" latinLnBrk="0" hangingPunct="1">
              <a:lnSpc>
                <a:spcPct val="100000"/>
              </a:lnSpc>
              <a:spcBef>
                <a:spcPts val="1800"/>
              </a:spcBef>
              <a:spcAft>
                <a:spcPts val="0"/>
              </a:spcAft>
              <a:buClr>
                <a:srgbClr val="A9A57C"/>
              </a:buClr>
              <a:buSzPct val="80000"/>
              <a:buFont typeface="Wingdings" panose="05000000000000000000" pitchFamily="2" charset="2"/>
              <a:buChar char="Ø"/>
              <a:tabLst/>
              <a:defRPr/>
            </a:pPr>
            <a:r>
              <a:rPr kumimoji="0" lang="en-GB" sz="2200" b="0" i="0" u="none" strike="noStrike" kern="0" cap="none" spc="0" normalizeH="0" baseline="0" noProof="0" dirty="0">
                <a:ln>
                  <a:noFill/>
                </a:ln>
                <a:solidFill>
                  <a:srgbClr val="2F2B20"/>
                </a:solidFill>
                <a:effectLst/>
                <a:uLnTx/>
                <a:uFillTx/>
              </a:rPr>
              <a:t>The vision statement will only be achieved if shorter term aims are clearly focused on achieving the longer term objectives</a:t>
            </a:r>
          </a:p>
        </p:txBody>
      </p:sp>
      <p:pic>
        <p:nvPicPr>
          <p:cNvPr id="4" name="Picture 3">
            <a:extLst>
              <a:ext uri="{FF2B5EF4-FFF2-40B4-BE49-F238E27FC236}">
                <a16:creationId xmlns:a16="http://schemas.microsoft.com/office/drawing/2014/main" id="{F1995EDC-D17F-4BB1-B91B-8DBF6ADA3A55}"/>
              </a:ext>
            </a:extLst>
          </p:cNvPr>
          <p:cNvPicPr>
            <a:picLocks noChangeAspect="1"/>
          </p:cNvPicPr>
          <p:nvPr/>
        </p:nvPicPr>
        <p:blipFill>
          <a:blip r:embed="rId6"/>
          <a:stretch>
            <a:fillRect/>
          </a:stretch>
        </p:blipFill>
        <p:spPr>
          <a:xfrm>
            <a:off x="274971" y="1034147"/>
            <a:ext cx="2036240" cy="5669771"/>
          </a:xfrm>
          <a:prstGeom prst="rect">
            <a:avLst/>
          </a:prstGeom>
        </p:spPr>
      </p:pic>
    </p:spTree>
    <p:extLst>
      <p:ext uri="{BB962C8B-B14F-4D97-AF65-F5344CB8AC3E}">
        <p14:creationId xmlns:p14="http://schemas.microsoft.com/office/powerpoint/2010/main" val="176041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9"/>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9"/>
                                        </p:tgtEl>
                                      </p:cBhvr>
                                    </p:cmd>
                                  </p:childTnLst>
                                </p:cTn>
                              </p:par>
                            </p:childTnLst>
                          </p:cTn>
                        </p:par>
                      </p:childTnLst>
                    </p:cTn>
                  </p:par>
                </p:childTnLst>
              </p:cTn>
              <p:nextCondLst>
                <p:cond evt="onClick" delay="0">
                  <p:tgtEl>
                    <p:spTgt spid="9"/>
                  </p:tgtEl>
                </p:cond>
              </p:nextCondLst>
            </p:seq>
            <p:video>
              <p:cMediaNode vol="96970">
                <p:cTn id="50" fill="hold" display="0">
                  <p:stCondLst>
                    <p:cond delay="indefinite"/>
                  </p:stCondLst>
                </p:cTn>
                <p:tgtEl>
                  <p:spTgt spid="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11670" y="665163"/>
            <a:ext cx="8812924" cy="737968"/>
          </a:xfrm>
          <a:prstGeom prst="rect">
            <a:avLst/>
          </a:prstGeom>
        </p:spPr>
        <p:txBody>
          <a:bodyPr>
            <a:normAutofit/>
          </a:bodyPr>
          <a:lstStyle/>
          <a:p>
            <a:pPr algn="ctr"/>
            <a:r>
              <a:rPr lang="en-US" sz="2000" b="1" dirty="0"/>
              <a:t>So… </a:t>
            </a:r>
            <a:r>
              <a:rPr lang="en-GB" sz="2000" b="1" dirty="0"/>
              <a:t>Why does organisations develop values, vision, mission, strategy and objectives for a business purpose and how are they linked together. </a:t>
            </a:r>
            <a:r>
              <a:rPr lang="en-US" sz="2000" b="1" dirty="0"/>
              <a:t>? Facebook</a:t>
            </a:r>
          </a:p>
        </p:txBody>
      </p:sp>
      <p:pic>
        <p:nvPicPr>
          <p:cNvPr id="3" name="Picture 2">
            <a:extLst>
              <a:ext uri="{FF2B5EF4-FFF2-40B4-BE49-F238E27FC236}">
                <a16:creationId xmlns:a16="http://schemas.microsoft.com/office/drawing/2014/main" id="{C298E05A-444B-4B83-AEEC-BB74C7949AE0}"/>
              </a:ext>
            </a:extLst>
          </p:cNvPr>
          <p:cNvPicPr>
            <a:picLocks noChangeAspect="1"/>
          </p:cNvPicPr>
          <p:nvPr/>
        </p:nvPicPr>
        <p:blipFill>
          <a:blip r:embed="rId3"/>
          <a:stretch>
            <a:fillRect/>
          </a:stretch>
        </p:blipFill>
        <p:spPr>
          <a:xfrm>
            <a:off x="189567" y="1034147"/>
            <a:ext cx="2036240" cy="5669771"/>
          </a:xfrm>
          <a:prstGeom prst="rect">
            <a:avLst/>
          </a:prstGeom>
        </p:spPr>
      </p:pic>
      <p:sp>
        <p:nvSpPr>
          <p:cNvPr id="4" name="Rectangle 3">
            <a:extLst>
              <a:ext uri="{FF2B5EF4-FFF2-40B4-BE49-F238E27FC236}">
                <a16:creationId xmlns:a16="http://schemas.microsoft.com/office/drawing/2014/main" id="{A413E927-8B5D-4AD7-B680-BE725AE29527}"/>
              </a:ext>
            </a:extLst>
          </p:cNvPr>
          <p:cNvSpPr/>
          <p:nvPr/>
        </p:nvSpPr>
        <p:spPr>
          <a:xfrm>
            <a:off x="4362899" y="2460335"/>
            <a:ext cx="5011693" cy="923330"/>
          </a:xfrm>
          <a:prstGeom prst="rect">
            <a:avLst/>
          </a:prstGeom>
        </p:spPr>
        <p:txBody>
          <a:bodyPr wrap="none">
            <a:spAutoFit/>
          </a:bodyPr>
          <a:lstStyle/>
          <a:p>
            <a:r>
              <a:rPr lang="en-GB" u="sng" dirty="0">
                <a:hlinkClick r:id="rId4">
                  <a:extLst>
                    <a:ext uri="{A12FA001-AC4F-418D-AE19-62706E023703}">
                      <ahyp:hlinkClr xmlns:ahyp="http://schemas.microsoft.com/office/drawing/2018/hyperlinkcolor" val="tx"/>
                    </a:ext>
                  </a:extLst>
                </a:hlinkClick>
              </a:rPr>
              <a:t>Facebook Vision statement </a:t>
            </a:r>
          </a:p>
          <a:p>
            <a:endParaRPr lang="en-GB" dirty="0">
              <a:hlinkClick r:id="rId4">
                <a:extLst>
                  <a:ext uri="{A12FA001-AC4F-418D-AE19-62706E023703}">
                    <ahyp:hlinkClr xmlns:ahyp="http://schemas.microsoft.com/office/drawing/2018/hyperlinkcolor" val="tx"/>
                  </a:ext>
                </a:extLst>
              </a:hlinkClick>
            </a:endParaRPr>
          </a:p>
          <a:p>
            <a:r>
              <a:rPr lang="en-GB" dirty="0">
                <a:hlinkClick r:id="rId4">
                  <a:extLst>
                    <a:ext uri="{A12FA001-AC4F-418D-AE19-62706E023703}">
                      <ahyp:hlinkClr xmlns:ahyp="http://schemas.microsoft.com/office/drawing/2018/hyperlinkcolor" val="tx"/>
                    </a:ext>
                  </a:extLst>
                </a:hlinkClick>
              </a:rPr>
              <a:t>https://www.youtube.com/watch?v=YfVcV1QXXyg</a:t>
            </a:r>
            <a:r>
              <a:rPr lang="en-GB" dirty="0"/>
              <a:t>  </a:t>
            </a:r>
          </a:p>
        </p:txBody>
      </p:sp>
      <p:sp>
        <p:nvSpPr>
          <p:cNvPr id="5" name="Rectangle 4">
            <a:extLst>
              <a:ext uri="{FF2B5EF4-FFF2-40B4-BE49-F238E27FC236}">
                <a16:creationId xmlns:a16="http://schemas.microsoft.com/office/drawing/2014/main" id="{B768EE3F-B181-4958-96CD-D7D6461C0FA5}"/>
              </a:ext>
            </a:extLst>
          </p:cNvPr>
          <p:cNvSpPr/>
          <p:nvPr/>
        </p:nvSpPr>
        <p:spPr>
          <a:xfrm>
            <a:off x="4362899" y="4655356"/>
            <a:ext cx="4921347" cy="923330"/>
          </a:xfrm>
          <a:prstGeom prst="rect">
            <a:avLst/>
          </a:prstGeom>
        </p:spPr>
        <p:txBody>
          <a:bodyPr wrap="none">
            <a:spAutoFit/>
          </a:bodyPr>
          <a:lstStyle/>
          <a:p>
            <a:r>
              <a:rPr lang="en-GB" dirty="0">
                <a:hlinkClick r:id="rId5">
                  <a:extLst>
                    <a:ext uri="{A12FA001-AC4F-418D-AE19-62706E023703}">
                      <ahyp:hlinkClr xmlns:ahyp="http://schemas.microsoft.com/office/drawing/2018/hyperlinkcolor" val="tx"/>
                    </a:ext>
                  </a:extLst>
                </a:hlinkClick>
              </a:rPr>
              <a:t>Facebook new company name</a:t>
            </a:r>
          </a:p>
          <a:p>
            <a:endParaRPr lang="en-GB" dirty="0">
              <a:hlinkClick r:id="rId5">
                <a:extLst>
                  <a:ext uri="{A12FA001-AC4F-418D-AE19-62706E023703}">
                    <ahyp:hlinkClr xmlns:ahyp="http://schemas.microsoft.com/office/drawing/2018/hyperlinkcolor" val="tx"/>
                  </a:ext>
                </a:extLst>
              </a:hlinkClick>
            </a:endParaRPr>
          </a:p>
          <a:p>
            <a:r>
              <a:rPr lang="en-GB" dirty="0">
                <a:hlinkClick r:id="rId5">
                  <a:extLst>
                    <a:ext uri="{A12FA001-AC4F-418D-AE19-62706E023703}">
                      <ahyp:hlinkClr xmlns:ahyp="http://schemas.microsoft.com/office/drawing/2018/hyperlinkcolor" val="tx"/>
                    </a:ext>
                  </a:extLst>
                </a:hlinkClick>
              </a:rPr>
              <a:t>https://www.youtube.com/watch?v=gElfIo6uw4g</a:t>
            </a:r>
            <a:r>
              <a:rPr lang="en-GB" dirty="0"/>
              <a:t>  </a:t>
            </a:r>
          </a:p>
        </p:txBody>
      </p:sp>
    </p:spTree>
    <p:extLst>
      <p:ext uri="{BB962C8B-B14F-4D97-AF65-F5344CB8AC3E}">
        <p14:creationId xmlns:p14="http://schemas.microsoft.com/office/powerpoint/2010/main" val="4226088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29793" y="649712"/>
            <a:ext cx="8138160" cy="7060394"/>
          </a:xfrm>
          <a:prstGeom prst="rect">
            <a:avLst/>
          </a:prstGeom>
        </p:spPr>
        <p:txBody>
          <a:bodyPr wrap="square">
            <a:spAutoFit/>
          </a:bodyPr>
          <a:lstStyle/>
          <a:p>
            <a:pPr algn="ctr"/>
            <a:r>
              <a:rPr lang="en-GB" sz="2800" dirty="0"/>
              <a:t>Vision, Mission, Values in Practise</a:t>
            </a:r>
          </a:p>
          <a:p>
            <a:pPr algn="ctr"/>
            <a:endParaRPr lang="en-GB" dirty="0"/>
          </a:p>
          <a:p>
            <a:r>
              <a:rPr lang="en-GB" dirty="0"/>
              <a:t>Can you guess which companies have once had these mission statements? (Answers at the end)</a:t>
            </a:r>
          </a:p>
          <a:p>
            <a:endParaRPr lang="en-GB" dirty="0"/>
          </a:p>
          <a:p>
            <a:pPr marL="342900" indent="-342900">
              <a:buAutoNum type="arabicPeriod"/>
            </a:pPr>
            <a:r>
              <a:rPr lang="en-GB" i="1" dirty="0"/>
              <a:t>"Our mission is what drives us to do everything possible to expand human potential. We do that by creating ground-breaking sport innovations, by making our products more sustainably, by building a creative and diverse global team and by making a positive impact in communities where we live and work.“</a:t>
            </a:r>
          </a:p>
          <a:p>
            <a:pPr marL="342900" indent="-342900">
              <a:buAutoNum type="arabicPeriod"/>
            </a:pPr>
            <a:endParaRPr lang="en-GB" i="1" dirty="0"/>
          </a:p>
          <a:p>
            <a:pPr marL="342900" indent="-342900">
              <a:buAutoNum type="arabicPeriod"/>
            </a:pPr>
            <a:r>
              <a:rPr lang="en-GB" i="1" dirty="0"/>
              <a:t>‘’our brand mission is to be our customers' favourite place and way to eat and drink. Our worldwide operations are aligned around a global strategy called the Plan to Win, which centre on an exceptional customer experience – People, Products, Place, Price and Promotion. We are committed to continuously improving our operations and enhancing our customers' experience..“</a:t>
            </a:r>
          </a:p>
          <a:p>
            <a:pPr marL="342900" indent="-342900">
              <a:buAutoNum type="arabicPeriod"/>
            </a:pPr>
            <a:endParaRPr lang="en-GB" i="1" dirty="0"/>
          </a:p>
          <a:p>
            <a:pPr marL="342900" indent="-342900">
              <a:buAutoNum type="arabicPeriod"/>
            </a:pPr>
            <a:endParaRPr lang="en-GB" i="1" dirty="0"/>
          </a:p>
          <a:p>
            <a:pPr marL="342900" indent="-342900">
              <a:buAutoNum type="arabicPeriod"/>
            </a:pPr>
            <a:endParaRPr lang="en-GB" i="1" dirty="0"/>
          </a:p>
          <a:p>
            <a:pPr marL="342900" indent="-342900">
              <a:buAutoNum type="arabicPeriod"/>
            </a:pPr>
            <a:endParaRPr lang="en-GB" i="1" dirty="0"/>
          </a:p>
          <a:p>
            <a:pPr marL="342900" indent="-342900">
              <a:buAutoNum type="arabicPeriod"/>
            </a:pPr>
            <a:endParaRPr lang="en-GB" i="1" dirty="0"/>
          </a:p>
          <a:p>
            <a:pPr marL="342900" indent="-342900">
              <a:buAutoNum type="arabicPeriod"/>
            </a:pPr>
            <a:endParaRPr lang="en-GB" i="1" dirty="0"/>
          </a:p>
          <a:p>
            <a:pPr marL="342900" indent="-342900">
              <a:buAutoNum type="arabicPeriod"/>
            </a:pPr>
            <a:endParaRPr lang="en-GB" i="1" dirty="0"/>
          </a:p>
          <a:p>
            <a:pPr marL="342900" indent="-342900">
              <a:buAutoNum type="arabicPeriod"/>
            </a:pPr>
            <a:endParaRPr lang="en-GB" i="1" dirty="0"/>
          </a:p>
          <a:p>
            <a:pPr algn="ctr" defTabSz="548640"/>
            <a:endParaRPr lang="en-US" sz="2880" dirty="0">
              <a:solidFill>
                <a:prstClr val="black"/>
              </a:solidFill>
              <a:latin typeface="American Typewriter"/>
              <a:cs typeface="American Typewriter"/>
            </a:endParaRPr>
          </a:p>
        </p:txBody>
      </p:sp>
      <p:sp>
        <p:nvSpPr>
          <p:cNvPr id="7" name="Explosion 2 5">
            <a:extLst>
              <a:ext uri="{FF2B5EF4-FFF2-40B4-BE49-F238E27FC236}">
                <a16:creationId xmlns:a16="http://schemas.microsoft.com/office/drawing/2014/main" id="{B409DE9E-5734-41B9-95F3-95AA002D740F}"/>
              </a:ext>
            </a:extLst>
          </p:cNvPr>
          <p:cNvSpPr/>
          <p:nvPr/>
        </p:nvSpPr>
        <p:spPr>
          <a:xfrm rot="316469">
            <a:off x="2817427" y="787509"/>
            <a:ext cx="9228238" cy="3608791"/>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r>
              <a:rPr lang="en-GB" sz="2400" i="1" dirty="0"/>
              <a:t>2. “</a:t>
            </a:r>
            <a:r>
              <a:rPr lang="en-GB" sz="1200" i="1" dirty="0"/>
              <a:t>Our brand mission is to be our customers' favourite place and way to eat and drink. Our worldwide operations are aligned around a global strategy called the Plan to Win, which centre on an exceptional customer experience – People, Products, Place, Price and Promotion. We are committed to continuously improving our operations and enhancing our customers' experience..“ </a:t>
            </a:r>
            <a:r>
              <a:rPr lang="en-GB" sz="1200" b="1" i="1" dirty="0">
                <a:solidFill>
                  <a:schemeClr val="tx1"/>
                </a:solidFill>
              </a:rPr>
              <a:t>McDonald’s</a:t>
            </a:r>
          </a:p>
        </p:txBody>
      </p:sp>
      <p:sp>
        <p:nvSpPr>
          <p:cNvPr id="8" name="Explosion 2 5">
            <a:extLst>
              <a:ext uri="{FF2B5EF4-FFF2-40B4-BE49-F238E27FC236}">
                <a16:creationId xmlns:a16="http://schemas.microsoft.com/office/drawing/2014/main" id="{80BD23B7-A8D7-43F7-BE37-501DC51D2364}"/>
              </a:ext>
            </a:extLst>
          </p:cNvPr>
          <p:cNvSpPr txBox="1">
            <a:spLocks/>
          </p:cNvSpPr>
          <p:nvPr/>
        </p:nvSpPr>
        <p:spPr>
          <a:xfrm rot="316469">
            <a:off x="2220487" y="3263780"/>
            <a:ext cx="9046881" cy="4351338"/>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en-GB" sz="1800" dirty="0"/>
              <a:t>1. </a:t>
            </a:r>
            <a:r>
              <a:rPr lang="en-GB" sz="1200" dirty="0"/>
              <a:t>"Our mission is what drives us to do everything possible to expand human potential. We do that by creating ground-breaking sport innovations, by making our products more sustainably, by building a creative and diverse global team and by making a positive impact in communities where we live and work.“ </a:t>
            </a:r>
            <a:r>
              <a:rPr lang="en-GB" sz="2000" b="1" dirty="0">
                <a:solidFill>
                  <a:schemeClr val="tx1"/>
                </a:solidFill>
              </a:rPr>
              <a:t>Nike Inc.</a:t>
            </a:r>
            <a:endParaRPr lang="en-GB" sz="2000" b="1" dirty="0">
              <a:solidFill>
                <a:schemeClr val="tx1"/>
              </a:solidFill>
              <a:latin typeface="American Typewriter"/>
              <a:cs typeface="American Typewriter"/>
            </a:endParaRPr>
          </a:p>
        </p:txBody>
      </p:sp>
      <p:sp>
        <p:nvSpPr>
          <p:cNvPr id="9" name="Explosion 2 5">
            <a:extLst>
              <a:ext uri="{FF2B5EF4-FFF2-40B4-BE49-F238E27FC236}">
                <a16:creationId xmlns:a16="http://schemas.microsoft.com/office/drawing/2014/main" id="{6217B766-1488-4202-8545-397FFDA1F3B5}"/>
              </a:ext>
            </a:extLst>
          </p:cNvPr>
          <p:cNvSpPr/>
          <p:nvPr/>
        </p:nvSpPr>
        <p:spPr>
          <a:xfrm rot="316469">
            <a:off x="2723848" y="634570"/>
            <a:ext cx="9293414" cy="6230034"/>
          </a:xfrm>
          <a:prstGeom prst="irregularSeal2">
            <a:avLst/>
          </a:prstGeom>
        </p:spPr>
        <p:style>
          <a:lnRef idx="1">
            <a:schemeClr val="accent2"/>
          </a:lnRef>
          <a:fillRef idx="3">
            <a:schemeClr val="accent2"/>
          </a:fillRef>
          <a:effectRef idx="2">
            <a:schemeClr val="accent2"/>
          </a:effectRef>
          <a:fontRef idx="minor">
            <a:schemeClr val="lt1"/>
          </a:fontRef>
        </p:style>
        <p:txBody>
          <a:bodyPr rtlCol="0" anchor="ctr"/>
          <a:lstStyle/>
          <a:p>
            <a:r>
              <a:rPr lang="en-GB" sz="2400" b="1" u="sng" dirty="0">
                <a:solidFill>
                  <a:schemeClr val="tx1"/>
                </a:solidFill>
              </a:rPr>
              <a:t>Research Task:</a:t>
            </a:r>
          </a:p>
          <a:p>
            <a:r>
              <a:rPr lang="en-GB" sz="2400" dirty="0"/>
              <a:t>Does your College have a motto or mission statement? Does it represent the shared vision of your College? Identify and explain!! </a:t>
            </a:r>
          </a:p>
        </p:txBody>
      </p:sp>
      <p:pic>
        <p:nvPicPr>
          <p:cNvPr id="2" name="Picture 1">
            <a:extLst>
              <a:ext uri="{FF2B5EF4-FFF2-40B4-BE49-F238E27FC236}">
                <a16:creationId xmlns:a16="http://schemas.microsoft.com/office/drawing/2014/main" id="{B8332DAA-85C4-418F-AF67-6AA9D1D1CE9C}"/>
              </a:ext>
            </a:extLst>
          </p:cNvPr>
          <p:cNvPicPr>
            <a:picLocks noChangeAspect="1"/>
          </p:cNvPicPr>
          <p:nvPr/>
        </p:nvPicPr>
        <p:blipFill>
          <a:blip r:embed="rId3"/>
          <a:stretch>
            <a:fillRect/>
          </a:stretch>
        </p:blipFill>
        <p:spPr>
          <a:xfrm>
            <a:off x="313967" y="649712"/>
            <a:ext cx="2036240" cy="5669771"/>
          </a:xfrm>
          <a:prstGeom prst="rect">
            <a:avLst/>
          </a:prstGeom>
        </p:spPr>
      </p:pic>
    </p:spTree>
    <p:extLst>
      <p:ext uri="{BB962C8B-B14F-4D97-AF65-F5344CB8AC3E}">
        <p14:creationId xmlns:p14="http://schemas.microsoft.com/office/powerpoint/2010/main" val="246697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1000"/>
                                        <p:tgtEl>
                                          <p:spTgt spid="4">
                                            <p:txEl>
                                              <p:pRg st="4" end="4"/>
                                            </p:txEl>
                                          </p:spTgt>
                                        </p:tgtEl>
                                      </p:cBhvr>
                                    </p:animEffect>
                                    <p:anim calcmode="lin" valueType="num">
                                      <p:cBhvr>
                                        <p:cTn id="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6" end="6"/>
                                            </p:txEl>
                                          </p:spTgt>
                                        </p:tgtEl>
                                        <p:attrNameLst>
                                          <p:attrName>style.visibility</p:attrName>
                                        </p:attrNameLst>
                                      </p:cBhvr>
                                      <p:to>
                                        <p:strVal val="visible"/>
                                      </p:to>
                                    </p:set>
                                    <p:animEffect transition="in" filter="fade">
                                      <p:cBhvr>
                                        <p:cTn id="14" dur="1000"/>
                                        <p:tgtEl>
                                          <p:spTgt spid="4">
                                            <p:txEl>
                                              <p:pRg st="6" end="6"/>
                                            </p:txEl>
                                          </p:spTgt>
                                        </p:tgtEl>
                                      </p:cBhvr>
                                    </p:animEffect>
                                    <p:anim calcmode="lin" valueType="num">
                                      <p:cBhvr>
                                        <p:cTn id="1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2413</Words>
  <Application>Microsoft Office PowerPoint</Application>
  <PresentationFormat>Widescreen</PresentationFormat>
  <Paragraphs>307</Paragraphs>
  <Slides>22</Slides>
  <Notes>21</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Adobe Devanagari</vt:lpstr>
      <vt:lpstr>Adobe Heiti Std R</vt:lpstr>
      <vt:lpstr>American Typewriter</vt:lpstr>
      <vt:lpstr>Arial</vt:lpstr>
      <vt:lpstr>Arial Black</vt:lpstr>
      <vt:lpstr>Calibri</vt:lpstr>
      <vt:lpstr>Calibri Light</vt:lpstr>
      <vt:lpstr>Century</vt:lpstr>
      <vt:lpstr>Microsoft Yi Baiti</vt:lpstr>
      <vt:lpstr>Nimbus Sans</vt:lpstr>
      <vt:lpstr>Wingdings</vt:lpstr>
      <vt:lpstr>Office Theme</vt:lpstr>
      <vt:lpstr>PowerPoint Presentation</vt:lpstr>
      <vt:lpstr>PowerPoint Presentation</vt:lpstr>
      <vt:lpstr>Starter Activity 2 (Research Task)</vt:lpstr>
      <vt:lpstr>PowerPoint Presentation</vt:lpstr>
      <vt:lpstr>Support the running of the organisation (Outcome 1)</vt:lpstr>
      <vt:lpstr>So… what is an Organization vision, mission strategy and values?</vt:lpstr>
      <vt:lpstr>So… Why does organisations develop values, vision, mission, strategy and objectives for a business purpose and how are they linked together. ?</vt:lpstr>
      <vt:lpstr>So… Why does organisations develop values, vision, mission, strategy and objectives for a business purpose and how are they linked together. ? Facebook</vt:lpstr>
      <vt:lpstr>PowerPoint Presentation</vt:lpstr>
      <vt:lpstr>Aims and objectives</vt:lpstr>
      <vt:lpstr>Aims and Objectives at Tesco and Oxfam </vt:lpstr>
      <vt:lpstr>Private sector aims/objectives</vt:lpstr>
      <vt:lpstr>Public sector aims/objectives</vt:lpstr>
      <vt:lpstr>Not-for-profit sector aims/objectives</vt:lpstr>
      <vt:lpstr>                                            Case study</vt:lpstr>
      <vt:lpstr>PowerPoint Presentation</vt:lpstr>
      <vt:lpstr>PowerPoint Presentation</vt:lpstr>
      <vt:lpstr>PowerPoint Presentation</vt:lpstr>
      <vt:lpstr>PowerPoint Presentation</vt:lpstr>
      <vt:lpstr>Homework/Plenary Task (Research activity)– </vt:lpstr>
      <vt:lpstr>Research task – Company fact file</vt:lpstr>
      <vt:lpstr>Video 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Samuel Armah</dc:creator>
  <cp:lastModifiedBy>Ben Barton</cp:lastModifiedBy>
  <cp:revision>29</cp:revision>
  <dcterms:created xsi:type="dcterms:W3CDTF">2021-11-02T14:15:56Z</dcterms:created>
  <dcterms:modified xsi:type="dcterms:W3CDTF">2022-03-10T09:56:20Z</dcterms:modified>
</cp:coreProperties>
</file>