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01" r:id="rId2"/>
    <p:sldId id="288" r:id="rId3"/>
    <p:sldId id="285" r:id="rId4"/>
    <p:sldId id="321" r:id="rId5"/>
    <p:sldId id="307" r:id="rId6"/>
    <p:sldId id="322" r:id="rId7"/>
    <p:sldId id="308" r:id="rId8"/>
    <p:sldId id="309" r:id="rId9"/>
    <p:sldId id="323" r:id="rId10"/>
    <p:sldId id="324" r:id="rId11"/>
    <p:sldId id="325" r:id="rId12"/>
    <p:sldId id="326" r:id="rId13"/>
    <p:sldId id="327" r:id="rId14"/>
    <p:sldId id="328" r:id="rId15"/>
    <p:sldId id="329" r:id="rId16"/>
    <p:sldId id="330" r:id="rId17"/>
    <p:sldId id="311" r:id="rId18"/>
    <p:sldId id="276" r:id="rId19"/>
    <p:sldId id="268" r:id="rId20"/>
    <p:sldId id="28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2" autoAdjust="0"/>
    <p:restoredTop sz="89212" autoAdjust="0"/>
  </p:normalViewPr>
  <p:slideViewPr>
    <p:cSldViewPr snapToGrid="0">
      <p:cViewPr varScale="1">
        <p:scale>
          <a:sx n="57" d="100"/>
          <a:sy n="57" d="100"/>
        </p:scale>
        <p:origin x="1016"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1D97D-0AF1-4741-8A62-67459C8564CD}" type="datetimeFigureOut">
              <a:rPr lang="en-GB" smtClean="0"/>
              <a:t>07/03/2022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B80681-D82C-418B-9D59-8E733FF2AAC3}" type="slidenum">
              <a:rPr lang="en-GB" smtClean="0"/>
              <a:t>‹#›</a:t>
            </a:fld>
            <a:endParaRPr lang="en-GB"/>
          </a:p>
        </p:txBody>
      </p:sp>
    </p:spTree>
    <p:extLst>
      <p:ext uri="{BB962C8B-B14F-4D97-AF65-F5344CB8AC3E}">
        <p14:creationId xmlns:p14="http://schemas.microsoft.com/office/powerpoint/2010/main" val="3302177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complete muddled PESTLE from fact sheet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a:t>
            </a:fld>
            <a:endParaRPr lang="en-GB"/>
          </a:p>
        </p:txBody>
      </p:sp>
      <p:sp>
        <p:nvSpPr>
          <p:cNvPr id="5" name="Date Placeholder 4"/>
          <p:cNvSpPr>
            <a:spLocks noGrp="1"/>
          </p:cNvSpPr>
          <p:nvPr>
            <p:ph type="dt" idx="11"/>
          </p:nvPr>
        </p:nvSpPr>
        <p:spPr/>
        <p:txBody>
          <a:bodyPr/>
          <a:lstStyle/>
          <a:p>
            <a:fld id="{31C35CB5-0D87-479F-97AF-F424F343F917}" type="datetime1">
              <a:rPr lang="en-GB" smtClean="0"/>
              <a:t>07/03/2022</a:t>
            </a:fld>
            <a:endParaRPr lang="en-GB"/>
          </a:p>
        </p:txBody>
      </p:sp>
    </p:spTree>
    <p:extLst>
      <p:ext uri="{BB962C8B-B14F-4D97-AF65-F5344CB8AC3E}">
        <p14:creationId xmlns:p14="http://schemas.microsoft.com/office/powerpoint/2010/main" val="1271791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793003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Individual/Group task. Solicit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 led</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665224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71642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2016820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535665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393951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Student led.  Learners to research more environmental factors, with real business examples.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785041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215103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Homework/Plenary Activity</a:t>
            </a:r>
          </a:p>
        </p:txBody>
      </p:sp>
      <p:sp>
        <p:nvSpPr>
          <p:cNvPr id="4" name="Date Placeholder 3"/>
          <p:cNvSpPr>
            <a:spLocks noGrp="1"/>
          </p:cNvSpPr>
          <p:nvPr>
            <p:ph type="dt" idx="1"/>
          </p:nvPr>
        </p:nvSpPr>
        <p:spPr/>
        <p:txBody>
          <a:bodyPr/>
          <a:lstStyle/>
          <a:p>
            <a:fld id="{71EA9454-5D8D-4968-9991-7DFC74F1B533}" type="datetime1">
              <a:rPr lang="en-GB" smtClean="0"/>
              <a:t>07/03/2022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18</a:t>
            </a:fld>
            <a:endParaRPr lang="en-GB"/>
          </a:p>
        </p:txBody>
      </p:sp>
    </p:spTree>
    <p:extLst>
      <p:ext uri="{BB962C8B-B14F-4D97-AF65-F5344CB8AC3E}">
        <p14:creationId xmlns:p14="http://schemas.microsoft.com/office/powerpoint/2010/main" val="2772530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07/03/2022</a:t>
            </a:fld>
            <a:endParaRPr lang="en-GB"/>
          </a:p>
        </p:txBody>
      </p:sp>
      <p:sp>
        <p:nvSpPr>
          <p:cNvPr id="5" name="Slide Number Placeholder 4"/>
          <p:cNvSpPr>
            <a:spLocks noGrp="1"/>
          </p:cNvSpPr>
          <p:nvPr>
            <p:ph type="sldNum" sz="quarter" idx="5"/>
          </p:nvPr>
        </p:nvSpPr>
        <p:spPr>
          <a:xfrm>
            <a:off x="3884613" y="8685213"/>
            <a:ext cx="2971800" cy="458787"/>
          </a:xfrm>
          <a:prstGeom prst="rect">
            <a:avLst/>
          </a:prstGeom>
        </p:spPr>
        <p:txBody>
          <a:bodyPr/>
          <a:lstStyle/>
          <a:p>
            <a:fld id="{FAB17E6A-6E1F-473C-89E5-AF96096B2A7E}" type="slidenum">
              <a:rPr lang="en-GB" smtClean="0"/>
              <a:t>20</a:t>
            </a:fld>
            <a:endParaRPr lang="en-GB"/>
          </a:p>
        </p:txBody>
      </p:sp>
    </p:spTree>
    <p:extLst>
      <p:ext uri="{BB962C8B-B14F-4D97-AF65-F5344CB8AC3E}">
        <p14:creationId xmlns:p14="http://schemas.microsoft.com/office/powerpoint/2010/main" val="148535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write down their answers on sticky notes on the board/workbooks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2</a:t>
            </a:fld>
            <a:endParaRPr lang="en-GB"/>
          </a:p>
        </p:txBody>
      </p:sp>
      <p:sp>
        <p:nvSpPr>
          <p:cNvPr id="5" name="Date Placeholder 4"/>
          <p:cNvSpPr>
            <a:spLocks noGrp="1"/>
          </p:cNvSpPr>
          <p:nvPr>
            <p:ph type="dt" idx="11"/>
          </p:nvPr>
        </p:nvSpPr>
        <p:spPr/>
        <p:txBody>
          <a:bodyPr/>
          <a:lstStyle/>
          <a:p>
            <a:fld id="{31C35CB5-0D87-479F-97AF-F424F343F917}" type="datetime1">
              <a:rPr lang="en-GB" smtClean="0"/>
              <a:t>07/03/2022</a:t>
            </a:fld>
            <a:endParaRPr lang="en-GB"/>
          </a:p>
        </p:txBody>
      </p:sp>
    </p:spTree>
    <p:extLst>
      <p:ext uri="{BB962C8B-B14F-4D97-AF65-F5344CB8AC3E}">
        <p14:creationId xmlns:p14="http://schemas.microsoft.com/office/powerpoint/2010/main" val="4207059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whole class for definition of PESTLE. Solicit answers</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07/03/2022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3</a:t>
            </a:fld>
            <a:endParaRPr lang="en-GB"/>
          </a:p>
        </p:txBody>
      </p:sp>
    </p:spTree>
    <p:extLst>
      <p:ext uri="{BB962C8B-B14F-4D97-AF65-F5344CB8AC3E}">
        <p14:creationId xmlns:p14="http://schemas.microsoft.com/office/powerpoint/2010/main" val="2102966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concepts to students</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07/03/2022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4</a:t>
            </a:fld>
            <a:endParaRPr lang="en-GB"/>
          </a:p>
        </p:txBody>
      </p:sp>
    </p:spTree>
    <p:extLst>
      <p:ext uri="{BB962C8B-B14F-4D97-AF65-F5344CB8AC3E}">
        <p14:creationId xmlns:p14="http://schemas.microsoft.com/office/powerpoint/2010/main" val="1436858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335335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Individual/Group task. Solicit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 led</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07/03/2022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6</a:t>
            </a:fld>
            <a:endParaRPr lang="en-GB"/>
          </a:p>
        </p:txBody>
      </p:sp>
    </p:spTree>
    <p:extLst>
      <p:ext uri="{BB962C8B-B14F-4D97-AF65-F5344CB8AC3E}">
        <p14:creationId xmlns:p14="http://schemas.microsoft.com/office/powerpoint/2010/main" val="654858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 Link knowledge from starter activity</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67037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 Solicit answers for the question-</a:t>
            </a:r>
            <a:r>
              <a:rPr lang="en-US" dirty="0">
                <a:solidFill>
                  <a:srgbClr val="FF0000"/>
                </a:solidFill>
              </a:rPr>
              <a:t>Why do you think this is the case?</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1170637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07/03/2022</a:t>
            </a:fld>
            <a:endParaRPr lang="en-GB"/>
          </a:p>
        </p:txBody>
      </p:sp>
    </p:spTree>
    <p:extLst>
      <p:ext uri="{BB962C8B-B14F-4D97-AF65-F5344CB8AC3E}">
        <p14:creationId xmlns:p14="http://schemas.microsoft.com/office/powerpoint/2010/main" val="2176541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A208-C4A8-43A6-A15A-377861BFD5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DC5094-31F9-4C75-BC05-244A9D739A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363245-6F2F-4C95-B082-09503FEB597F}"/>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47AD141E-5812-4510-AAEA-62C53A9C4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E26C4-E87E-4711-B4A7-91796E4AFB12}"/>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016050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AE9BC-FF1A-418E-8BBD-E6CA56C22F5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41DED8E-15E4-47E1-A0E7-3AC4820FEF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B6F2B-F93C-4F85-AD8B-897A5CEC669A}"/>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843B01A4-2F55-428A-B699-3F54288914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D01D9B-8754-47AA-80BF-CBBEE90B3964}"/>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44093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F799EB-F14E-4915-9332-C449463BA6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9500F4-5840-4D0D-AC02-C9E88FB46E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DEB663-48D1-4D4F-B0CE-8C28BA998527}"/>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6D26F2A5-50B4-44C9-92D1-D36DD1EAD7E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BD9681-E10D-4458-AADC-8ACB37A0653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434993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09C5A35-3D43-40AD-84FC-5FE9CAAEE5CB}" type="datetimeFigureOut">
              <a:rPr lang="en-GB" smtClean="0"/>
              <a:t>07/03/2022</a:t>
            </a:fld>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144F35E-E455-4264-BB34-8B5F1858BB0C}" type="slidenum">
              <a:rPr lang="en-GB" smtClean="0"/>
              <a:t>‹#›</a:t>
            </a:fld>
            <a:endParaRPr lang="en-GB" dirty="0"/>
          </a:p>
        </p:txBody>
      </p:sp>
    </p:spTree>
    <p:extLst>
      <p:ext uri="{BB962C8B-B14F-4D97-AF65-F5344CB8AC3E}">
        <p14:creationId xmlns:p14="http://schemas.microsoft.com/office/powerpoint/2010/main" val="1017713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D9C7C-4E29-4532-BCD5-49275D9494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885FAB-84BD-4C14-8CB0-3226FCA7C4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ACCA52-64F7-4347-A6CC-99C59FDCC2A4}"/>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E0924469-BCB6-4DA4-831D-F6139F8088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0D87C4-35CF-4374-853F-477BA3C06E2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85839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82B37-9EC6-485C-AF4F-F9D4C2D02D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45DA0C-5D64-4381-8716-C004F18F8E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8FDFBB-0066-4673-8127-3AB86140422D}"/>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264F3643-6833-4426-84FD-591006986E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7821F1-8FBA-44C7-9575-7F209151AA99}"/>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70197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7CBD-AF2D-4702-9BD5-A246CD01EC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EC2F34-10C8-4514-A48A-546E987744F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A12D637-F8D6-4172-977A-D5049028051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B7D98D-A1C0-480F-A0EF-A1CA00DAC518}"/>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6" name="Footer Placeholder 5">
            <a:extLst>
              <a:ext uri="{FF2B5EF4-FFF2-40B4-BE49-F238E27FC236}">
                <a16:creationId xmlns:a16="http://schemas.microsoft.com/office/drawing/2014/main" id="{70D80015-D8D4-4AEC-9739-D375772AF4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61FC01-66ED-4CFA-B079-59CB944A147F}"/>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02262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724E-B1E3-4650-9C7A-7408999588C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41ACC8-0520-4318-8B67-2BE0ED7E71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60CADB-37C6-409C-9D9B-25C7BB550DD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1B5F9A-908C-44A3-ABB5-7B430827BA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5D2A2F-2D3B-4B0F-8B16-255361CDC3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C6F7124-3AFF-4F9F-BD02-A1DEE3E4A83E}"/>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8" name="Footer Placeholder 7">
            <a:extLst>
              <a:ext uri="{FF2B5EF4-FFF2-40B4-BE49-F238E27FC236}">
                <a16:creationId xmlns:a16="http://schemas.microsoft.com/office/drawing/2014/main" id="{050375B3-AF04-4658-B18E-A52C52901F0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E7FFD5-FC00-4581-845C-8037045560BD}"/>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743313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0043-8715-4F89-8AAA-1DA70D683D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FD4227-5509-4B05-99A5-7F66171BAA5F}"/>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4" name="Footer Placeholder 3">
            <a:extLst>
              <a:ext uri="{FF2B5EF4-FFF2-40B4-BE49-F238E27FC236}">
                <a16:creationId xmlns:a16="http://schemas.microsoft.com/office/drawing/2014/main" id="{03145C26-DB9C-445E-AF14-B9D09417D09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948107-8720-44EE-A455-CBB4EE3BA8EA}"/>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549026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118E4F-CF89-4856-A6CA-4DA45ADA21E2}"/>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3" name="Footer Placeholder 2">
            <a:extLst>
              <a:ext uri="{FF2B5EF4-FFF2-40B4-BE49-F238E27FC236}">
                <a16:creationId xmlns:a16="http://schemas.microsoft.com/office/drawing/2014/main" id="{8CFDB738-69EF-4F02-BBDD-A6B7DB3C850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E5742D-ECE6-4FA0-8C4A-6CA56E184D5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961903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8EE22-E640-469F-8AF5-9A15CAF120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D964C4C-99BA-4610-869E-6BCA485C62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902D763-A05A-4CD4-A236-0FA32D70D2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E20AC0-6A83-4DC7-9F22-3FFF51CDF66C}"/>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6" name="Footer Placeholder 5">
            <a:extLst>
              <a:ext uri="{FF2B5EF4-FFF2-40B4-BE49-F238E27FC236}">
                <a16:creationId xmlns:a16="http://schemas.microsoft.com/office/drawing/2014/main" id="{B9D44F45-D253-4311-9F0B-7D71A7B739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D92A43-A306-41D8-8FFD-65D3160F5CCE}"/>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95711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BAF0-0ABE-426D-A153-06C5E36C31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793211-5543-411A-8669-6FE092292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4B0E024-5E8C-4783-8E09-C6248B3749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AA4F9E-DD2D-433D-9EB7-1962BD0CE36D}"/>
              </a:ext>
            </a:extLst>
          </p:cNvPr>
          <p:cNvSpPr>
            <a:spLocks noGrp="1"/>
          </p:cNvSpPr>
          <p:nvPr>
            <p:ph type="dt" sz="half" idx="10"/>
          </p:nvPr>
        </p:nvSpPr>
        <p:spPr/>
        <p:txBody>
          <a:bodyPr/>
          <a:lstStyle/>
          <a:p>
            <a:fld id="{7C4A40AD-9AE3-461A-BF85-37E170F22467}" type="datetimeFigureOut">
              <a:rPr lang="en-GB" smtClean="0"/>
              <a:t>07/03/2022</a:t>
            </a:fld>
            <a:endParaRPr lang="en-GB"/>
          </a:p>
        </p:txBody>
      </p:sp>
      <p:sp>
        <p:nvSpPr>
          <p:cNvPr id="6" name="Footer Placeholder 5">
            <a:extLst>
              <a:ext uri="{FF2B5EF4-FFF2-40B4-BE49-F238E27FC236}">
                <a16:creationId xmlns:a16="http://schemas.microsoft.com/office/drawing/2014/main" id="{E29CA2D9-64DC-48A1-84F9-F1BAE27E53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6D2606-EDCE-4EE2-A06E-26A58ACE2DC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1207198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F1454E-6D84-4FEE-B35F-AFB947CBF7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B88E835-FBC1-4827-B59C-1B7BBBA84E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ECEF8A-7C1A-4FEE-BF31-F5552A627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A40AD-9AE3-461A-BF85-37E170F22467}" type="datetimeFigureOut">
              <a:rPr lang="en-GB" smtClean="0"/>
              <a:t>07/03/2022</a:t>
            </a:fld>
            <a:endParaRPr lang="en-GB"/>
          </a:p>
        </p:txBody>
      </p:sp>
      <p:sp>
        <p:nvSpPr>
          <p:cNvPr id="5" name="Footer Placeholder 4">
            <a:extLst>
              <a:ext uri="{FF2B5EF4-FFF2-40B4-BE49-F238E27FC236}">
                <a16:creationId xmlns:a16="http://schemas.microsoft.com/office/drawing/2014/main" id="{88509EE5-156C-4705-AD33-671C0B4304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3CADFE8-28EB-4479-B159-2315DC9291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7F9A4-7EF6-47E8-9FF3-B739F0ED2020}" type="slidenum">
              <a:rPr lang="en-GB" smtClean="0"/>
              <a:t>‹#›</a:t>
            </a:fld>
            <a:endParaRPr lang="en-GB"/>
          </a:p>
        </p:txBody>
      </p:sp>
    </p:spTree>
    <p:extLst>
      <p:ext uri="{BB962C8B-B14F-4D97-AF65-F5344CB8AC3E}">
        <p14:creationId xmlns:p14="http://schemas.microsoft.com/office/powerpoint/2010/main" val="3010242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G9szN_EUEfQ"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s://www.cipd.co.uk/knowledge/strategy/organisational-development/pestle-analysis-factsheet#gref"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pestleanalysis.com/what-is-pestle-analysis/" TargetMode="External"/><Relationship Id="rId4" Type="http://schemas.openxmlformats.org/officeDocument/2006/relationships/hyperlink" Target="https://www.youtube.com/watch?v=G9szN_EUEfQ"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oursera.org/lecture/global-business-environment/2-2-pestle-analysis-case-study-JjSqU?utm_source=link&amp;utm_medium=page_share&amp;utm_content=vlp&amp;utm_campaign=top_button"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604908" y="825151"/>
            <a:ext cx="7707984"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t>Starter Activity </a:t>
            </a:r>
          </a:p>
        </p:txBody>
      </p:sp>
      <p:sp>
        <p:nvSpPr>
          <p:cNvPr id="3" name="Rectangle 3"/>
          <p:cNvSpPr txBox="1">
            <a:spLocks noChangeArrowheads="1"/>
          </p:cNvSpPr>
          <p:nvPr/>
        </p:nvSpPr>
        <p:spPr>
          <a:xfrm>
            <a:off x="2804972" y="1588808"/>
            <a:ext cx="8218487" cy="47894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GB" altLang="en-US" dirty="0"/>
              <a:t>	</a:t>
            </a:r>
            <a:r>
              <a:rPr lang="en-GB" altLang="en-US" dirty="0">
                <a:solidFill>
                  <a:srgbClr val="FF0000"/>
                </a:solidFill>
              </a:rPr>
              <a:t> Rearrange the muddled PESTLE Analysis-</a:t>
            </a:r>
          </a:p>
          <a:p>
            <a:pPr algn="ctr">
              <a:buFontTx/>
              <a:buNone/>
            </a:pPr>
            <a:r>
              <a:rPr lang="en-GB" altLang="en-US" sz="1400" dirty="0">
                <a:solidFill>
                  <a:srgbClr val="FF0000"/>
                </a:solidFill>
              </a:rPr>
              <a:t>( See fact sheet) </a:t>
            </a:r>
          </a:p>
          <a:p>
            <a:pPr>
              <a:buFontTx/>
              <a:buNone/>
            </a:pPr>
            <a:endParaRPr lang="en-GB" altLang="en-US" dirty="0"/>
          </a:p>
          <a:p>
            <a:pPr>
              <a:buFontTx/>
              <a:buNone/>
            </a:pPr>
            <a:r>
              <a:rPr lang="en-GB" altLang="en-US" dirty="0"/>
              <a:t>	</a:t>
            </a:r>
            <a:endParaRPr lang="en-US" altLang="en-US" dirty="0">
              <a:solidFill>
                <a:srgbClr val="FF0000"/>
              </a:solidFill>
            </a:endParaRPr>
          </a:p>
        </p:txBody>
      </p:sp>
      <p:sp>
        <p:nvSpPr>
          <p:cNvPr id="6" name="Text Placeholder 5">
            <a:extLst>
              <a:ext uri="{FF2B5EF4-FFF2-40B4-BE49-F238E27FC236}">
                <a16:creationId xmlns:a16="http://schemas.microsoft.com/office/drawing/2014/main" id="{3FF58DAC-74CC-407F-A558-2F0F823ED38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pPr marL="0" indent="0">
              <a:buNone/>
            </a:pPr>
            <a:r>
              <a:rPr lang="en-GB" sz="1200" dirty="0">
                <a:hlinkClick r:id="rId3"/>
              </a:rPr>
              <a:t>https://www.youtube.com/watch?v=G9szN_EUEfQ</a:t>
            </a:r>
            <a:r>
              <a:rPr lang="en-GB" sz="1200" dirty="0"/>
              <a:t> </a:t>
            </a:r>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A80AEEA5-3CF9-4AF5-B4A2-AB6025783985}"/>
              </a:ext>
            </a:extLst>
          </p:cNvPr>
          <p:cNvPicPr/>
          <p:nvPr/>
        </p:nvPicPr>
        <p:blipFill rotWithShape="1">
          <a:blip r:embed="rId4"/>
          <a:srcRect l="14032" t="20552" r="51247" b="6519"/>
          <a:stretch/>
        </p:blipFill>
        <p:spPr bwMode="auto">
          <a:xfrm>
            <a:off x="2462981" y="2639962"/>
            <a:ext cx="8760542" cy="4262774"/>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133B98B-871B-4FC9-BCB0-DE77219C9FAC}"/>
              </a:ext>
            </a:extLst>
          </p:cNvPr>
          <p:cNvPicPr>
            <a:picLocks noChangeAspect="1"/>
          </p:cNvPicPr>
          <p:nvPr/>
        </p:nvPicPr>
        <p:blipFill>
          <a:blip r:embed="rId5"/>
          <a:stretch>
            <a:fillRect/>
          </a:stretch>
        </p:blipFill>
        <p:spPr>
          <a:xfrm>
            <a:off x="9387028" y="1185488"/>
            <a:ext cx="2452611" cy="1629184"/>
          </a:xfrm>
          <a:prstGeom prst="rect">
            <a:avLst/>
          </a:prstGeom>
        </p:spPr>
      </p:pic>
      <p:pic>
        <p:nvPicPr>
          <p:cNvPr id="8" name="Picture 7">
            <a:extLst>
              <a:ext uri="{FF2B5EF4-FFF2-40B4-BE49-F238E27FC236}">
                <a16:creationId xmlns:a16="http://schemas.microsoft.com/office/drawing/2014/main" id="{A12B670D-03B7-4094-82AD-8E5903F85436}"/>
              </a:ext>
            </a:extLst>
          </p:cNvPr>
          <p:cNvPicPr>
            <a:picLocks noChangeAspect="1"/>
          </p:cNvPicPr>
          <p:nvPr/>
        </p:nvPicPr>
        <p:blipFill>
          <a:blip r:embed="rId6"/>
          <a:stretch>
            <a:fillRect/>
          </a:stretch>
        </p:blipFill>
        <p:spPr>
          <a:xfrm>
            <a:off x="0" y="26662"/>
            <a:ext cx="12192000" cy="672106"/>
          </a:xfrm>
          <a:prstGeom prst="rect">
            <a:avLst/>
          </a:prstGeom>
        </p:spPr>
      </p:pic>
    </p:spTree>
    <p:extLst>
      <p:ext uri="{BB962C8B-B14F-4D97-AF65-F5344CB8AC3E}">
        <p14:creationId xmlns:p14="http://schemas.microsoft.com/office/powerpoint/2010/main" val="208965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738664"/>
          </a:xfrm>
          <a:prstGeom prst="rect">
            <a:avLst/>
          </a:prstGeom>
        </p:spPr>
        <p:txBody>
          <a:bodyPr wrap="square">
            <a:spAutoFit/>
          </a:bodyPr>
          <a:lstStyle/>
          <a:p>
            <a:r>
              <a:rPr lang="en-GB" sz="2400" b="1" dirty="0"/>
              <a:t>Social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5355312"/>
          </a:xfrm>
          <a:prstGeom prst="rect">
            <a:avLst/>
          </a:prstGeom>
        </p:spPr>
        <p:txBody>
          <a:bodyPr wrap="square">
            <a:spAutoFit/>
          </a:bodyPr>
          <a:lstStyle/>
          <a:p>
            <a:endParaRPr lang="en-GB" dirty="0"/>
          </a:p>
          <a:p>
            <a:r>
              <a:rPr lang="en-GB" b="1" dirty="0"/>
              <a:t>Environmental attitudes:</a:t>
            </a:r>
          </a:p>
          <a:p>
            <a:pPr marL="285750" indent="-285750">
              <a:buFont typeface="Arial" panose="020B0604020202020204" pitchFamily="34" charset="0"/>
              <a:buChar char="•"/>
            </a:pPr>
            <a:r>
              <a:rPr lang="en-GB" dirty="0"/>
              <a:t>If a country cares about their environment they will not welcome a business trading that damages or abuses the environment</a:t>
            </a:r>
          </a:p>
          <a:p>
            <a:endParaRPr lang="en-GB" dirty="0"/>
          </a:p>
          <a:p>
            <a:r>
              <a:rPr lang="en-GB" b="1" dirty="0"/>
              <a:t>Population decline or growth: </a:t>
            </a:r>
          </a:p>
          <a:p>
            <a:pPr marL="285750" indent="-285750">
              <a:buFont typeface="Arial" panose="020B0604020202020204" pitchFamily="34" charset="0"/>
              <a:buChar char="•"/>
            </a:pPr>
            <a:r>
              <a:rPr lang="en-GB" dirty="0"/>
              <a:t>A business will look for a country that it can sell a large quantity to, so will look for high population growth</a:t>
            </a:r>
          </a:p>
          <a:p>
            <a:endParaRPr lang="en-GB" dirty="0"/>
          </a:p>
          <a:p>
            <a:r>
              <a:rPr lang="en-GB" b="1" dirty="0"/>
              <a:t>Family sizes:</a:t>
            </a:r>
          </a:p>
          <a:p>
            <a:pPr marL="285750" indent="-285750">
              <a:buFont typeface="Arial" panose="020B0604020202020204" pitchFamily="34" charset="0"/>
              <a:buChar char="•"/>
            </a:pPr>
            <a:r>
              <a:rPr lang="en-GB" dirty="0"/>
              <a:t>A business that sells children's clothes will make a larger profit if it sells to a country with a high child and family sized population</a:t>
            </a:r>
          </a:p>
          <a:p>
            <a:endParaRPr lang="en-GB" dirty="0"/>
          </a:p>
          <a:p>
            <a:r>
              <a:rPr lang="en-GB" b="1" dirty="0"/>
              <a:t>Income available</a:t>
            </a:r>
            <a:r>
              <a:rPr lang="en-GB" dirty="0"/>
              <a:t>: </a:t>
            </a:r>
          </a:p>
          <a:p>
            <a:pPr marL="285750" indent="-285750">
              <a:buFont typeface="Arial" panose="020B0604020202020204" pitchFamily="34" charset="0"/>
              <a:buChar char="•"/>
            </a:pPr>
            <a:r>
              <a:rPr lang="en-GB" dirty="0"/>
              <a:t>A company should look at how people spend money in the country. A profit will be made in countries with high consumer spending </a:t>
            </a:r>
            <a:r>
              <a:rPr lang="en-GB" dirty="0" err="1"/>
              <a:t>habbits</a:t>
            </a:r>
            <a:r>
              <a:rPr lang="en-GB" dirty="0"/>
              <a:t>.</a:t>
            </a:r>
          </a:p>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10078601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a:bodyPr>
          <a:lstStyle/>
          <a:p>
            <a:pPr algn="ctr"/>
            <a:r>
              <a:rPr lang="en-GB" sz="3200" b="1" dirty="0"/>
              <a:t>Task</a:t>
            </a:r>
            <a:endParaRPr lang="en-US" sz="4800" b="1" dirty="0">
              <a:solidFill>
                <a:srgbClr val="FF0000"/>
              </a:solidFill>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625213" y="1659955"/>
            <a:ext cx="8882607" cy="3970318"/>
          </a:xfrm>
          <a:prstGeom prst="rect">
            <a:avLst/>
          </a:prstGeom>
        </p:spPr>
        <p:txBody>
          <a:bodyPr wrap="square">
            <a:spAutoFit/>
          </a:bodyPr>
          <a:lstStyle/>
          <a:p>
            <a:endParaRPr lang="en-GB" dirty="0"/>
          </a:p>
          <a:p>
            <a:r>
              <a:rPr lang="en-GB" dirty="0"/>
              <a:t>Explain the social factors (at least 2) that influence one of the following businesses when operating in the UK</a:t>
            </a:r>
          </a:p>
          <a:p>
            <a:endParaRPr lang="en-GB" dirty="0"/>
          </a:p>
          <a:p>
            <a:r>
              <a:rPr lang="en-GB" dirty="0"/>
              <a:t>Tesco</a:t>
            </a:r>
          </a:p>
          <a:p>
            <a:r>
              <a:rPr lang="en-GB" dirty="0"/>
              <a:t>Nike</a:t>
            </a:r>
          </a:p>
          <a:p>
            <a:r>
              <a:rPr lang="en-GB" dirty="0"/>
              <a:t>Starbucks</a:t>
            </a:r>
          </a:p>
          <a:p>
            <a:r>
              <a:rPr lang="en-GB" dirty="0"/>
              <a:t>Apple</a:t>
            </a:r>
          </a:p>
          <a:p>
            <a:endParaRPr lang="en-GB" dirty="0"/>
          </a:p>
          <a:p>
            <a:r>
              <a:rPr lang="en-GB" dirty="0"/>
              <a:t>Type in pestle analysis of…apple/</a:t>
            </a:r>
            <a:r>
              <a:rPr lang="en-GB" dirty="0" err="1"/>
              <a:t>tesco</a:t>
            </a:r>
            <a:r>
              <a:rPr lang="en-GB" dirty="0"/>
              <a:t> etc. on the internet and use the website to help you</a:t>
            </a:r>
          </a:p>
          <a:p>
            <a:r>
              <a:rPr lang="en-GB" dirty="0"/>
              <a:t>You have 20 minutes</a:t>
            </a:r>
          </a:p>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4840835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738664"/>
          </a:xfrm>
          <a:prstGeom prst="rect">
            <a:avLst/>
          </a:prstGeom>
        </p:spPr>
        <p:txBody>
          <a:bodyPr wrap="square">
            <a:spAutoFit/>
          </a:bodyPr>
          <a:lstStyle/>
          <a:p>
            <a:r>
              <a:rPr lang="en-GB" sz="2400" b="1" dirty="0"/>
              <a:t>Technological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2167234"/>
            <a:ext cx="8784075" cy="4524315"/>
          </a:xfrm>
          <a:prstGeom prst="rect">
            <a:avLst/>
          </a:prstGeom>
        </p:spPr>
        <p:txBody>
          <a:bodyPr wrap="square">
            <a:spAutoFit/>
          </a:bodyPr>
          <a:lstStyle/>
          <a:p>
            <a:endParaRPr lang="en-GB" dirty="0"/>
          </a:p>
          <a:p>
            <a:r>
              <a:rPr lang="en-GB" dirty="0"/>
              <a:t>Technology has a big impact on business and the pace of technological change can be quick.</a:t>
            </a:r>
          </a:p>
          <a:p>
            <a:endParaRPr lang="en-GB" dirty="0"/>
          </a:p>
          <a:p>
            <a:r>
              <a:rPr lang="en-GB" dirty="0"/>
              <a:t>Businesses use technology in a variety of ways, whether to sell, buy, advertise or communicate. Technology can have a positive or negative impact on business operations:</a:t>
            </a:r>
          </a:p>
          <a:p>
            <a:endParaRPr lang="en-GB" dirty="0"/>
          </a:p>
          <a:p>
            <a:r>
              <a:rPr lang="en-GB" b="1" dirty="0"/>
              <a:t>Positives</a:t>
            </a:r>
          </a:p>
          <a:p>
            <a:endParaRPr lang="en-GB" dirty="0"/>
          </a:p>
          <a:p>
            <a:pPr marL="742950" lvl="1" indent="-285750">
              <a:buFont typeface="Arial" panose="020B0604020202020204" pitchFamily="34" charset="0"/>
              <a:buChar char="•"/>
            </a:pPr>
            <a:r>
              <a:rPr lang="en-GB" dirty="0"/>
              <a:t>Information can be exchanged and updated very quickly. </a:t>
            </a:r>
          </a:p>
          <a:p>
            <a:pPr marL="742950" lvl="1" indent="-285750">
              <a:buFont typeface="Arial" panose="020B0604020202020204" pitchFamily="34" charset="0"/>
              <a:buChar char="•"/>
            </a:pPr>
            <a:r>
              <a:rPr lang="en-GB" dirty="0"/>
              <a:t>Communication and sales can be made quickly and any time. </a:t>
            </a:r>
          </a:p>
          <a:p>
            <a:pPr marL="742950" lvl="1" indent="-285750">
              <a:buFont typeface="Arial" panose="020B0604020202020204" pitchFamily="34" charset="0"/>
              <a:buChar char="•"/>
            </a:pPr>
            <a:r>
              <a:rPr lang="en-GB" dirty="0"/>
              <a:t>Businesses can operate anywhere and documents can be stored on the cloud.</a:t>
            </a:r>
          </a:p>
          <a:p>
            <a:pPr marL="742950" lvl="1" indent="-285750">
              <a:buFont typeface="Arial" panose="020B0604020202020204" pitchFamily="34" charset="0"/>
              <a:buChar char="•"/>
            </a:pPr>
            <a:r>
              <a:rPr lang="en-GB" dirty="0"/>
              <a:t>It is cheaper, faster and easier to sell, advertise, arrange payments and meetings.</a:t>
            </a:r>
          </a:p>
          <a:p>
            <a:pPr marL="742950" lvl="1" indent="-285750">
              <a:buFont typeface="Arial" panose="020B0604020202020204" pitchFamily="34" charset="0"/>
              <a:buChar char="•"/>
            </a:pPr>
            <a:r>
              <a:rPr lang="en-GB" dirty="0"/>
              <a:t>Social media allows a new way to conduct business.</a:t>
            </a:r>
          </a:p>
          <a:p>
            <a:pPr marL="742950" lvl="1" indent="-285750">
              <a:buFont typeface="Arial" panose="020B0604020202020204" pitchFamily="34" charset="0"/>
              <a:buChar char="•"/>
            </a:pPr>
            <a:r>
              <a:rPr lang="en-GB" dirty="0"/>
              <a:t>Tracking is easier, for example through GPS to track parcels.</a:t>
            </a:r>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E4412F06-7198-4C6D-A1E3-2B0252095ED8}"/>
              </a:ext>
            </a:extLst>
          </p:cNvPr>
          <p:cNvPicPr>
            <a:picLocks noChangeAspect="1"/>
          </p:cNvPicPr>
          <p:nvPr/>
        </p:nvPicPr>
        <p:blipFill>
          <a:blip r:embed="rId3"/>
          <a:stretch>
            <a:fillRect/>
          </a:stretch>
        </p:blipFill>
        <p:spPr>
          <a:xfrm>
            <a:off x="138545" y="328614"/>
            <a:ext cx="2531995" cy="1337884"/>
          </a:xfrm>
          <a:prstGeom prst="rect">
            <a:avLst/>
          </a:prstGeom>
        </p:spPr>
      </p:pic>
    </p:spTree>
    <p:extLst>
      <p:ext uri="{BB962C8B-B14F-4D97-AF65-F5344CB8AC3E}">
        <p14:creationId xmlns:p14="http://schemas.microsoft.com/office/powerpoint/2010/main" val="24621181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738664"/>
          </a:xfrm>
          <a:prstGeom prst="rect">
            <a:avLst/>
          </a:prstGeom>
        </p:spPr>
        <p:txBody>
          <a:bodyPr wrap="square">
            <a:spAutoFit/>
          </a:bodyPr>
          <a:lstStyle/>
          <a:p>
            <a:r>
              <a:rPr lang="en-GB" sz="2400" b="1" dirty="0"/>
              <a:t>Technological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4801314"/>
          </a:xfrm>
          <a:prstGeom prst="rect">
            <a:avLst/>
          </a:prstGeom>
        </p:spPr>
        <p:txBody>
          <a:bodyPr wrap="square">
            <a:spAutoFit/>
          </a:bodyPr>
          <a:lstStyle/>
          <a:p>
            <a:endParaRPr lang="en-GB" dirty="0"/>
          </a:p>
          <a:p>
            <a:r>
              <a:rPr lang="en-GB" dirty="0"/>
              <a:t>Technology has a big impact on business and the pace of technological change can be quick.</a:t>
            </a:r>
          </a:p>
          <a:p>
            <a:endParaRPr lang="en-GB" dirty="0"/>
          </a:p>
          <a:p>
            <a:r>
              <a:rPr lang="en-GB" dirty="0"/>
              <a:t>Businesses use technology in a variety of ways, whether to sell, buy, advertise or communicate. Technology can have a positive or negative impact on business operations:</a:t>
            </a:r>
          </a:p>
          <a:p>
            <a:endParaRPr lang="en-GB" dirty="0"/>
          </a:p>
          <a:p>
            <a:r>
              <a:rPr lang="en-GB" b="1" dirty="0"/>
              <a:t>Negatives</a:t>
            </a:r>
          </a:p>
          <a:p>
            <a:endParaRPr lang="en-GB" dirty="0"/>
          </a:p>
          <a:p>
            <a:pPr marL="285750" indent="-285750">
              <a:buFont typeface="Arial" panose="020B0604020202020204" pitchFamily="34" charset="0"/>
              <a:buChar char="•"/>
            </a:pPr>
            <a:r>
              <a:rPr lang="en-GB" dirty="0"/>
              <a:t>More competition from other companies locally and globally.</a:t>
            </a:r>
          </a:p>
          <a:p>
            <a:pPr marL="285750" indent="-285750">
              <a:buFont typeface="Arial" panose="020B0604020202020204" pitchFamily="34" charset="0"/>
              <a:buChar char="•"/>
            </a:pPr>
            <a:r>
              <a:rPr lang="en-GB" dirty="0"/>
              <a:t>Loses the personal touch, ordering online instead of from a shop.</a:t>
            </a:r>
          </a:p>
          <a:p>
            <a:pPr marL="285750" indent="-285750">
              <a:buFont typeface="Arial" panose="020B0604020202020204" pitchFamily="34" charset="0"/>
              <a:buChar char="•"/>
            </a:pPr>
            <a:r>
              <a:rPr lang="en-GB" dirty="0"/>
              <a:t>Communication problems if people are ordering online, system failures.</a:t>
            </a:r>
          </a:p>
          <a:p>
            <a:pPr marL="285750" indent="-285750">
              <a:buFont typeface="Arial" panose="020B0604020202020204" pitchFamily="34" charset="0"/>
              <a:buChar char="•"/>
            </a:pPr>
            <a:r>
              <a:rPr lang="en-GB" dirty="0"/>
              <a:t>More pressure to respond to online orders quickly.</a:t>
            </a:r>
          </a:p>
          <a:p>
            <a:pPr marL="285750" indent="-285750">
              <a:buFont typeface="Arial" panose="020B0604020202020204" pitchFamily="34" charset="0"/>
              <a:buChar char="•"/>
            </a:pPr>
            <a:r>
              <a:rPr lang="en-GB" dirty="0"/>
              <a:t>Staff might need more online training, this cost money.</a:t>
            </a:r>
          </a:p>
          <a:p>
            <a:pPr marL="285750" indent="-285750">
              <a:buFont typeface="Arial" panose="020B0604020202020204" pitchFamily="34" charset="0"/>
              <a:buChar char="•"/>
            </a:pPr>
            <a:r>
              <a:rPr lang="en-GB" dirty="0"/>
              <a:t>Online crime can take place, people’s details can be accessed.</a:t>
            </a:r>
          </a:p>
          <a:p>
            <a:pPr marL="285750" indent="-285750">
              <a:buFont typeface="Arial" panose="020B0604020202020204" pitchFamily="34" charset="0"/>
              <a:buChar char="•"/>
            </a:pPr>
            <a:r>
              <a:rPr lang="en-GB" dirty="0"/>
              <a:t>Some people might be put off trading due to a dislike of technology.</a:t>
            </a:r>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39793031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738664"/>
          </a:xfrm>
          <a:prstGeom prst="rect">
            <a:avLst/>
          </a:prstGeom>
        </p:spPr>
        <p:txBody>
          <a:bodyPr wrap="square">
            <a:spAutoFit/>
          </a:bodyPr>
          <a:lstStyle/>
          <a:p>
            <a:r>
              <a:rPr lang="en-GB" sz="2400" b="1" dirty="0"/>
              <a:t>Legal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5632311"/>
          </a:xfrm>
          <a:prstGeom prst="rect">
            <a:avLst/>
          </a:prstGeom>
        </p:spPr>
        <p:txBody>
          <a:bodyPr wrap="square">
            <a:spAutoFit/>
          </a:bodyPr>
          <a:lstStyle/>
          <a:p>
            <a:endParaRPr lang="en-GB" dirty="0"/>
          </a:p>
          <a:p>
            <a:r>
              <a:rPr lang="en-GB" dirty="0"/>
              <a:t>Legal factors are the laws and legal practices that a business must follow when trading. The impact of this on </a:t>
            </a:r>
          </a:p>
          <a:p>
            <a:endParaRPr lang="en-GB" dirty="0"/>
          </a:p>
          <a:p>
            <a:r>
              <a:rPr lang="en-GB" dirty="0"/>
              <a:t>This can be categorised into the following:</a:t>
            </a:r>
          </a:p>
          <a:p>
            <a:endParaRPr lang="en-GB" dirty="0"/>
          </a:p>
          <a:p>
            <a:r>
              <a:rPr lang="en-GB" b="1" dirty="0"/>
              <a:t>Employment Law: </a:t>
            </a:r>
          </a:p>
          <a:p>
            <a:pPr marL="285750" indent="-285750">
              <a:buFont typeface="Arial" panose="020B0604020202020204" pitchFamily="34" charset="0"/>
              <a:buChar char="•"/>
            </a:pPr>
            <a:r>
              <a:rPr lang="en-GB" dirty="0"/>
              <a:t>It is important for a business to pass all legal requirements, for example, trading professionally and employing professionals who are qualified to trade</a:t>
            </a:r>
          </a:p>
          <a:p>
            <a:endParaRPr lang="en-GB" dirty="0"/>
          </a:p>
          <a:p>
            <a:r>
              <a:rPr lang="en-GB" b="1" dirty="0"/>
              <a:t>Regulations &amp; licences: </a:t>
            </a:r>
          </a:p>
          <a:p>
            <a:pPr marL="285750" indent="-285750">
              <a:buFont typeface="Arial" panose="020B0604020202020204" pitchFamily="34" charset="0"/>
              <a:buChar char="•"/>
            </a:pPr>
            <a:r>
              <a:rPr lang="en-GB" dirty="0"/>
              <a:t>A business must follow all legal regulations, for example checking products are safe to use. As well as this a licence is needed to trade</a:t>
            </a:r>
          </a:p>
          <a:p>
            <a:endParaRPr lang="en-GB" dirty="0"/>
          </a:p>
          <a:p>
            <a:r>
              <a:rPr lang="en-GB" b="1" dirty="0"/>
              <a:t>Legal structure:</a:t>
            </a:r>
          </a:p>
          <a:p>
            <a:pPr marL="285750" indent="-285750">
              <a:buFont typeface="Arial" panose="020B0604020202020204" pitchFamily="34" charset="0"/>
              <a:buChar char="•"/>
            </a:pPr>
            <a:r>
              <a:rPr lang="en-GB" dirty="0"/>
              <a:t> It is important for a business to hire a legal professional in case of any legal issues when trading internationally. As well as understanding the legal structure of a business in another country</a:t>
            </a:r>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4953BE6B-2D55-4822-8C0A-074AB09EE0F9}"/>
              </a:ext>
            </a:extLst>
          </p:cNvPr>
          <p:cNvPicPr>
            <a:picLocks noChangeAspect="1"/>
          </p:cNvPicPr>
          <p:nvPr/>
        </p:nvPicPr>
        <p:blipFill>
          <a:blip r:embed="rId3"/>
          <a:stretch>
            <a:fillRect/>
          </a:stretch>
        </p:blipFill>
        <p:spPr>
          <a:xfrm>
            <a:off x="194021" y="235001"/>
            <a:ext cx="2106727" cy="1729555"/>
          </a:xfrm>
          <a:prstGeom prst="rect">
            <a:avLst/>
          </a:prstGeom>
        </p:spPr>
      </p:pic>
    </p:spTree>
    <p:extLst>
      <p:ext uri="{BB962C8B-B14F-4D97-AF65-F5344CB8AC3E}">
        <p14:creationId xmlns:p14="http://schemas.microsoft.com/office/powerpoint/2010/main" val="32747119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576261" y="1410355"/>
            <a:ext cx="7701063" cy="5447645"/>
          </a:xfrm>
          <a:prstGeom prst="rect">
            <a:avLst/>
          </a:prstGeom>
        </p:spPr>
        <p:txBody>
          <a:bodyPr wrap="square">
            <a:spAutoFit/>
          </a:bodyPr>
          <a:lstStyle/>
          <a:p>
            <a:pPr lvl="0"/>
            <a:r>
              <a:rPr lang="en-GB" sz="2400" b="1" dirty="0"/>
              <a:t>Environmental Factors</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Businesses are moving away from printing documents and into electronic filing systems to save the environment. Companies not seen to be environmentally friendly could lose potential and existing customers.</a:t>
            </a:r>
          </a:p>
          <a:p>
            <a:pPr lvl="0"/>
            <a:endParaRPr lang="en-GB" dirty="0"/>
          </a:p>
          <a:p>
            <a:pPr marL="285750" lvl="0" indent="-285750">
              <a:buFont typeface="Arial" panose="020B0604020202020204" pitchFamily="34" charset="0"/>
              <a:buChar char="•"/>
            </a:pPr>
            <a:r>
              <a:rPr lang="en-GB" dirty="0"/>
              <a:t>Attitudes toward “green” or ecological products- In recent times, people’s taste are changing e.g. oil &amp; gas to electric which means businesses will be losing their customers in the near future  if they do not adapt very quickly.</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For example, the UK government has brought forward the ban on sales of new petrol and diesel car from 2035 to 2030</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Rising issues on climate change means more money is being spent on sophisticated equipment to minimise businesses carbon footprint.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Carbon footprint includes less travels for management to meetings around the world and more remote meetings.</a:t>
            </a:r>
          </a:p>
          <a:p>
            <a:pPr lvl="0"/>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923330"/>
          </a:xfrm>
          <a:prstGeom prst="rect">
            <a:avLst/>
          </a:prstGeom>
        </p:spPr>
        <p:txBody>
          <a:bodyPr wrap="square">
            <a:spAutoFit/>
          </a:bodyPr>
          <a:lstStyle/>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A7151FF0-EC2D-4A50-BAAB-C9D1FE310EF5}"/>
              </a:ext>
            </a:extLst>
          </p:cNvPr>
          <p:cNvPicPr>
            <a:picLocks noChangeAspect="1"/>
          </p:cNvPicPr>
          <p:nvPr/>
        </p:nvPicPr>
        <p:blipFill>
          <a:blip r:embed="rId3"/>
          <a:stretch>
            <a:fillRect/>
          </a:stretch>
        </p:blipFill>
        <p:spPr>
          <a:xfrm>
            <a:off x="206155" y="130733"/>
            <a:ext cx="1975129" cy="1334890"/>
          </a:xfrm>
          <a:prstGeom prst="rect">
            <a:avLst/>
          </a:prstGeom>
        </p:spPr>
      </p:pic>
    </p:spTree>
    <p:extLst>
      <p:ext uri="{BB962C8B-B14F-4D97-AF65-F5344CB8AC3E}">
        <p14:creationId xmlns:p14="http://schemas.microsoft.com/office/powerpoint/2010/main" val="19945032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4893647"/>
          </a:xfrm>
          <a:prstGeom prst="rect">
            <a:avLst/>
          </a:prstGeom>
        </p:spPr>
        <p:txBody>
          <a:bodyPr wrap="square">
            <a:spAutoFit/>
          </a:bodyPr>
          <a:lstStyle/>
          <a:p>
            <a:pPr lvl="0"/>
            <a:r>
              <a:rPr lang="en-GB" sz="2400" b="1" dirty="0"/>
              <a:t>Environmental Factors Task</a:t>
            </a:r>
          </a:p>
          <a:p>
            <a:pPr lvl="0"/>
            <a:endParaRPr lang="en-GB" dirty="0"/>
          </a:p>
          <a:p>
            <a:pPr lvl="0"/>
            <a:endParaRPr lang="en-GB" dirty="0"/>
          </a:p>
          <a:p>
            <a:pPr lvl="0"/>
            <a:r>
              <a:rPr lang="en-GB" dirty="0"/>
              <a:t>Add to the list of environmental factors affecting businesses.</a:t>
            </a:r>
          </a:p>
          <a:p>
            <a:pPr lvl="0"/>
            <a:endParaRPr lang="en-GB" dirty="0"/>
          </a:p>
          <a:p>
            <a:pPr lvl="0"/>
            <a:r>
              <a:rPr lang="en-GB" dirty="0"/>
              <a:t>1. </a:t>
            </a:r>
          </a:p>
          <a:p>
            <a:pPr lvl="0"/>
            <a:endParaRPr lang="en-GB" dirty="0"/>
          </a:p>
          <a:p>
            <a:pPr lvl="0"/>
            <a:r>
              <a:rPr lang="en-GB" dirty="0"/>
              <a:t>2. </a:t>
            </a:r>
          </a:p>
          <a:p>
            <a:pPr lvl="0"/>
            <a:endParaRPr lang="en-GB" dirty="0"/>
          </a:p>
          <a:p>
            <a:pPr lvl="0"/>
            <a:r>
              <a:rPr lang="en-GB" dirty="0"/>
              <a:t>3. </a:t>
            </a:r>
          </a:p>
          <a:p>
            <a:pPr lvl="0"/>
            <a:endParaRPr lang="en-GB" dirty="0"/>
          </a:p>
          <a:p>
            <a:pPr lvl="0"/>
            <a:r>
              <a:rPr lang="en-GB" dirty="0"/>
              <a:t>4. </a:t>
            </a:r>
          </a:p>
          <a:p>
            <a:pPr lvl="0"/>
            <a:endParaRPr lang="en-GB" dirty="0"/>
          </a:p>
          <a:p>
            <a:pPr lvl="0"/>
            <a:r>
              <a:rPr lang="en-GB" dirty="0"/>
              <a:t>5. </a:t>
            </a:r>
          </a:p>
          <a:p>
            <a:pPr lvl="0"/>
            <a:endParaRPr lang="en-GB" dirty="0"/>
          </a:p>
          <a:p>
            <a:pPr lvl="0"/>
            <a:r>
              <a:rPr lang="en-GB" dirty="0"/>
              <a:t>6. </a:t>
            </a:r>
          </a:p>
          <a:p>
            <a:pPr lvl="0"/>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923330"/>
          </a:xfrm>
          <a:prstGeom prst="rect">
            <a:avLst/>
          </a:prstGeom>
        </p:spPr>
        <p:txBody>
          <a:bodyPr wrap="square">
            <a:spAutoFit/>
          </a:bodyPr>
          <a:lstStyle/>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6" name="Picture 5">
            <a:extLst>
              <a:ext uri="{FF2B5EF4-FFF2-40B4-BE49-F238E27FC236}">
                <a16:creationId xmlns:a16="http://schemas.microsoft.com/office/drawing/2014/main" id="{EB2AC53D-AF44-407D-B346-95A257D3A695}"/>
              </a:ext>
            </a:extLst>
          </p:cNvPr>
          <p:cNvPicPr>
            <a:picLocks noChangeAspect="1"/>
          </p:cNvPicPr>
          <p:nvPr/>
        </p:nvPicPr>
        <p:blipFill>
          <a:blip r:embed="rId3"/>
          <a:stretch>
            <a:fillRect/>
          </a:stretch>
        </p:blipFill>
        <p:spPr>
          <a:xfrm>
            <a:off x="9238802" y="4781313"/>
            <a:ext cx="2759177" cy="1655506"/>
          </a:xfrm>
          <a:prstGeom prst="rect">
            <a:avLst/>
          </a:prstGeom>
        </p:spPr>
      </p:pic>
    </p:spTree>
    <p:extLst>
      <p:ext uri="{BB962C8B-B14F-4D97-AF65-F5344CB8AC3E}">
        <p14:creationId xmlns:p14="http://schemas.microsoft.com/office/powerpoint/2010/main" val="345695145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the outcomes of PESTLE analysis impacts on the operations of a business</a:t>
            </a:r>
            <a:endParaRPr lang="en-US" sz="4800" b="1" dirty="0">
              <a:solidFill>
                <a:srgbClr val="FF0000"/>
              </a:solidFill>
            </a:endParaRPr>
          </a:p>
        </p:txBody>
      </p:sp>
      <p:sp>
        <p:nvSpPr>
          <p:cNvPr id="4" name="Rectangle 3">
            <a:extLst>
              <a:ext uri="{FF2B5EF4-FFF2-40B4-BE49-F238E27FC236}">
                <a16:creationId xmlns:a16="http://schemas.microsoft.com/office/drawing/2014/main" id="{C47008B6-42EF-4547-B001-6331D2CF01E3}"/>
              </a:ext>
            </a:extLst>
          </p:cNvPr>
          <p:cNvSpPr/>
          <p:nvPr/>
        </p:nvSpPr>
        <p:spPr>
          <a:xfrm>
            <a:off x="2443943" y="1858663"/>
            <a:ext cx="8932526" cy="3970318"/>
          </a:xfrm>
          <a:prstGeom prst="rect">
            <a:avLst/>
          </a:prstGeom>
        </p:spPr>
        <p:txBody>
          <a:bodyPr wrap="square">
            <a:spAutoFit/>
          </a:bodyPr>
          <a:lstStyle/>
          <a:p>
            <a:r>
              <a:rPr lang="en-GB" dirty="0">
                <a:solidFill>
                  <a:srgbClr val="202124"/>
                </a:solidFill>
              </a:rPr>
              <a:t>A PESTLE analysis is helps the  business to succeed in making strategic decisions for sustained growth.</a:t>
            </a:r>
          </a:p>
          <a:p>
            <a:endParaRPr lang="en-GB" dirty="0">
              <a:solidFill>
                <a:srgbClr val="202124"/>
              </a:solidFill>
            </a:endParaRPr>
          </a:p>
          <a:p>
            <a:pPr marL="285750" indent="-285750">
              <a:buFont typeface="Arial" panose="020B0604020202020204" pitchFamily="34" charset="0"/>
              <a:buChar char="•"/>
            </a:pPr>
            <a:r>
              <a:rPr lang="en-GB" dirty="0">
                <a:solidFill>
                  <a:srgbClr val="202124"/>
                </a:solidFill>
              </a:rPr>
              <a:t>It helps the business in </a:t>
            </a:r>
            <a:r>
              <a:rPr lang="en-GB" dirty="0"/>
              <a:t>identifying risks trading either locally or internationally and therefore  mitigating them in a timely manner to avoid losses). E.g. Going into a partnership with a Chinese company requires Political, Social and Legal factors to be considered before  making such strategic decision.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Brexit has its opportunities and threats. Carrying out a PESTLE analysis will help the business to gauge these risks.</a:t>
            </a:r>
          </a:p>
          <a:p>
            <a:endParaRPr lang="en-GB" dirty="0">
              <a:solidFill>
                <a:srgbClr val="202124"/>
              </a:solidFill>
            </a:endParaRPr>
          </a:p>
          <a:p>
            <a:pPr marL="285750" indent="-285750">
              <a:buFont typeface="Arial" panose="020B0604020202020204" pitchFamily="34" charset="0"/>
              <a:buChar char="•"/>
            </a:pPr>
            <a:r>
              <a:rPr lang="en-GB" dirty="0">
                <a:solidFill>
                  <a:srgbClr val="202124"/>
                </a:solidFill>
              </a:rPr>
              <a:t>it also aids business owners to gain an understanding of the wider market in which they are operating in. Widening understanding to consider external factors instigates strategic thinking which, in turn, results in better strategizing for managers.</a:t>
            </a:r>
            <a:endParaRPr lang="en-GB" dirty="0"/>
          </a:p>
        </p:txBody>
      </p:sp>
      <p:sp>
        <p:nvSpPr>
          <p:cNvPr id="6" name="Text Placeholder 5">
            <a:extLst>
              <a:ext uri="{FF2B5EF4-FFF2-40B4-BE49-F238E27FC236}">
                <a16:creationId xmlns:a16="http://schemas.microsoft.com/office/drawing/2014/main" id="{FF61BF09-A263-4101-A0F3-590CBD27E202}"/>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53042972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48638" y="380295"/>
            <a:ext cx="8321040" cy="731520"/>
          </a:xfrm>
        </p:spPr>
        <p:txBody>
          <a:bodyPr>
            <a:noAutofit/>
          </a:bodyPr>
          <a:lstStyle/>
          <a:p>
            <a:r>
              <a:rPr lang="en-US" sz="2880" b="1" dirty="0"/>
              <a:t>Homework/Plenary Task (Research activity)</a:t>
            </a:r>
            <a:r>
              <a:rPr lang="mr-IN" sz="2880" b="1" dirty="0"/>
              <a:t>–</a:t>
            </a:r>
            <a:r>
              <a:rPr lang="en-US" sz="2880" b="1" dirty="0"/>
              <a:t> </a:t>
            </a:r>
          </a:p>
        </p:txBody>
      </p:sp>
      <p:graphicFrame>
        <p:nvGraphicFramePr>
          <p:cNvPr id="6" name="Table 5"/>
          <p:cNvGraphicFramePr>
            <a:graphicFrameLocks noGrp="1"/>
          </p:cNvGraphicFramePr>
          <p:nvPr>
            <p:extLst>
              <p:ext uri="{D42A27DB-BD31-4B8C-83A1-F6EECF244321}">
                <p14:modId xmlns:p14="http://schemas.microsoft.com/office/powerpoint/2010/main" val="2908980099"/>
              </p:ext>
            </p:extLst>
          </p:nvPr>
        </p:nvGraphicFramePr>
        <p:xfrm>
          <a:off x="3148638" y="2376756"/>
          <a:ext cx="8302873" cy="4510744"/>
        </p:xfrm>
        <a:graphic>
          <a:graphicData uri="http://schemas.openxmlformats.org/drawingml/2006/table">
            <a:tbl>
              <a:tblPr firstRow="1" bandRow="1">
                <a:tableStyleId>{5C22544A-7EE6-4342-B048-85BDC9FD1C3A}</a:tableStyleId>
              </a:tblPr>
              <a:tblGrid>
                <a:gridCol w="2565065">
                  <a:extLst>
                    <a:ext uri="{9D8B030D-6E8A-4147-A177-3AD203B41FA5}">
                      <a16:colId xmlns:a16="http://schemas.microsoft.com/office/drawing/2014/main" val="20000"/>
                    </a:ext>
                  </a:extLst>
                </a:gridCol>
                <a:gridCol w="3996921">
                  <a:extLst>
                    <a:ext uri="{9D8B030D-6E8A-4147-A177-3AD203B41FA5}">
                      <a16:colId xmlns:a16="http://schemas.microsoft.com/office/drawing/2014/main" val="20001"/>
                    </a:ext>
                  </a:extLst>
                </a:gridCol>
                <a:gridCol w="1740887">
                  <a:extLst>
                    <a:ext uri="{9D8B030D-6E8A-4147-A177-3AD203B41FA5}">
                      <a16:colId xmlns:a16="http://schemas.microsoft.com/office/drawing/2014/main" val="20004"/>
                    </a:ext>
                  </a:extLst>
                </a:gridCol>
              </a:tblGrid>
              <a:tr h="1506906">
                <a:tc>
                  <a:txBody>
                    <a:bodyPr/>
                    <a:lstStyle/>
                    <a:p>
                      <a:r>
                        <a:rPr lang="en-US" sz="1900" dirty="0"/>
                        <a:t>Key Terms</a:t>
                      </a:r>
                    </a:p>
                  </a:txBody>
                  <a:tcPr marL="109728" marR="109728" marT="54864" marB="54864"/>
                </a:tc>
                <a:tc>
                  <a:txBody>
                    <a:bodyPr/>
                    <a:lstStyle/>
                    <a:p>
                      <a:r>
                        <a:rPr lang="en-US" sz="1900" dirty="0"/>
                        <a:t>Meaning/Definition/what are they?</a:t>
                      </a:r>
                    </a:p>
                  </a:txBody>
                  <a:tcPr marL="109728" marR="109728" marT="54864" marB="54864"/>
                </a:tc>
                <a:tc>
                  <a:txBody>
                    <a:bodyPr/>
                    <a:lstStyle/>
                    <a:p>
                      <a:r>
                        <a:rPr lang="en-US" sz="1900" dirty="0"/>
                        <a:t>How does this impact on the business?</a:t>
                      </a:r>
                    </a:p>
                  </a:txBody>
                  <a:tcPr marL="109728" marR="109728" marT="54864" marB="54864"/>
                </a:tc>
                <a:extLst>
                  <a:ext uri="{0D108BD9-81ED-4DB2-BD59-A6C34878D82A}">
                    <a16:rowId xmlns:a16="http://schemas.microsoft.com/office/drawing/2014/main" val="10000"/>
                  </a:ext>
                </a:extLst>
              </a:tr>
              <a:tr h="541491">
                <a:tc>
                  <a:txBody>
                    <a:bodyPr/>
                    <a:lstStyle/>
                    <a:p>
                      <a:r>
                        <a:rPr lang="en-GB" sz="2000" dirty="0"/>
                        <a:t>Political factors</a:t>
                      </a:r>
                      <a:endParaRPr lang="en-US" sz="1900" dirty="0"/>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1"/>
                  </a:ext>
                </a:extLst>
              </a:tr>
              <a:tr h="541491">
                <a:tc>
                  <a:txBody>
                    <a:bodyPr/>
                    <a:lstStyle/>
                    <a:p>
                      <a:r>
                        <a:rPr lang="en-US" sz="1900" dirty="0"/>
                        <a:t>Economic factors</a:t>
                      </a:r>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2"/>
                  </a:ext>
                </a:extLst>
              </a:tr>
              <a:tr h="426708">
                <a:tc>
                  <a:txBody>
                    <a:bodyPr/>
                    <a:lstStyle/>
                    <a:p>
                      <a:r>
                        <a:rPr lang="en-US" sz="1900" dirty="0"/>
                        <a:t>Social factors </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3"/>
                  </a:ext>
                </a:extLst>
              </a:tr>
              <a:tr h="411166">
                <a:tc>
                  <a:txBody>
                    <a:bodyPr/>
                    <a:lstStyle/>
                    <a:p>
                      <a:r>
                        <a:rPr lang="en-US" sz="1900" dirty="0"/>
                        <a:t>Technological factors</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4"/>
                  </a:ext>
                </a:extLst>
              </a:tr>
              <a:tr h="541491">
                <a:tc>
                  <a:txBody>
                    <a:bodyPr/>
                    <a:lstStyle/>
                    <a:p>
                      <a:r>
                        <a:rPr lang="en-US" sz="1900" dirty="0"/>
                        <a:t>Legal factors</a:t>
                      </a:r>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5"/>
                  </a:ext>
                </a:extLst>
              </a:tr>
              <a:tr h="541491">
                <a:tc>
                  <a:txBody>
                    <a:bodyPr/>
                    <a:lstStyle/>
                    <a:p>
                      <a:r>
                        <a:rPr lang="en-US" sz="1900" dirty="0"/>
                        <a:t>Environmental factors</a:t>
                      </a:r>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4208519441"/>
                  </a:ext>
                </a:extLst>
              </a:tr>
            </a:tbl>
          </a:graphicData>
        </a:graphic>
      </p:graphicFrame>
      <p:sp>
        <p:nvSpPr>
          <p:cNvPr id="7" name="TextBox 6"/>
          <p:cNvSpPr txBox="1"/>
          <p:nvPr/>
        </p:nvSpPr>
        <p:spPr>
          <a:xfrm>
            <a:off x="3148638" y="1146929"/>
            <a:ext cx="8302873"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548640"/>
            <a:r>
              <a:rPr lang="en-US" sz="2400" dirty="0">
                <a:solidFill>
                  <a:prstClr val="black"/>
                </a:solidFill>
                <a:latin typeface="Calibri"/>
              </a:rPr>
              <a:t>Create and complete the following table in a word document. You can work in pairs to use your prior knowledge, books and the internet to help you make notes in your own words  </a:t>
            </a:r>
          </a:p>
        </p:txBody>
      </p:sp>
      <p:sp>
        <p:nvSpPr>
          <p:cNvPr id="2" name="Explosion 2 1"/>
          <p:cNvSpPr/>
          <p:nvPr/>
        </p:nvSpPr>
        <p:spPr>
          <a:xfrm rot="316469">
            <a:off x="5105888" y="2652001"/>
            <a:ext cx="5875853"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sz="2160" dirty="0">
                <a:solidFill>
                  <a:prstClr val="white"/>
                </a:solidFill>
                <a:latin typeface="Calibri"/>
              </a:rPr>
              <a:t>Save this document in your Business Support Folder </a:t>
            </a:r>
          </a:p>
        </p:txBody>
      </p:sp>
      <p:sp>
        <p:nvSpPr>
          <p:cNvPr id="8" name="Text Placeholder 5">
            <a:extLst>
              <a:ext uri="{FF2B5EF4-FFF2-40B4-BE49-F238E27FC236}">
                <a16:creationId xmlns:a16="http://schemas.microsoft.com/office/drawing/2014/main" id="{C37CBBE9-5FD6-4DF7-9F6F-0608C50D2598}"/>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232333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9150" y="1063421"/>
            <a:ext cx="9098618" cy="974943"/>
          </a:xfrm>
        </p:spPr>
        <p:txBody>
          <a:bodyPr/>
          <a:lstStyle/>
          <a:p>
            <a:pPr algn="ctr"/>
            <a:r>
              <a:rPr lang="en-GB" b="1" dirty="0"/>
              <a:t>Homework</a:t>
            </a:r>
          </a:p>
        </p:txBody>
      </p:sp>
      <p:sp>
        <p:nvSpPr>
          <p:cNvPr id="3" name="Content Placeholder 2"/>
          <p:cNvSpPr>
            <a:spLocks noGrp="1"/>
          </p:cNvSpPr>
          <p:nvPr>
            <p:ph idx="1"/>
          </p:nvPr>
        </p:nvSpPr>
        <p:spPr>
          <a:xfrm>
            <a:off x="2964426" y="2250236"/>
            <a:ext cx="8765118" cy="5376042"/>
          </a:xfrm>
        </p:spPr>
        <p:txBody>
          <a:bodyPr/>
          <a:lstStyle/>
          <a:p>
            <a:pPr marL="0" indent="0">
              <a:buNone/>
            </a:pPr>
            <a:r>
              <a:rPr lang="en-GB" dirty="0"/>
              <a:t>1. Explain Social and Technological Factors of a chosen business in the UK</a:t>
            </a:r>
          </a:p>
          <a:p>
            <a:endParaRPr lang="en-GB" dirty="0"/>
          </a:p>
          <a:p>
            <a:pPr marL="0" indent="0">
              <a:buNone/>
            </a:pPr>
            <a:r>
              <a:rPr lang="en-GB" dirty="0"/>
              <a:t>2. Carry out research into the impact of faster speed broadband connections on the UK population and how this affects the way people spend their money</a:t>
            </a:r>
          </a:p>
          <a:p>
            <a:endParaRPr lang="en-GB" dirty="0"/>
          </a:p>
          <a:p>
            <a:endParaRPr lang="en-GB" dirty="0"/>
          </a:p>
        </p:txBody>
      </p:sp>
      <p:pic>
        <p:nvPicPr>
          <p:cNvPr id="4" name="Picture 3"/>
          <p:cNvPicPr>
            <a:picLocks noChangeAspect="1"/>
          </p:cNvPicPr>
          <p:nvPr/>
        </p:nvPicPr>
        <p:blipFill>
          <a:blip r:embed="rId2"/>
          <a:stretch>
            <a:fillRect/>
          </a:stretch>
        </p:blipFill>
        <p:spPr>
          <a:xfrm>
            <a:off x="8973816" y="5433470"/>
            <a:ext cx="2910461" cy="1424530"/>
          </a:xfrm>
          <a:prstGeom prst="rect">
            <a:avLst/>
          </a:prstGeom>
        </p:spPr>
      </p:pic>
      <p:sp>
        <p:nvSpPr>
          <p:cNvPr id="5" name="Text Placeholder 5">
            <a:extLst>
              <a:ext uri="{FF2B5EF4-FFF2-40B4-BE49-F238E27FC236}">
                <a16:creationId xmlns:a16="http://schemas.microsoft.com/office/drawing/2014/main" id="{F7E09872-BA1F-4B82-8115-FDFED42E32B9}"/>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6" name="Picture 5">
            <a:extLst>
              <a:ext uri="{FF2B5EF4-FFF2-40B4-BE49-F238E27FC236}">
                <a16:creationId xmlns:a16="http://schemas.microsoft.com/office/drawing/2014/main" id="{FBB48DDE-1789-43A0-BF20-78B38BBA4739}"/>
              </a:ext>
            </a:extLst>
          </p:cNvPr>
          <p:cNvPicPr>
            <a:picLocks noChangeAspect="1"/>
          </p:cNvPicPr>
          <p:nvPr/>
        </p:nvPicPr>
        <p:blipFill>
          <a:blip r:embed="rId3"/>
          <a:stretch>
            <a:fillRect/>
          </a:stretch>
        </p:blipFill>
        <p:spPr>
          <a:xfrm>
            <a:off x="0" y="26662"/>
            <a:ext cx="12192000" cy="672106"/>
          </a:xfrm>
          <a:prstGeom prst="rect">
            <a:avLst/>
          </a:prstGeom>
        </p:spPr>
      </p:pic>
    </p:spTree>
    <p:extLst>
      <p:ext uri="{BB962C8B-B14F-4D97-AF65-F5344CB8AC3E}">
        <p14:creationId xmlns:p14="http://schemas.microsoft.com/office/powerpoint/2010/main" val="117958188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250034" y="849153"/>
            <a:ext cx="8442491" cy="10540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GB" altLang="en-US" dirty="0"/>
              <a:t>	</a:t>
            </a:r>
            <a:r>
              <a:rPr lang="en-GB" dirty="0"/>
              <a:t>1.4 How to produce a PESTLE analysis (Outcome 1)</a:t>
            </a:r>
            <a:endParaRPr lang="en-US" altLang="en-US" dirty="0"/>
          </a:p>
        </p:txBody>
      </p:sp>
      <p:sp>
        <p:nvSpPr>
          <p:cNvPr id="7" name="Text Placeholder 5">
            <a:extLst>
              <a:ext uri="{FF2B5EF4-FFF2-40B4-BE49-F238E27FC236}">
                <a16:creationId xmlns:a16="http://schemas.microsoft.com/office/drawing/2014/main" id="{6DD458BE-98ED-48E1-99DC-91F0F86ACCF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2327AAC3-474B-4B8D-9A69-A213C5F7E25A}"/>
              </a:ext>
            </a:extLst>
          </p:cNvPr>
          <p:cNvPicPr>
            <a:picLocks noChangeAspect="1"/>
          </p:cNvPicPr>
          <p:nvPr/>
        </p:nvPicPr>
        <p:blipFill>
          <a:blip r:embed="rId3"/>
          <a:stretch>
            <a:fillRect/>
          </a:stretch>
        </p:blipFill>
        <p:spPr>
          <a:xfrm>
            <a:off x="2428454" y="1235681"/>
            <a:ext cx="9086850" cy="5572125"/>
          </a:xfrm>
          <a:prstGeom prst="rect">
            <a:avLst/>
          </a:prstGeom>
        </p:spPr>
      </p:pic>
      <p:pic>
        <p:nvPicPr>
          <p:cNvPr id="6" name="Picture 5">
            <a:extLst>
              <a:ext uri="{FF2B5EF4-FFF2-40B4-BE49-F238E27FC236}">
                <a16:creationId xmlns:a16="http://schemas.microsoft.com/office/drawing/2014/main" id="{DC7345B6-290A-49D5-AC56-F8BC60C078C7}"/>
              </a:ext>
            </a:extLst>
          </p:cNvPr>
          <p:cNvPicPr>
            <a:picLocks noChangeAspect="1"/>
          </p:cNvPicPr>
          <p:nvPr/>
        </p:nvPicPr>
        <p:blipFill>
          <a:blip r:embed="rId4"/>
          <a:stretch>
            <a:fillRect/>
          </a:stretch>
        </p:blipFill>
        <p:spPr>
          <a:xfrm>
            <a:off x="0" y="26662"/>
            <a:ext cx="12192000" cy="672106"/>
          </a:xfrm>
          <a:prstGeom prst="rect">
            <a:avLst/>
          </a:prstGeom>
        </p:spPr>
      </p:pic>
    </p:spTree>
    <p:extLst>
      <p:ext uri="{BB962C8B-B14F-4D97-AF65-F5344CB8AC3E}">
        <p14:creationId xmlns:p14="http://schemas.microsoft.com/office/powerpoint/2010/main" val="3884227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365125"/>
            <a:ext cx="9982200" cy="3734927"/>
          </a:xfrm>
        </p:spPr>
        <p:txBody>
          <a:bodyPr>
            <a:normAutofit/>
          </a:bodyPr>
          <a:lstStyle/>
          <a:p>
            <a:r>
              <a:rPr lang="en-US" dirty="0"/>
              <a:t>References.</a:t>
            </a:r>
            <a:br>
              <a:rPr lang="en-US" dirty="0"/>
            </a:br>
            <a:br>
              <a:rPr lang="en-US" dirty="0"/>
            </a:br>
            <a:r>
              <a:rPr lang="en-US" sz="1400" dirty="0">
                <a:hlinkClick r:id="rId3"/>
              </a:rPr>
              <a:t>https://www.cipd.co.uk/knowledge/strategy/organisational-development/pestle-analysis-factsheet#gref</a:t>
            </a:r>
            <a:r>
              <a:rPr lang="en-US" sz="1400" dirty="0"/>
              <a:t> </a:t>
            </a:r>
            <a:br>
              <a:rPr lang="en-US" sz="1400" dirty="0"/>
            </a:br>
            <a:br>
              <a:rPr lang="en-US" sz="1400" dirty="0"/>
            </a:br>
            <a:r>
              <a:rPr lang="en-US" sz="1400" dirty="0">
                <a:hlinkClick r:id="rId4"/>
              </a:rPr>
              <a:t>https://www.youtube.com/watch?v=G9szN_EUEfQ</a:t>
            </a:r>
            <a:br>
              <a:rPr lang="en-US" sz="1400" dirty="0"/>
            </a:br>
            <a:r>
              <a:rPr lang="en-US" sz="1400" dirty="0"/>
              <a:t> </a:t>
            </a:r>
            <a:br>
              <a:rPr lang="en-US" sz="1400" dirty="0"/>
            </a:br>
            <a:r>
              <a:rPr lang="en-US" sz="1400" dirty="0">
                <a:hlinkClick r:id="rId5"/>
              </a:rPr>
              <a:t>https://pestleanalysis.com/what-is-pestle-analysis/</a:t>
            </a:r>
            <a:r>
              <a:rPr lang="en-US" sz="1400" dirty="0"/>
              <a:t> </a:t>
            </a:r>
            <a:br>
              <a:rPr lang="en-US" dirty="0"/>
            </a:br>
            <a:br>
              <a:rPr lang="en-US" sz="1800" dirty="0"/>
            </a:br>
            <a:r>
              <a:rPr lang="en-US" sz="1200" dirty="0"/>
              <a:t>                   </a:t>
            </a:r>
          </a:p>
        </p:txBody>
      </p:sp>
      <p:pic>
        <p:nvPicPr>
          <p:cNvPr id="3" name="Picture 2">
            <a:extLst>
              <a:ext uri="{FF2B5EF4-FFF2-40B4-BE49-F238E27FC236}">
                <a16:creationId xmlns:a16="http://schemas.microsoft.com/office/drawing/2014/main" id="{14A738E2-8580-4A4A-A21A-34EB86C82E9B}"/>
              </a:ext>
            </a:extLst>
          </p:cNvPr>
          <p:cNvPicPr>
            <a:picLocks noChangeAspect="1"/>
          </p:cNvPicPr>
          <p:nvPr/>
        </p:nvPicPr>
        <p:blipFill>
          <a:blip r:embed="rId6"/>
          <a:stretch>
            <a:fillRect/>
          </a:stretch>
        </p:blipFill>
        <p:spPr>
          <a:xfrm>
            <a:off x="0" y="0"/>
            <a:ext cx="12192000" cy="672106"/>
          </a:xfrm>
          <a:prstGeom prst="rect">
            <a:avLst/>
          </a:prstGeom>
        </p:spPr>
      </p:pic>
    </p:spTree>
    <p:extLst>
      <p:ext uri="{BB962C8B-B14F-4D97-AF65-F5344CB8AC3E}">
        <p14:creationId xmlns:p14="http://schemas.microsoft.com/office/powerpoint/2010/main" val="93229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76284" y="415881"/>
            <a:ext cx="9158748" cy="1274763"/>
          </a:xfrm>
          <a:prstGeom prst="rect">
            <a:avLst/>
          </a:prstGeom>
        </p:spPr>
        <p:txBody>
          <a:bodyPr>
            <a:normAutofit fontScale="90000"/>
          </a:bodyPr>
          <a:lstStyle/>
          <a:p>
            <a:pPr algn="ctr"/>
            <a:r>
              <a:rPr lang="en-GB" dirty="0"/>
              <a:t>What is the purpose of a PESTLE analysis. ?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4" name="Explosion 2 5">
            <a:extLst>
              <a:ext uri="{FF2B5EF4-FFF2-40B4-BE49-F238E27FC236}">
                <a16:creationId xmlns:a16="http://schemas.microsoft.com/office/drawing/2014/main" id="{93040A45-4C2A-4A4C-9EBB-B0FEFB03CC8A}"/>
              </a:ext>
            </a:extLst>
          </p:cNvPr>
          <p:cNvSpPr/>
          <p:nvPr/>
        </p:nvSpPr>
        <p:spPr>
          <a:xfrm>
            <a:off x="2658363" y="1316497"/>
            <a:ext cx="9116311" cy="5410493"/>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defTabSz="548640"/>
            <a:r>
              <a:rPr lang="en-GB" dirty="0">
                <a:solidFill>
                  <a:schemeClr val="tx1"/>
                </a:solidFill>
              </a:rPr>
              <a:t>In this topic we will explore factors that influence business</a:t>
            </a:r>
          </a:p>
          <a:p>
            <a:pPr defTabSz="548640"/>
            <a:endParaRPr lang="en-GB" dirty="0">
              <a:solidFill>
                <a:schemeClr val="tx1"/>
              </a:solidFill>
            </a:endParaRPr>
          </a:p>
          <a:p>
            <a:pPr defTabSz="548640"/>
            <a:r>
              <a:rPr lang="en-GB" dirty="0">
                <a:solidFill>
                  <a:schemeClr val="tx1"/>
                </a:solidFill>
              </a:rPr>
              <a:t>We will do this by using the PESTLE analysis acronym</a:t>
            </a:r>
          </a:p>
          <a:p>
            <a:pPr defTabSz="548640"/>
            <a:endParaRPr lang="en-GB" dirty="0">
              <a:solidFill>
                <a:schemeClr val="tx1"/>
              </a:solidFill>
            </a:endParaRPr>
          </a:p>
          <a:p>
            <a:pPr marL="285750" indent="-285750" defTabSz="548640">
              <a:buFont typeface="Arial" panose="020B0604020202020204" pitchFamily="34" charset="0"/>
              <a:buChar char="•"/>
            </a:pPr>
            <a:r>
              <a:rPr lang="en-GB" dirty="0">
                <a:solidFill>
                  <a:schemeClr val="bg1"/>
                </a:solidFill>
              </a:rPr>
              <a:t>Political</a:t>
            </a:r>
          </a:p>
          <a:p>
            <a:pPr marL="285750" indent="-285750" defTabSz="548640">
              <a:buFont typeface="Arial" panose="020B0604020202020204" pitchFamily="34" charset="0"/>
              <a:buChar char="•"/>
            </a:pPr>
            <a:r>
              <a:rPr lang="en-GB" dirty="0">
                <a:solidFill>
                  <a:schemeClr val="bg1"/>
                </a:solidFill>
              </a:rPr>
              <a:t>Economic</a:t>
            </a:r>
          </a:p>
          <a:p>
            <a:pPr marL="285750" indent="-285750" defTabSz="548640">
              <a:buFont typeface="Arial" panose="020B0604020202020204" pitchFamily="34" charset="0"/>
              <a:buChar char="•"/>
            </a:pPr>
            <a:r>
              <a:rPr lang="en-GB" dirty="0">
                <a:solidFill>
                  <a:schemeClr val="bg1"/>
                </a:solidFill>
              </a:rPr>
              <a:t>Social</a:t>
            </a:r>
          </a:p>
          <a:p>
            <a:pPr marL="285750" indent="-285750" defTabSz="548640">
              <a:buFont typeface="Arial" panose="020B0604020202020204" pitchFamily="34" charset="0"/>
              <a:buChar char="•"/>
            </a:pPr>
            <a:r>
              <a:rPr lang="en-GB" dirty="0">
                <a:solidFill>
                  <a:schemeClr val="bg1"/>
                </a:solidFill>
              </a:rPr>
              <a:t>Technological</a:t>
            </a:r>
          </a:p>
          <a:p>
            <a:pPr marL="285750" indent="-285750" defTabSz="548640">
              <a:buFont typeface="Arial" panose="020B0604020202020204" pitchFamily="34" charset="0"/>
              <a:buChar char="•"/>
            </a:pPr>
            <a:r>
              <a:rPr lang="en-GB" dirty="0">
                <a:solidFill>
                  <a:schemeClr val="bg1"/>
                </a:solidFill>
              </a:rPr>
              <a:t>Legal</a:t>
            </a:r>
          </a:p>
          <a:p>
            <a:pPr marL="285750" indent="-285750" defTabSz="548640">
              <a:buFont typeface="Arial" panose="020B0604020202020204" pitchFamily="34" charset="0"/>
              <a:buChar char="•"/>
            </a:pPr>
            <a:r>
              <a:rPr lang="en-GB" dirty="0">
                <a:solidFill>
                  <a:schemeClr val="bg1"/>
                </a:solidFill>
              </a:rPr>
              <a:t>Environmental &amp; Ethical</a:t>
            </a:r>
          </a:p>
        </p:txBody>
      </p:sp>
      <p:sp>
        <p:nvSpPr>
          <p:cNvPr id="7" name="Text Placeholder 5">
            <a:extLst>
              <a:ext uri="{FF2B5EF4-FFF2-40B4-BE49-F238E27FC236}">
                <a16:creationId xmlns:a16="http://schemas.microsoft.com/office/drawing/2014/main" id="{0E4E1941-2402-48D6-8057-C0EB4E23795E}"/>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pPr marL="0" indent="0">
              <a:buNone/>
            </a:pPr>
            <a:r>
              <a:rPr lang="en-GB" sz="1000" dirty="0">
                <a:hlinkClick r:id="rId3"/>
              </a:rPr>
              <a:t>https://www.coursera.org/lecture/global-business-environment/2-2-pestle-analysis-case-study-JjSqU?utm_source=link&amp;utm_medium=page_share&amp;utm_content=vlp&amp;utm_campaign=top_button</a:t>
            </a:r>
            <a:r>
              <a:rPr lang="en-GB" sz="1000" dirty="0"/>
              <a:t> </a:t>
            </a:r>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376479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76284" y="401133"/>
            <a:ext cx="9158748" cy="1274763"/>
          </a:xfrm>
          <a:prstGeom prst="rect">
            <a:avLst/>
          </a:prstGeom>
        </p:spPr>
        <p:txBody>
          <a:bodyPr>
            <a:normAutofit fontScale="90000"/>
          </a:bodyPr>
          <a:lstStyle/>
          <a:p>
            <a:pPr algn="ctr"/>
            <a:r>
              <a:rPr lang="en-GB" dirty="0"/>
              <a:t>What is the purpose of a PESTLE analysis. ?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4" name="Explosion 2 5">
            <a:extLst>
              <a:ext uri="{FF2B5EF4-FFF2-40B4-BE49-F238E27FC236}">
                <a16:creationId xmlns:a16="http://schemas.microsoft.com/office/drawing/2014/main" id="{93040A45-4C2A-4A4C-9EBB-B0FEFB03CC8A}"/>
              </a:ext>
            </a:extLst>
          </p:cNvPr>
          <p:cNvSpPr/>
          <p:nvPr/>
        </p:nvSpPr>
        <p:spPr>
          <a:xfrm>
            <a:off x="2199283" y="1247109"/>
            <a:ext cx="9685298" cy="5410493"/>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defTabSz="548640"/>
            <a:r>
              <a:rPr lang="en-GB" dirty="0">
                <a:solidFill>
                  <a:schemeClr val="tx1"/>
                </a:solidFill>
              </a:rPr>
              <a:t>PESTLE analysis is a business analysis tools used to help make the right decisions for organisations in answering some or all of the external factors that can affect the business, be it assessing the viability of a new venture or identifying opportunities or threats for an organization.</a:t>
            </a:r>
            <a:endParaRPr lang="en-GB" sz="2200" dirty="0">
              <a:solidFill>
                <a:schemeClr val="tx1"/>
              </a:solidFill>
              <a:latin typeface="Calibri"/>
            </a:endParaRPr>
          </a:p>
        </p:txBody>
      </p:sp>
      <p:sp>
        <p:nvSpPr>
          <p:cNvPr id="7" name="Text Placeholder 5">
            <a:extLst>
              <a:ext uri="{FF2B5EF4-FFF2-40B4-BE49-F238E27FC236}">
                <a16:creationId xmlns:a16="http://schemas.microsoft.com/office/drawing/2014/main" id="{E6670902-8B9A-4E54-B2A0-48C6BDF2D24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402262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284450"/>
            <a:ext cx="9443485" cy="3416320"/>
          </a:xfrm>
          <a:prstGeom prst="rect">
            <a:avLst/>
          </a:prstGeom>
        </p:spPr>
        <p:txBody>
          <a:bodyPr wrap="square">
            <a:spAutoFit/>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5" name="Text Placeholder 5">
            <a:extLst>
              <a:ext uri="{FF2B5EF4-FFF2-40B4-BE49-F238E27FC236}">
                <a16:creationId xmlns:a16="http://schemas.microsoft.com/office/drawing/2014/main" id="{83B9E86D-6238-4B87-87B6-EB5AB096CE2E}"/>
              </a:ext>
            </a:extLst>
          </p:cNvPr>
          <p:cNvSpPr txBox="1">
            <a:spLocks/>
          </p:cNvSpPr>
          <p:nvPr/>
        </p:nvSpPr>
        <p:spPr>
          <a:xfrm>
            <a:off x="194021" y="1637070"/>
            <a:ext cx="1975129" cy="522092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
        <p:nvSpPr>
          <p:cNvPr id="4" name="Rectangle 3">
            <a:extLst>
              <a:ext uri="{FF2B5EF4-FFF2-40B4-BE49-F238E27FC236}">
                <a16:creationId xmlns:a16="http://schemas.microsoft.com/office/drawing/2014/main" id="{FB207B6D-99CE-49AD-992B-B58D3EA2BCF8}"/>
              </a:ext>
            </a:extLst>
          </p:cNvPr>
          <p:cNvSpPr/>
          <p:nvPr/>
        </p:nvSpPr>
        <p:spPr>
          <a:xfrm>
            <a:off x="2752928" y="2992610"/>
            <a:ext cx="8608978" cy="2585323"/>
          </a:xfrm>
          <a:prstGeom prst="rect">
            <a:avLst/>
          </a:prstGeom>
        </p:spPr>
        <p:txBody>
          <a:bodyPr wrap="square">
            <a:spAutoFit/>
          </a:bodyPr>
          <a:lstStyle/>
          <a:p>
            <a:pPr marL="285750" indent="-285750">
              <a:buFont typeface="Arial" panose="020B0604020202020204" pitchFamily="34" charset="0"/>
              <a:buChar char="•"/>
            </a:pPr>
            <a:r>
              <a:rPr lang="en-GB" dirty="0"/>
              <a:t>Politics has a large influence on business. The government of a country or the presidents/prime ministers of countries in the UK/EU can control how countries do business and which businesses can trade with one another, though government policy, e.g. tax policy, employment laws, environmental regulations, trade restrictions and tariffs.</a:t>
            </a:r>
          </a:p>
          <a:p>
            <a:endParaRPr lang="en-GB" dirty="0"/>
          </a:p>
          <a:p>
            <a:pPr marL="285750" indent="-285750">
              <a:buFont typeface="Arial" panose="020B0604020202020204" pitchFamily="34" charset="0"/>
              <a:buChar char="•"/>
            </a:pPr>
            <a:r>
              <a:rPr lang="en-GB" dirty="0"/>
              <a:t>It is important for a business to understand who it can and cannot trade with, for example; China is a communist country and so trading with a country such as China has more challenges and restrictions.</a:t>
            </a:r>
          </a:p>
        </p:txBody>
      </p:sp>
      <p:sp>
        <p:nvSpPr>
          <p:cNvPr id="6" name="Rectangle 5">
            <a:extLst>
              <a:ext uri="{FF2B5EF4-FFF2-40B4-BE49-F238E27FC236}">
                <a16:creationId xmlns:a16="http://schemas.microsoft.com/office/drawing/2014/main" id="{BEA44DFF-F23D-4907-A6BA-002D9EF3FACA}"/>
              </a:ext>
            </a:extLst>
          </p:cNvPr>
          <p:cNvSpPr/>
          <p:nvPr/>
        </p:nvSpPr>
        <p:spPr>
          <a:xfrm>
            <a:off x="2752928" y="1953864"/>
            <a:ext cx="5778229" cy="461665"/>
          </a:xfrm>
          <a:prstGeom prst="rect">
            <a:avLst/>
          </a:prstGeom>
        </p:spPr>
        <p:txBody>
          <a:bodyPr wrap="square">
            <a:spAutoFit/>
          </a:bodyPr>
          <a:lstStyle/>
          <a:p>
            <a:r>
              <a:rPr lang="en-GB" sz="2400" b="1" dirty="0"/>
              <a:t>Political Factors</a:t>
            </a:r>
          </a:p>
        </p:txBody>
      </p:sp>
      <p:pic>
        <p:nvPicPr>
          <p:cNvPr id="8" name="Picture 7">
            <a:extLst>
              <a:ext uri="{FF2B5EF4-FFF2-40B4-BE49-F238E27FC236}">
                <a16:creationId xmlns:a16="http://schemas.microsoft.com/office/drawing/2014/main" id="{3EAE6E97-AEAE-4794-90E3-F7EA8CF4BF16}"/>
              </a:ext>
            </a:extLst>
          </p:cNvPr>
          <p:cNvPicPr>
            <a:picLocks noChangeAspect="1"/>
          </p:cNvPicPr>
          <p:nvPr/>
        </p:nvPicPr>
        <p:blipFill>
          <a:blip r:embed="rId3"/>
          <a:stretch>
            <a:fillRect/>
          </a:stretch>
        </p:blipFill>
        <p:spPr>
          <a:xfrm>
            <a:off x="194022" y="162294"/>
            <a:ext cx="2799902" cy="1791570"/>
          </a:xfrm>
          <a:prstGeom prst="rect">
            <a:avLst/>
          </a:prstGeom>
        </p:spPr>
      </p:pic>
    </p:spTree>
    <p:extLst>
      <p:ext uri="{BB962C8B-B14F-4D97-AF65-F5344CB8AC3E}">
        <p14:creationId xmlns:p14="http://schemas.microsoft.com/office/powerpoint/2010/main" val="30042837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76284" y="415881"/>
            <a:ext cx="9158748" cy="1274763"/>
          </a:xfrm>
          <a:prstGeom prst="rect">
            <a:avLst/>
          </a:prstGeom>
        </p:spPr>
        <p:txBody>
          <a:bodyPr>
            <a:normAutofit/>
          </a:bodyPr>
          <a:lstStyle/>
          <a:p>
            <a:pPr algn="ctr"/>
            <a:r>
              <a:rPr lang="en-GB" b="1" dirty="0"/>
              <a:t>Task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B8B30621-E503-4F90-83DC-6E3872C85DA2}"/>
              </a:ext>
            </a:extLst>
          </p:cNvPr>
          <p:cNvSpPr/>
          <p:nvPr/>
        </p:nvSpPr>
        <p:spPr>
          <a:xfrm>
            <a:off x="2859932" y="1859340"/>
            <a:ext cx="7782128" cy="3416320"/>
          </a:xfrm>
          <a:prstGeom prst="rect">
            <a:avLst/>
          </a:prstGeom>
        </p:spPr>
        <p:txBody>
          <a:bodyPr wrap="square">
            <a:spAutoFit/>
          </a:bodyPr>
          <a:lstStyle/>
          <a:p>
            <a:r>
              <a:rPr lang="en-GB" dirty="0"/>
              <a:t>Explain the political factors (at least 2) that influence one of the following businesses when operating in the UK. Identify specific examples</a:t>
            </a:r>
          </a:p>
          <a:p>
            <a:endParaRPr lang="en-GB" dirty="0"/>
          </a:p>
          <a:p>
            <a:pPr marL="285750" indent="-285750">
              <a:buFont typeface="Arial" panose="020B0604020202020204" pitchFamily="34" charset="0"/>
              <a:buChar char="•"/>
            </a:pPr>
            <a:r>
              <a:rPr lang="en-GB" dirty="0"/>
              <a:t>Tesco</a:t>
            </a:r>
          </a:p>
          <a:p>
            <a:pPr marL="285750" indent="-285750">
              <a:buFont typeface="Arial" panose="020B0604020202020204" pitchFamily="34" charset="0"/>
              <a:buChar char="•"/>
            </a:pPr>
            <a:r>
              <a:rPr lang="en-GB" dirty="0"/>
              <a:t>Nike</a:t>
            </a:r>
          </a:p>
          <a:p>
            <a:pPr marL="285750" indent="-285750">
              <a:buFont typeface="Arial" panose="020B0604020202020204" pitchFamily="34" charset="0"/>
              <a:buChar char="•"/>
            </a:pPr>
            <a:r>
              <a:rPr lang="en-GB" dirty="0"/>
              <a:t>Starbucks</a:t>
            </a:r>
          </a:p>
          <a:p>
            <a:pPr marL="285750" indent="-285750">
              <a:buFont typeface="Arial" panose="020B0604020202020204" pitchFamily="34" charset="0"/>
              <a:buChar char="•"/>
            </a:pPr>
            <a:r>
              <a:rPr lang="en-GB" dirty="0"/>
              <a:t>Apple</a:t>
            </a:r>
          </a:p>
          <a:p>
            <a:endParaRPr lang="en-GB" dirty="0"/>
          </a:p>
          <a:p>
            <a:r>
              <a:rPr lang="en-GB" dirty="0"/>
              <a:t>Type in pestle analysis of…apple/</a:t>
            </a:r>
            <a:r>
              <a:rPr lang="en-GB" dirty="0" err="1"/>
              <a:t>tesco</a:t>
            </a:r>
            <a:r>
              <a:rPr lang="en-GB" dirty="0"/>
              <a:t> etc. on the internet and use the website to help you.</a:t>
            </a:r>
          </a:p>
          <a:p>
            <a:endParaRPr lang="en-GB" dirty="0"/>
          </a:p>
          <a:p>
            <a:r>
              <a:rPr lang="en-GB" dirty="0"/>
              <a:t>You have 15 minutes</a:t>
            </a:r>
          </a:p>
        </p:txBody>
      </p:sp>
      <p:sp>
        <p:nvSpPr>
          <p:cNvPr id="7" name="Text Placeholder 5">
            <a:extLst>
              <a:ext uri="{FF2B5EF4-FFF2-40B4-BE49-F238E27FC236}">
                <a16:creationId xmlns:a16="http://schemas.microsoft.com/office/drawing/2014/main" id="{E7849EF4-3B8C-4E53-B7DD-77D16BC9F8C7}"/>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184592802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395934" y="330517"/>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4" name="Rectangle 3">
            <a:extLst>
              <a:ext uri="{FF2B5EF4-FFF2-40B4-BE49-F238E27FC236}">
                <a16:creationId xmlns:a16="http://schemas.microsoft.com/office/drawing/2014/main" id="{AF8AF494-0A80-4091-981D-812E2A507E68}"/>
              </a:ext>
            </a:extLst>
          </p:cNvPr>
          <p:cNvSpPr/>
          <p:nvPr/>
        </p:nvSpPr>
        <p:spPr>
          <a:xfrm>
            <a:off x="2574274" y="1428409"/>
            <a:ext cx="8865453" cy="923330"/>
          </a:xfrm>
          <a:prstGeom prst="rect">
            <a:avLst/>
          </a:prstGeom>
        </p:spPr>
        <p:txBody>
          <a:bodyPr wrap="square">
            <a:spAutoFit/>
          </a:bodyPr>
          <a:lstStyle/>
          <a:p>
            <a:endParaRPr lang="en-GB" dirty="0"/>
          </a:p>
          <a:p>
            <a:endParaRPr lang="en-GB" dirty="0"/>
          </a:p>
          <a:p>
            <a:endParaRPr lang="en-GB" dirty="0"/>
          </a:p>
        </p:txBody>
      </p:sp>
      <p:sp>
        <p:nvSpPr>
          <p:cNvPr id="3" name="Rectangle 2">
            <a:extLst>
              <a:ext uri="{FF2B5EF4-FFF2-40B4-BE49-F238E27FC236}">
                <a16:creationId xmlns:a16="http://schemas.microsoft.com/office/drawing/2014/main" id="{0FC7861D-A0E5-4D46-8A4C-FB11B08FCD55}"/>
              </a:ext>
            </a:extLst>
          </p:cNvPr>
          <p:cNvSpPr/>
          <p:nvPr/>
        </p:nvSpPr>
        <p:spPr>
          <a:xfrm>
            <a:off x="2574274" y="2711663"/>
            <a:ext cx="9098916" cy="3416320"/>
          </a:xfrm>
          <a:prstGeom prst="rect">
            <a:avLst/>
          </a:prstGeom>
        </p:spPr>
        <p:txBody>
          <a:bodyPr wrap="square">
            <a:spAutoFit/>
          </a:bodyPr>
          <a:lstStyle/>
          <a:p>
            <a:pPr marL="285750" indent="-285750">
              <a:buFont typeface="Arial" panose="020B0604020202020204" pitchFamily="34" charset="0"/>
              <a:buChar char="•"/>
            </a:pPr>
            <a:r>
              <a:rPr lang="en-GB" dirty="0"/>
              <a:t>Economic factors have a huge influence on businesses, whether this is due to the level of taxation, interest rates or inflation. These can affect the capital of the company and the purchasing power of the potential buyers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 business needs to make sure that when operating it makes a profit or at least breaks even (when cost and income are the same).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Also, when businesses trade internationally they usually have to pay high tax and interest rates.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This has an effect on the buyer too, as if inflation and taxes are high then the product is likely to be more expensive in the shops.</a:t>
            </a:r>
          </a:p>
        </p:txBody>
      </p:sp>
      <p:sp>
        <p:nvSpPr>
          <p:cNvPr id="5" name="Rectangle 4">
            <a:extLst>
              <a:ext uri="{FF2B5EF4-FFF2-40B4-BE49-F238E27FC236}">
                <a16:creationId xmlns:a16="http://schemas.microsoft.com/office/drawing/2014/main" id="{80CD68A2-AAA8-4E3D-88A5-FE48A10DF813}"/>
              </a:ext>
            </a:extLst>
          </p:cNvPr>
          <p:cNvSpPr/>
          <p:nvPr/>
        </p:nvSpPr>
        <p:spPr>
          <a:xfrm>
            <a:off x="2574274" y="1890074"/>
            <a:ext cx="2387577" cy="461665"/>
          </a:xfrm>
          <a:prstGeom prst="rect">
            <a:avLst/>
          </a:prstGeom>
        </p:spPr>
        <p:txBody>
          <a:bodyPr wrap="none">
            <a:spAutoFit/>
          </a:bodyPr>
          <a:lstStyle/>
          <a:p>
            <a:r>
              <a:rPr lang="en-GB" sz="2400" b="1" dirty="0"/>
              <a:t>Economic Factors</a:t>
            </a:r>
          </a:p>
        </p:txBody>
      </p:sp>
      <p:sp>
        <p:nvSpPr>
          <p:cNvPr id="7" name="Text Placeholder 5">
            <a:extLst>
              <a:ext uri="{FF2B5EF4-FFF2-40B4-BE49-F238E27FC236}">
                <a16:creationId xmlns:a16="http://schemas.microsoft.com/office/drawing/2014/main" id="{4FD258E5-8BBB-4B27-89F2-B3C4F4FE78A0}"/>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6" name="Picture 5">
            <a:extLst>
              <a:ext uri="{FF2B5EF4-FFF2-40B4-BE49-F238E27FC236}">
                <a16:creationId xmlns:a16="http://schemas.microsoft.com/office/drawing/2014/main" id="{CDC84BA7-8C8D-41FB-9F6D-88B65CDEBD95}"/>
              </a:ext>
            </a:extLst>
          </p:cNvPr>
          <p:cNvPicPr>
            <a:picLocks noChangeAspect="1"/>
          </p:cNvPicPr>
          <p:nvPr/>
        </p:nvPicPr>
        <p:blipFill>
          <a:blip r:embed="rId3"/>
          <a:stretch>
            <a:fillRect/>
          </a:stretch>
        </p:blipFill>
        <p:spPr>
          <a:xfrm>
            <a:off x="194021" y="35241"/>
            <a:ext cx="2395934" cy="1674871"/>
          </a:xfrm>
          <a:prstGeom prst="rect">
            <a:avLst/>
          </a:prstGeom>
        </p:spPr>
      </p:pic>
    </p:spTree>
    <p:extLst>
      <p:ext uri="{BB962C8B-B14F-4D97-AF65-F5344CB8AC3E}">
        <p14:creationId xmlns:p14="http://schemas.microsoft.com/office/powerpoint/2010/main" val="36001059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518392"/>
            <a:ext cx="7701063" cy="830997"/>
          </a:xfrm>
          <a:prstGeom prst="rect">
            <a:avLst/>
          </a:prstGeom>
        </p:spPr>
        <p:txBody>
          <a:bodyPr wrap="square">
            <a:spAutoFit/>
          </a:bodyPr>
          <a:lstStyle/>
          <a:p>
            <a:r>
              <a:rPr lang="en-GB" sz="2400" b="1" dirty="0"/>
              <a:t>Economic Factors</a:t>
            </a:r>
          </a:p>
          <a:p>
            <a:endParaRPr lang="en-GB" sz="2400" b="1"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2477286"/>
            <a:ext cx="8784075" cy="2862322"/>
          </a:xfrm>
          <a:prstGeom prst="rect">
            <a:avLst/>
          </a:prstGeom>
        </p:spPr>
        <p:txBody>
          <a:bodyPr wrap="square">
            <a:spAutoFit/>
          </a:bodyPr>
          <a:lstStyle/>
          <a:p>
            <a:pPr marL="285750" indent="-285750">
              <a:buFont typeface="Arial" panose="020B0604020202020204" pitchFamily="34" charset="0"/>
              <a:buChar char="•"/>
            </a:pPr>
            <a:r>
              <a:rPr lang="en-GB" dirty="0"/>
              <a:t>The economy can also be predicted, so if a business is trading during a period of economic growth then sales of the products are likely to be good. Then this can mean more money for the business, more jobs, more trade etc.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However, if a business is trading during a recession then sales, profit and investment are likely to be negative for the business. </a:t>
            </a:r>
            <a:r>
              <a:rPr lang="en-GB" dirty="0">
                <a:solidFill>
                  <a:srgbClr val="FF0000"/>
                </a:solidFill>
              </a:rPr>
              <a:t>Why do you think this is the case?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economy of the country that a business is trading with is important. If there is high unemployment then less people will spend money on products and less people will be employed by companies to manufacture products. </a:t>
            </a: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spTree>
    <p:extLst>
      <p:ext uri="{BB962C8B-B14F-4D97-AF65-F5344CB8AC3E}">
        <p14:creationId xmlns:p14="http://schemas.microsoft.com/office/powerpoint/2010/main" val="37326648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GB" sz="3200" b="1" dirty="0"/>
              <a:t>How PESTLE analysis is used to support businesses and developed plans</a:t>
            </a:r>
            <a:endParaRPr lang="en-US" sz="4800" b="1" dirty="0">
              <a:solidFill>
                <a:srgbClr val="FF0000"/>
              </a:solidFill>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723745" y="1297166"/>
            <a:ext cx="7701063" cy="830997"/>
          </a:xfrm>
          <a:prstGeom prst="rect">
            <a:avLst/>
          </a:prstGeom>
        </p:spPr>
        <p:txBody>
          <a:bodyPr wrap="square">
            <a:spAutoFit/>
          </a:bodyPr>
          <a:lstStyle/>
          <a:p>
            <a:r>
              <a:rPr lang="en-GB" sz="2400" b="1" dirty="0"/>
              <a:t>Social Factors</a:t>
            </a:r>
          </a:p>
          <a:p>
            <a:endParaRPr lang="en-GB" sz="2400" dirty="0"/>
          </a:p>
        </p:txBody>
      </p:sp>
      <p:sp>
        <p:nvSpPr>
          <p:cNvPr id="4" name="Rectangle 3">
            <a:extLst>
              <a:ext uri="{FF2B5EF4-FFF2-40B4-BE49-F238E27FC236}">
                <a16:creationId xmlns:a16="http://schemas.microsoft.com/office/drawing/2014/main" id="{93210F8E-C2AB-4BC7-BB2C-549274116812}"/>
              </a:ext>
            </a:extLst>
          </p:cNvPr>
          <p:cNvSpPr/>
          <p:nvPr/>
        </p:nvSpPr>
        <p:spPr>
          <a:xfrm>
            <a:off x="2723745" y="2074901"/>
            <a:ext cx="8784075" cy="4801314"/>
          </a:xfrm>
          <a:prstGeom prst="rect">
            <a:avLst/>
          </a:prstGeom>
        </p:spPr>
        <p:txBody>
          <a:bodyPr wrap="square">
            <a:spAutoFit/>
          </a:bodyPr>
          <a:lstStyle/>
          <a:p>
            <a:pPr marL="285750" indent="-285750">
              <a:buFont typeface="Arial" panose="020B0604020202020204" pitchFamily="34" charset="0"/>
              <a:buChar char="•"/>
            </a:pPr>
            <a:r>
              <a:rPr lang="en-GB" dirty="0"/>
              <a:t>Social influences on businesses vary depending on the country that the business is operating in. Social influences on a business are mainly affected by the general population of the country</a:t>
            </a:r>
          </a:p>
          <a:p>
            <a:endParaRPr lang="en-GB" dirty="0"/>
          </a:p>
          <a:p>
            <a:pPr marL="285750" indent="-285750">
              <a:buFont typeface="Arial" panose="020B0604020202020204" pitchFamily="34" charset="0"/>
              <a:buChar char="•"/>
            </a:pPr>
            <a:r>
              <a:rPr lang="en-GB" dirty="0"/>
              <a:t>Social factors probably have one of the largest affects on a business operating both locally and internationally. The following social factors affect business operations:</a:t>
            </a:r>
          </a:p>
          <a:p>
            <a:endParaRPr lang="en-GB" b="1" dirty="0"/>
          </a:p>
          <a:p>
            <a:r>
              <a:rPr lang="en-GB" b="1" dirty="0"/>
              <a:t>The level of education and attitude towards education:</a:t>
            </a:r>
          </a:p>
          <a:p>
            <a:pPr marL="285750" indent="-285750">
              <a:buFont typeface="Arial" panose="020B0604020202020204" pitchFamily="34" charset="0"/>
              <a:buChar char="•"/>
            </a:pPr>
            <a:r>
              <a:rPr lang="en-GB" dirty="0"/>
              <a:t>If people are well educated about business and trade and want to educate themselves on the international market this will affect a business’ international trade</a:t>
            </a:r>
          </a:p>
          <a:p>
            <a:endParaRPr lang="en-GB" dirty="0"/>
          </a:p>
          <a:p>
            <a:r>
              <a:rPr lang="en-GB" b="1" dirty="0"/>
              <a:t>Lifestyle habits: </a:t>
            </a:r>
          </a:p>
          <a:p>
            <a:pPr marL="285750" indent="-285750">
              <a:buFont typeface="Arial" panose="020B0604020202020204" pitchFamily="34" charset="0"/>
              <a:buChar char="•"/>
            </a:pPr>
            <a:r>
              <a:rPr lang="en-GB" dirty="0"/>
              <a:t>If a certain country has a high smoking population then a company might know that selling cigarettes to that country will likely make a profit.</a:t>
            </a:r>
          </a:p>
          <a:p>
            <a:r>
              <a:rPr lang="en-GB" b="1" dirty="0"/>
              <a:t>Religion or beliefs:</a:t>
            </a:r>
          </a:p>
          <a:p>
            <a:pPr marL="285750" indent="-285750">
              <a:buFont typeface="Arial" panose="020B0604020202020204" pitchFamily="34" charset="0"/>
              <a:buChar char="•"/>
            </a:pPr>
            <a:r>
              <a:rPr lang="en-GB" dirty="0"/>
              <a:t>If a country is mostly made up of people of one religion and a rule is not to drink alcohol, then a business that sells alcohol will not trade with that country.</a:t>
            </a: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0" indent="0">
              <a:buNone/>
            </a:pPr>
            <a:r>
              <a:rPr lang="en-GB" sz="1600" dirty="0"/>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8FFD5276-16AE-4F78-A19B-D8800A1672FD}"/>
              </a:ext>
            </a:extLst>
          </p:cNvPr>
          <p:cNvPicPr>
            <a:picLocks noChangeAspect="1"/>
          </p:cNvPicPr>
          <p:nvPr/>
        </p:nvPicPr>
        <p:blipFill>
          <a:blip r:embed="rId3"/>
          <a:stretch>
            <a:fillRect/>
          </a:stretch>
        </p:blipFill>
        <p:spPr>
          <a:xfrm>
            <a:off x="239169" y="281838"/>
            <a:ext cx="1975129" cy="1322733"/>
          </a:xfrm>
          <a:prstGeom prst="rect">
            <a:avLst/>
          </a:prstGeom>
        </p:spPr>
      </p:pic>
    </p:spTree>
    <p:extLst>
      <p:ext uri="{BB962C8B-B14F-4D97-AF65-F5344CB8AC3E}">
        <p14:creationId xmlns:p14="http://schemas.microsoft.com/office/powerpoint/2010/main" val="11410090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TotalTime>
  <Words>2588</Words>
  <Application>Microsoft Office PowerPoint</Application>
  <PresentationFormat>Widescreen</PresentationFormat>
  <Paragraphs>433</Paragraphs>
  <Slides>20</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What is the purpose of a PESTLE analysis. ?  </vt:lpstr>
      <vt:lpstr>What is the purpose of a PESTLE analysis. ?  </vt:lpstr>
      <vt:lpstr>How PESTLE analysis is used to support businesses and developed plans.</vt:lpstr>
      <vt:lpstr>Task   </vt:lpstr>
      <vt:lpstr>How PESTLE analysis is used to support businesses and developed plans</vt:lpstr>
      <vt:lpstr>How PESTLE analysis is used to support businesses and developed plans</vt:lpstr>
      <vt:lpstr>How PESTLE analysis is used to support businesses and developed plans</vt:lpstr>
      <vt:lpstr>How PESTLE analysis is used to support businesses and developed plans</vt:lpstr>
      <vt:lpstr>Task</vt:lpstr>
      <vt:lpstr>How PESTLE analysis is used to support businesses and developed plans</vt:lpstr>
      <vt:lpstr>How PESTLE analysis is used to support businesses and developed plans</vt:lpstr>
      <vt:lpstr>How PESTLE analysis is used to support businesses and developed plans</vt:lpstr>
      <vt:lpstr>How PESTLE analysis is used to support businesses and developed plans</vt:lpstr>
      <vt:lpstr>How PESTLE analysis is used to support businesses and developed plans</vt:lpstr>
      <vt:lpstr>How the outcomes of PESTLE analysis impacts on the operations of a business</vt:lpstr>
      <vt:lpstr>Homework/Plenary Task (Research activity)– </vt:lpstr>
      <vt:lpstr>Homework</vt:lpstr>
      <vt:lpstr>References.  https://www.cipd.co.uk/knowledge/strategy/organisational-development/pestle-analysis-factsheet#gref   https://www.youtube.com/watch?v=G9szN_EUEfQ   https://pestleanalysis.com/what-is-pestle-analysis/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Samuel Armah</dc:creator>
  <cp:lastModifiedBy>Ben Barton</cp:lastModifiedBy>
  <cp:revision>365</cp:revision>
  <dcterms:created xsi:type="dcterms:W3CDTF">2021-11-02T14:15:56Z</dcterms:created>
  <dcterms:modified xsi:type="dcterms:W3CDTF">2022-03-07T12:07:02Z</dcterms:modified>
</cp:coreProperties>
</file>