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8" r:id="rId2"/>
    <p:sldId id="301" r:id="rId3"/>
    <p:sldId id="285" r:id="rId4"/>
    <p:sldId id="303" r:id="rId5"/>
    <p:sldId id="304" r:id="rId6"/>
    <p:sldId id="305" r:id="rId7"/>
    <p:sldId id="310" r:id="rId8"/>
    <p:sldId id="306" r:id="rId9"/>
    <p:sldId id="311" r:id="rId10"/>
    <p:sldId id="309" r:id="rId11"/>
    <p:sldId id="308" r:id="rId12"/>
    <p:sldId id="316" r:id="rId13"/>
    <p:sldId id="290" r:id="rId14"/>
    <p:sldId id="286" r:id="rId15"/>
    <p:sldId id="302" r:id="rId16"/>
    <p:sldId id="312" r:id="rId17"/>
    <p:sldId id="313" r:id="rId18"/>
    <p:sldId id="314" r:id="rId19"/>
    <p:sldId id="315" r:id="rId20"/>
    <p:sldId id="276" r:id="rId21"/>
    <p:sldId id="28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97" autoAdjust="0"/>
    <p:restoredTop sz="87109" autoAdjust="0"/>
  </p:normalViewPr>
  <p:slideViewPr>
    <p:cSldViewPr snapToGrid="0">
      <p:cViewPr varScale="1">
        <p:scale>
          <a:sx n="56" d="100"/>
          <a:sy n="56" d="100"/>
        </p:scale>
        <p:origin x="109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B1D97D-0AF1-4741-8A62-67459C8564CD}" type="datetimeFigureOut">
              <a:rPr lang="en-GB" smtClean="0"/>
              <a:t>07/03/2022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B80681-D82C-418B-9D59-8E733FF2AAC3}" type="slidenum">
              <a:rPr lang="en-GB" smtClean="0"/>
              <a:t>‹#›</a:t>
            </a:fld>
            <a:endParaRPr lang="en-GB"/>
          </a:p>
        </p:txBody>
      </p:sp>
    </p:spTree>
    <p:extLst>
      <p:ext uri="{BB962C8B-B14F-4D97-AF65-F5344CB8AC3E}">
        <p14:creationId xmlns:p14="http://schemas.microsoft.com/office/powerpoint/2010/main" val="3302177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baseline="0" dirty="0"/>
              <a:t>Ask students to write down their answers on sticky notes on the board/workbooks to check prior learning/knowledge</a:t>
            </a:r>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1</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4207059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endParaRPr lang="en-GB" dirty="0"/>
          </a:p>
        </p:txBody>
      </p:sp>
      <p:sp>
        <p:nvSpPr>
          <p:cNvPr id="4" name="Slide Number Placeholder 3"/>
          <p:cNvSpPr>
            <a:spLocks noGrp="1"/>
          </p:cNvSpPr>
          <p:nvPr>
            <p:ph type="sldNum" sz="quarter" idx="5"/>
          </p:nvPr>
        </p:nvSpPr>
        <p:spPr/>
        <p:txBody>
          <a:bodyPr/>
          <a:lstStyle/>
          <a:p>
            <a:fld id="{90B80681-D82C-418B-9D59-8E733FF2AAC3}" type="slidenum">
              <a:rPr lang="en-GB" smtClean="0"/>
              <a:t>10</a:t>
            </a:fld>
            <a:endParaRPr lang="en-GB"/>
          </a:p>
        </p:txBody>
      </p:sp>
    </p:spTree>
    <p:extLst>
      <p:ext uri="{BB962C8B-B14F-4D97-AF65-F5344CB8AC3E}">
        <p14:creationId xmlns:p14="http://schemas.microsoft.com/office/powerpoint/2010/main" val="1512196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r>
              <a:rPr lang="en-GB" dirty="0"/>
              <a:t> Opportunity for students to practice setting up meeting with Outlook, Teams etc. (Set class into groups to organise a meeting)</a:t>
            </a:r>
          </a:p>
        </p:txBody>
      </p:sp>
      <p:sp>
        <p:nvSpPr>
          <p:cNvPr id="4" name="Slide Number Placeholder 3"/>
          <p:cNvSpPr>
            <a:spLocks noGrp="1"/>
          </p:cNvSpPr>
          <p:nvPr>
            <p:ph type="sldNum" sz="quarter" idx="5"/>
          </p:nvPr>
        </p:nvSpPr>
        <p:spPr/>
        <p:txBody>
          <a:bodyPr/>
          <a:lstStyle/>
          <a:p>
            <a:fld id="{90B80681-D82C-418B-9D59-8E733FF2AAC3}" type="slidenum">
              <a:rPr lang="en-GB" smtClean="0"/>
              <a:t>11</a:t>
            </a:fld>
            <a:endParaRPr lang="en-GB"/>
          </a:p>
        </p:txBody>
      </p:sp>
    </p:spTree>
    <p:extLst>
      <p:ext uri="{BB962C8B-B14F-4D97-AF65-F5344CB8AC3E}">
        <p14:creationId xmlns:p14="http://schemas.microsoft.com/office/powerpoint/2010/main" val="3151231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endParaRPr lang="en-GB" dirty="0"/>
          </a:p>
        </p:txBody>
      </p:sp>
      <p:sp>
        <p:nvSpPr>
          <p:cNvPr id="4" name="Slide Number Placeholder 3"/>
          <p:cNvSpPr>
            <a:spLocks noGrp="1"/>
          </p:cNvSpPr>
          <p:nvPr>
            <p:ph type="sldNum" sz="quarter" idx="5"/>
          </p:nvPr>
        </p:nvSpPr>
        <p:spPr/>
        <p:txBody>
          <a:bodyPr/>
          <a:lstStyle/>
          <a:p>
            <a:fld id="{90B80681-D82C-418B-9D59-8E733FF2AAC3}" type="slidenum">
              <a:rPr lang="en-GB" smtClean="0"/>
              <a:t>12</a:t>
            </a:fld>
            <a:endParaRPr lang="en-GB"/>
          </a:p>
        </p:txBody>
      </p:sp>
    </p:spTree>
    <p:extLst>
      <p:ext uri="{BB962C8B-B14F-4D97-AF65-F5344CB8AC3E}">
        <p14:creationId xmlns:p14="http://schemas.microsoft.com/office/powerpoint/2010/main" val="618904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Whole class engagement. Solicit answers from class.  </a:t>
            </a:r>
          </a:p>
          <a:p>
            <a:r>
              <a:rPr lang="en-US" dirty="0"/>
              <a:t>Opportunity for group task.</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2456607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14</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2536559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whole class for definition of Budget-Link students prior knowledge. Ask students to add to list</a:t>
            </a:r>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15</a:t>
            </a:fld>
            <a:endParaRPr lang="en-GB"/>
          </a:p>
        </p:txBody>
      </p:sp>
    </p:spTree>
    <p:extLst>
      <p:ext uri="{BB962C8B-B14F-4D97-AF65-F5344CB8AC3E}">
        <p14:creationId xmlns:p14="http://schemas.microsoft.com/office/powerpoint/2010/main" val="1082733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16</a:t>
            </a:fld>
            <a:endParaRPr lang="en-GB"/>
          </a:p>
        </p:txBody>
      </p:sp>
    </p:spTree>
    <p:extLst>
      <p:ext uri="{BB962C8B-B14F-4D97-AF65-F5344CB8AC3E}">
        <p14:creationId xmlns:p14="http://schemas.microsoft.com/office/powerpoint/2010/main" val="1406888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17</a:t>
            </a:fld>
            <a:endParaRPr lang="en-GB"/>
          </a:p>
        </p:txBody>
      </p:sp>
    </p:spTree>
    <p:extLst>
      <p:ext uri="{BB962C8B-B14F-4D97-AF65-F5344CB8AC3E}">
        <p14:creationId xmlns:p14="http://schemas.microsoft.com/office/powerpoint/2010/main" val="802528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18</a:t>
            </a:fld>
            <a:endParaRPr lang="en-GB"/>
          </a:p>
        </p:txBody>
      </p:sp>
    </p:spTree>
    <p:extLst>
      <p:ext uri="{BB962C8B-B14F-4D97-AF65-F5344CB8AC3E}">
        <p14:creationId xmlns:p14="http://schemas.microsoft.com/office/powerpoint/2010/main" val="455871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19</a:t>
            </a:fld>
            <a:endParaRPr lang="en-GB"/>
          </a:p>
        </p:txBody>
      </p:sp>
    </p:spTree>
    <p:extLst>
      <p:ext uri="{BB962C8B-B14F-4D97-AF65-F5344CB8AC3E}">
        <p14:creationId xmlns:p14="http://schemas.microsoft.com/office/powerpoint/2010/main" val="783835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Ask students to write down their answers on sticky notes on the board/workbooks to check prior learning/knowledge. </a:t>
            </a:r>
            <a:r>
              <a:rPr lang="en-GB" dirty="0"/>
              <a:t>Show slide and pose these discussion questions to the class:</a:t>
            </a:r>
          </a:p>
          <a:p>
            <a:pPr marL="0" indent="0">
              <a:buNone/>
            </a:pPr>
            <a:r>
              <a:rPr lang="en-GB" dirty="0"/>
              <a:t>Let students discuss the questions briefly with a partner before sharing their answers with the group. </a:t>
            </a:r>
          </a:p>
          <a:p>
            <a:r>
              <a:rPr lang="en-GB" dirty="0"/>
              <a:t>Student answers will likely include problems such as no set time frame for the </a:t>
            </a:r>
            <a:r>
              <a:rPr lang="en-GB" sz="1200" kern="1200" dirty="0">
                <a:solidFill>
                  <a:schemeClr val="tx1"/>
                </a:solidFill>
                <a:effectLst/>
                <a:latin typeface="+mn-lt"/>
                <a:ea typeface="+mn-ea"/>
                <a:cs typeface="+mn-cs"/>
              </a:rPr>
              <a:t>meeting, no agenda or plan, lack of participation, etc. Highlight these answers since they</a:t>
            </a:r>
          </a:p>
          <a:p>
            <a:r>
              <a:rPr lang="en-GB" sz="1200" kern="1200" dirty="0">
                <a:solidFill>
                  <a:schemeClr val="tx1"/>
                </a:solidFill>
                <a:effectLst/>
                <a:latin typeface="+mn-lt"/>
                <a:ea typeface="+mn-ea"/>
                <a:cs typeface="+mn-cs"/>
              </a:rPr>
              <a:t>connect with the larger points covered in this lesson.</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US" dirty="0"/>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2</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12717916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Homework/Plenary Activity. Students are to complete worksheet, add to their business support portfolio.</a:t>
            </a:r>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20</a:t>
            </a:fld>
            <a:endParaRPr lang="en-GB"/>
          </a:p>
        </p:txBody>
      </p:sp>
    </p:spTree>
    <p:extLst>
      <p:ext uri="{BB962C8B-B14F-4D97-AF65-F5344CB8AC3E}">
        <p14:creationId xmlns:p14="http://schemas.microsoft.com/office/powerpoint/2010/main" val="2772530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a:xfrm>
            <a:off x="3884613" y="8685213"/>
            <a:ext cx="2971800" cy="458787"/>
          </a:xfrm>
          <a:prstGeom prst="rect">
            <a:avLst/>
          </a:prstGeom>
        </p:spPr>
        <p:txBody>
          <a:bodyPr/>
          <a:lstStyle/>
          <a:p>
            <a:fld id="{FAB17E6A-6E1F-473C-89E5-AF96096B2A7E}" type="slidenum">
              <a:rPr lang="en-GB" smtClean="0"/>
              <a:t>21</a:t>
            </a:fld>
            <a:endParaRPr lang="en-GB"/>
          </a:p>
        </p:txBody>
      </p:sp>
    </p:spTree>
    <p:extLst>
      <p:ext uri="{BB962C8B-B14F-4D97-AF65-F5344CB8AC3E}">
        <p14:creationId xmlns:p14="http://schemas.microsoft.com/office/powerpoint/2010/main" val="148535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whole class for definition of Budget-Link students prior knowledge.</a:t>
            </a:r>
          </a:p>
        </p:txBody>
      </p:sp>
      <p:sp>
        <p:nvSpPr>
          <p:cNvPr id="4" name="Date Placeholder 3"/>
          <p:cNvSpPr>
            <a:spLocks noGrp="1"/>
          </p:cNvSpPr>
          <p:nvPr>
            <p:ph type="dt" idx="1"/>
          </p:nvPr>
        </p:nvSpPr>
        <p:spPr/>
        <p:txBody>
          <a:bodyPr/>
          <a:lstStyle/>
          <a:p>
            <a:fld id="{71EA9454-5D8D-4968-9991-7DFC74F1B533}" type="datetime1">
              <a:rPr lang="en-GB" smtClean="0"/>
              <a:t>07/03/2022</a:t>
            </a:fld>
            <a:endParaRPr lang="en-GB"/>
          </a:p>
        </p:txBody>
      </p:sp>
      <p:sp>
        <p:nvSpPr>
          <p:cNvPr id="5" name="Slide Number Placeholder 4"/>
          <p:cNvSpPr>
            <a:spLocks noGrp="1"/>
          </p:cNvSpPr>
          <p:nvPr>
            <p:ph type="sldNum" sz="quarter" idx="5"/>
          </p:nvPr>
        </p:nvSpPr>
        <p:spPr/>
        <p:txBody>
          <a:bodyPr/>
          <a:lstStyle/>
          <a:p>
            <a:fld id="{B55601A8-08A0-4A0B-9F69-8FF7D5040670}" type="slidenum">
              <a:rPr lang="en-GB" smtClean="0"/>
              <a:t>3</a:t>
            </a:fld>
            <a:endParaRPr lang="en-GB"/>
          </a:p>
        </p:txBody>
      </p:sp>
    </p:spTree>
    <p:extLst>
      <p:ext uri="{BB962C8B-B14F-4D97-AF65-F5344CB8AC3E}">
        <p14:creationId xmlns:p14="http://schemas.microsoft.com/office/powerpoint/2010/main" val="2102966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 Check if students have prior knowledge of the types of meetings</a:t>
            </a:r>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4</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3219039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5</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19156979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dirty="0"/>
              <a:t>Place students in groups of 4 or 5. Ask learners to explain from prior knowledge. Research task</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6</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7486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Whole class engagement. Solicit answers from class. Link to Research on Minutes: https://www.resourcecentre.org.uk/information/taking-minutes/ </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0E8A99-BF58-8941-96A3-8F68DA656BD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fld id="{BC873573-9039-4EC8-A518-D23E95F699D8}" type="datetime1">
              <a:rPr lang="en-GB" smtClean="0"/>
              <a:t>07/03/2022</a:t>
            </a:fld>
            <a:endParaRPr lang="en-GB"/>
          </a:p>
        </p:txBody>
      </p:sp>
    </p:spTree>
    <p:extLst>
      <p:ext uri="{BB962C8B-B14F-4D97-AF65-F5344CB8AC3E}">
        <p14:creationId xmlns:p14="http://schemas.microsoft.com/office/powerpoint/2010/main" val="1329473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Whole class engagement. Solicit answers from class.</a:t>
            </a:r>
          </a:p>
          <a:p>
            <a:endParaRPr lang="en-GB" dirty="0"/>
          </a:p>
        </p:txBody>
      </p:sp>
      <p:sp>
        <p:nvSpPr>
          <p:cNvPr id="4" name="Slide Number Placeholder 3"/>
          <p:cNvSpPr>
            <a:spLocks noGrp="1"/>
          </p:cNvSpPr>
          <p:nvPr>
            <p:ph type="sldNum" sz="quarter" idx="5"/>
          </p:nvPr>
        </p:nvSpPr>
        <p:spPr/>
        <p:txBody>
          <a:bodyPr/>
          <a:lstStyle/>
          <a:p>
            <a:fld id="{90B80681-D82C-418B-9D59-8E733FF2AAC3}" type="slidenum">
              <a:rPr lang="en-GB" smtClean="0"/>
              <a:t>8</a:t>
            </a:fld>
            <a:endParaRPr lang="en-GB"/>
          </a:p>
        </p:txBody>
      </p:sp>
    </p:spTree>
    <p:extLst>
      <p:ext uri="{BB962C8B-B14F-4D97-AF65-F5344CB8AC3E}">
        <p14:creationId xmlns:p14="http://schemas.microsoft.com/office/powerpoint/2010/main" val="3844045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dirty="0"/>
              <a:t>Place students in groups of 4 or 5. Ask learners to explain from prior knowledge. Scaffolding from previous activity</a:t>
            </a:r>
          </a:p>
          <a:p>
            <a:r>
              <a:rPr lang="en-GB" dirty="0"/>
              <a:t>Activity sheet (How to organise meetings and events)-see attachment</a:t>
            </a:r>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FAB17E6A-6E1F-473C-89E5-AF96096B2A7E}" type="slidenum">
              <a:rPr lang="en-GB" smtClean="0"/>
              <a:t>9</a:t>
            </a:fld>
            <a:endParaRPr lang="en-GB"/>
          </a:p>
        </p:txBody>
      </p:sp>
      <p:sp>
        <p:nvSpPr>
          <p:cNvPr id="5" name="Date Placeholder 4"/>
          <p:cNvSpPr>
            <a:spLocks noGrp="1"/>
          </p:cNvSpPr>
          <p:nvPr>
            <p:ph type="dt" idx="11"/>
          </p:nvPr>
        </p:nvSpPr>
        <p:spPr/>
        <p:txBody>
          <a:bodyPr/>
          <a:lstStyle/>
          <a:p>
            <a:fld id="{31C35CB5-0D87-479F-97AF-F424F343F917}" type="datetime1">
              <a:rPr lang="en-GB" smtClean="0"/>
              <a:t>07/03/2022</a:t>
            </a:fld>
            <a:endParaRPr lang="en-GB"/>
          </a:p>
        </p:txBody>
      </p:sp>
    </p:spTree>
    <p:extLst>
      <p:ext uri="{BB962C8B-B14F-4D97-AF65-F5344CB8AC3E}">
        <p14:creationId xmlns:p14="http://schemas.microsoft.com/office/powerpoint/2010/main" val="1835670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4A208-C4A8-43A6-A15A-377861BFD5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6DC5094-31F9-4C75-BC05-244A9D739A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363245-6F2F-4C95-B082-09503FEB597F}"/>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47AD141E-5812-4510-AAEA-62C53A9C4D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4E26C4-E87E-4711-B4A7-91796E4AFB12}"/>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4016050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AE9BC-FF1A-418E-8BBD-E6CA56C22F5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1DED8E-15E4-47E1-A0E7-3AC4820FEFC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1B6F2B-F93C-4F85-AD8B-897A5CEC669A}"/>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843B01A4-2F55-428A-B699-3F54288914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01D9B-8754-47AA-80BF-CBBEE90B3964}"/>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3440938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F799EB-F14E-4915-9332-C449463BA6F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69500F4-5840-4D0D-AC02-C9E88FB46E7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DEB663-48D1-4D4F-B0CE-8C28BA998527}"/>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6D26F2A5-50B4-44C9-92D1-D36DD1EAD7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BD9681-E10D-4458-AADC-8ACB37A06531}"/>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434993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209C5A35-3D43-40AD-84FC-5FE9CAAEE5CB}" type="datetimeFigureOut">
              <a:rPr lang="en-GB" smtClean="0"/>
              <a:t>07/03/2022</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7144F35E-E455-4264-BB34-8B5F1858BB0C}" type="slidenum">
              <a:rPr lang="en-GB" smtClean="0"/>
              <a:t>‹#›</a:t>
            </a:fld>
            <a:endParaRPr lang="en-GB" dirty="0"/>
          </a:p>
        </p:txBody>
      </p:sp>
    </p:spTree>
    <p:extLst>
      <p:ext uri="{BB962C8B-B14F-4D97-AF65-F5344CB8AC3E}">
        <p14:creationId xmlns:p14="http://schemas.microsoft.com/office/powerpoint/2010/main" val="101771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D9C7C-4E29-4532-BCD5-49275D9494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885FAB-84BD-4C14-8CB0-3226FCA7C41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ACCA52-64F7-4347-A6CC-99C59FDCC2A4}"/>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E0924469-BCB6-4DA4-831D-F6139F8088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0D87C4-35CF-4374-853F-477BA3C06E21}"/>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85839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82B37-9EC6-485C-AF4F-F9D4C2D02D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545DA0C-5D64-4381-8716-C004F18F8E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F8FDFBB-0066-4673-8127-3AB86140422D}"/>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264F3643-6833-4426-84FD-591006986E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821F1-8FBA-44C7-9575-7F209151AA99}"/>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70197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77CBD-AF2D-4702-9BD5-A246CD01EC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EC2F34-10C8-4514-A48A-546E987744F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A12D637-F8D6-4172-977A-D5049028051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8B7D98D-A1C0-480F-A0EF-A1CA00DAC518}"/>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6" name="Footer Placeholder 5">
            <a:extLst>
              <a:ext uri="{FF2B5EF4-FFF2-40B4-BE49-F238E27FC236}">
                <a16:creationId xmlns:a16="http://schemas.microsoft.com/office/drawing/2014/main" id="{70D80015-D8D4-4AEC-9739-D375772AF4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61FC01-66ED-4CFA-B079-59CB944A147F}"/>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3022621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7724E-B1E3-4650-9C7A-7408999588C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41ACC8-0520-4318-8B67-2BE0ED7E71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460CADB-37C6-409C-9D9B-25C7BB550DD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11B5F9A-908C-44A3-ABB5-7B430827BA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35D2A2F-2D3B-4B0F-8B16-255361CDC38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6F7124-3AFF-4F9F-BD02-A1DEE3E4A83E}"/>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8" name="Footer Placeholder 7">
            <a:extLst>
              <a:ext uri="{FF2B5EF4-FFF2-40B4-BE49-F238E27FC236}">
                <a16:creationId xmlns:a16="http://schemas.microsoft.com/office/drawing/2014/main" id="{050375B3-AF04-4658-B18E-A52C52901F0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E7FFD5-FC00-4581-845C-8037045560BD}"/>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74331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50043-8715-4F89-8AAA-1DA70D683D9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3FD4227-5509-4B05-99A5-7F66171BAA5F}"/>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4" name="Footer Placeholder 3">
            <a:extLst>
              <a:ext uri="{FF2B5EF4-FFF2-40B4-BE49-F238E27FC236}">
                <a16:creationId xmlns:a16="http://schemas.microsoft.com/office/drawing/2014/main" id="{03145C26-DB9C-445E-AF14-B9D09417D09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948107-8720-44EE-A455-CBB4EE3BA8EA}"/>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549026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18E4F-CF89-4856-A6CA-4DA45ADA21E2}"/>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3" name="Footer Placeholder 2">
            <a:extLst>
              <a:ext uri="{FF2B5EF4-FFF2-40B4-BE49-F238E27FC236}">
                <a16:creationId xmlns:a16="http://schemas.microsoft.com/office/drawing/2014/main" id="{8CFDB738-69EF-4F02-BBDD-A6B7DB3C850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8E5742D-ECE6-4FA0-8C4A-6CA56E184D55}"/>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2961903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8EE22-E640-469F-8AF5-9A15CAF120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D964C4C-99BA-4610-869E-6BCA485C62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902D763-A05A-4CD4-A236-0FA32D70D2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6E20AC0-6A83-4DC7-9F22-3FFF51CDF66C}"/>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6" name="Footer Placeholder 5">
            <a:extLst>
              <a:ext uri="{FF2B5EF4-FFF2-40B4-BE49-F238E27FC236}">
                <a16:creationId xmlns:a16="http://schemas.microsoft.com/office/drawing/2014/main" id="{B9D44F45-D253-4311-9F0B-7D71A7B739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D92A43-A306-41D8-8FFD-65D3160F5CCE}"/>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495711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7BAF0-0ABE-426D-A153-06C5E36C31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F793211-5543-411A-8669-6FE092292E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4B0E024-5E8C-4783-8E09-C6248B3749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7AA4F9E-DD2D-433D-9EB7-1962BD0CE36D}"/>
              </a:ext>
            </a:extLst>
          </p:cNvPr>
          <p:cNvSpPr>
            <a:spLocks noGrp="1"/>
          </p:cNvSpPr>
          <p:nvPr>
            <p:ph type="dt" sz="half" idx="10"/>
          </p:nvPr>
        </p:nvSpPr>
        <p:spPr/>
        <p:txBody>
          <a:bodyPr/>
          <a:lstStyle/>
          <a:p>
            <a:fld id="{7C4A40AD-9AE3-461A-BF85-37E170F22467}" type="datetimeFigureOut">
              <a:rPr lang="en-GB" smtClean="0"/>
              <a:t>07/03/2022</a:t>
            </a:fld>
            <a:endParaRPr lang="en-GB"/>
          </a:p>
        </p:txBody>
      </p:sp>
      <p:sp>
        <p:nvSpPr>
          <p:cNvPr id="6" name="Footer Placeholder 5">
            <a:extLst>
              <a:ext uri="{FF2B5EF4-FFF2-40B4-BE49-F238E27FC236}">
                <a16:creationId xmlns:a16="http://schemas.microsoft.com/office/drawing/2014/main" id="{E29CA2D9-64DC-48A1-84F9-F1BAE27E53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6D2606-EDCE-4EE2-A06E-26A58ACE2DC5}"/>
              </a:ext>
            </a:extLst>
          </p:cNvPr>
          <p:cNvSpPr>
            <a:spLocks noGrp="1"/>
          </p:cNvSpPr>
          <p:nvPr>
            <p:ph type="sldNum" sz="quarter" idx="12"/>
          </p:nvPr>
        </p:nvSpPr>
        <p:spPr/>
        <p:txBody>
          <a:bodyPr/>
          <a:lstStyle/>
          <a:p>
            <a:fld id="{93F7F9A4-7EF6-47E8-9FF3-B739F0ED2020}" type="slidenum">
              <a:rPr lang="en-GB" smtClean="0"/>
              <a:t>‹#›</a:t>
            </a:fld>
            <a:endParaRPr lang="en-GB"/>
          </a:p>
        </p:txBody>
      </p:sp>
    </p:spTree>
    <p:extLst>
      <p:ext uri="{BB962C8B-B14F-4D97-AF65-F5344CB8AC3E}">
        <p14:creationId xmlns:p14="http://schemas.microsoft.com/office/powerpoint/2010/main" val="1207198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F1454E-6D84-4FEE-B35F-AFB947CBF7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B88E835-FBC1-4827-B59C-1B7BBBA84E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ECEF8A-7C1A-4FEE-BF31-F5552A627B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4A40AD-9AE3-461A-BF85-37E170F22467}" type="datetimeFigureOut">
              <a:rPr lang="en-GB" smtClean="0"/>
              <a:t>07/03/2022</a:t>
            </a:fld>
            <a:endParaRPr lang="en-GB"/>
          </a:p>
        </p:txBody>
      </p:sp>
      <p:sp>
        <p:nvSpPr>
          <p:cNvPr id="5" name="Footer Placeholder 4">
            <a:extLst>
              <a:ext uri="{FF2B5EF4-FFF2-40B4-BE49-F238E27FC236}">
                <a16:creationId xmlns:a16="http://schemas.microsoft.com/office/drawing/2014/main" id="{88509EE5-156C-4705-AD33-671C0B4304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3CADFE8-28EB-4479-B159-2315DC9291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F7F9A4-7EF6-47E8-9FF3-B739F0ED2020}" type="slidenum">
              <a:rPr lang="en-GB" smtClean="0"/>
              <a:t>‹#›</a:t>
            </a:fld>
            <a:endParaRPr lang="en-GB"/>
          </a:p>
        </p:txBody>
      </p:sp>
    </p:spTree>
    <p:extLst>
      <p:ext uri="{BB962C8B-B14F-4D97-AF65-F5344CB8AC3E}">
        <p14:creationId xmlns:p14="http://schemas.microsoft.com/office/powerpoint/2010/main" val="3010242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support.microsoft.com/en-us/office/schedule-a-meeting-in-teams-943507a9-8583-4c58-b5d2-8ec8265e04e5" TargetMode="External"/><Relationship Id="rId4" Type="http://schemas.openxmlformats.org/officeDocument/2006/relationships/hyperlink" Target="https://support.microsoft.com/en-us/office/set-up-an-online-meeting-in-outlook-b8305620-d16e-4667-989d-4a977aad6556"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www.beroeinc.com/procurement/" TargetMode="External"/><Relationship Id="rId3" Type="http://schemas.openxmlformats.org/officeDocument/2006/relationships/hyperlink" Target="https://www.cvent.com/en/blog/events/planning-effective-meetings#stepone" TargetMode="External"/><Relationship Id="rId7" Type="http://schemas.openxmlformats.org/officeDocument/2006/relationships/hyperlink" Target="http://grouptravel.org/meeting/10-items-to-include-in-your-meeting-budget/#ixzz7CZaAfhH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davidprice.com/meeting-mastery-posts/when-should-minutes-of-a-board-meeting-be-distributed/" TargetMode="External"/><Relationship Id="rId5" Type="http://schemas.openxmlformats.org/officeDocument/2006/relationships/hyperlink" Target="https://www.resourcecentre.org.uk/information/taking-minutes/" TargetMode="External"/><Relationship Id="rId10" Type="http://schemas.openxmlformats.org/officeDocument/2006/relationships/image" Target="../media/image5.png"/><Relationship Id="rId4" Type="http://schemas.openxmlformats.org/officeDocument/2006/relationships/hyperlink" Target="https://bizfluent.com/info-8081015-types-agendas.html" TargetMode="External"/><Relationship Id="rId9" Type="http://schemas.openxmlformats.org/officeDocument/2006/relationships/hyperlink" Target="https://www.meetings-incentives.com/7-secrets-to-professionally-managed-meeting-procurement/#:~:text=It%20can%20easily%20be%20defined%20as%20letting%20someone,who%20are%20specialists%2C%20solely%20dedicated%20to%20that%20craf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www.resourcecentre.org.uk/information/taking-minutes/"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74323" y="963478"/>
            <a:ext cx="9749136" cy="9821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200" dirty="0"/>
              <a:t>Support the running of the organisation (Outcome 1) </a:t>
            </a:r>
          </a:p>
        </p:txBody>
      </p:sp>
      <p:sp>
        <p:nvSpPr>
          <p:cNvPr id="3" name="Rectangle 3"/>
          <p:cNvSpPr txBox="1">
            <a:spLocks noChangeArrowheads="1"/>
          </p:cNvSpPr>
          <p:nvPr/>
        </p:nvSpPr>
        <p:spPr>
          <a:xfrm>
            <a:off x="2587558" y="2068512"/>
            <a:ext cx="8435902" cy="9821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GB" altLang="en-US" dirty="0"/>
              <a:t>	</a:t>
            </a:r>
            <a:r>
              <a:rPr lang="en-GB" dirty="0"/>
              <a:t>1.3 How to organise meetings and events. </a:t>
            </a:r>
            <a:endParaRPr lang="en-US" altLang="en-US" dirty="0"/>
          </a:p>
        </p:txBody>
      </p:sp>
      <p:pic>
        <p:nvPicPr>
          <p:cNvPr id="8" name="Picture 7">
            <a:extLst>
              <a:ext uri="{FF2B5EF4-FFF2-40B4-BE49-F238E27FC236}">
                <a16:creationId xmlns:a16="http://schemas.microsoft.com/office/drawing/2014/main" id="{346A1D6B-881D-4026-AC0F-F4725895805A}"/>
              </a:ext>
            </a:extLst>
          </p:cNvPr>
          <p:cNvPicPr>
            <a:picLocks noChangeAspect="1"/>
          </p:cNvPicPr>
          <p:nvPr/>
        </p:nvPicPr>
        <p:blipFill>
          <a:blip r:embed="rId3"/>
          <a:stretch>
            <a:fillRect/>
          </a:stretch>
        </p:blipFill>
        <p:spPr>
          <a:xfrm>
            <a:off x="8104898" y="3332961"/>
            <a:ext cx="2762249" cy="1724301"/>
          </a:xfrm>
          <a:prstGeom prst="rect">
            <a:avLst/>
          </a:prstGeom>
        </p:spPr>
      </p:pic>
      <p:pic>
        <p:nvPicPr>
          <p:cNvPr id="4" name="Picture 3">
            <a:extLst>
              <a:ext uri="{FF2B5EF4-FFF2-40B4-BE49-F238E27FC236}">
                <a16:creationId xmlns:a16="http://schemas.microsoft.com/office/drawing/2014/main" id="{CE869B50-DE0B-48BB-A971-08883C5EB78D}"/>
              </a:ext>
            </a:extLst>
          </p:cNvPr>
          <p:cNvPicPr>
            <a:picLocks noChangeAspect="1"/>
          </p:cNvPicPr>
          <p:nvPr/>
        </p:nvPicPr>
        <p:blipFill>
          <a:blip r:embed="rId4"/>
          <a:stretch>
            <a:fillRect/>
          </a:stretch>
        </p:blipFill>
        <p:spPr>
          <a:xfrm>
            <a:off x="207430" y="1111644"/>
            <a:ext cx="2133785" cy="5675868"/>
          </a:xfrm>
          <a:prstGeom prst="rect">
            <a:avLst/>
          </a:prstGeom>
        </p:spPr>
      </p:pic>
      <p:pic>
        <p:nvPicPr>
          <p:cNvPr id="6" name="Picture 5">
            <a:extLst>
              <a:ext uri="{FF2B5EF4-FFF2-40B4-BE49-F238E27FC236}">
                <a16:creationId xmlns:a16="http://schemas.microsoft.com/office/drawing/2014/main" id="{1D435356-0B35-468D-B75F-E07DAEFB7985}"/>
              </a:ext>
            </a:extLst>
          </p:cNvPr>
          <p:cNvPicPr>
            <a:picLocks noChangeAspect="1"/>
          </p:cNvPicPr>
          <p:nvPr/>
        </p:nvPicPr>
        <p:blipFill>
          <a:blip r:embed="rId5"/>
          <a:stretch>
            <a:fillRect/>
          </a:stretch>
        </p:blipFill>
        <p:spPr>
          <a:xfrm>
            <a:off x="2705977" y="3332961"/>
            <a:ext cx="4347816" cy="3146684"/>
          </a:xfrm>
          <a:prstGeom prst="rect">
            <a:avLst/>
          </a:prstGeom>
        </p:spPr>
      </p:pic>
      <p:pic>
        <p:nvPicPr>
          <p:cNvPr id="9" name="Picture 8">
            <a:extLst>
              <a:ext uri="{FF2B5EF4-FFF2-40B4-BE49-F238E27FC236}">
                <a16:creationId xmlns:a16="http://schemas.microsoft.com/office/drawing/2014/main" id="{F5153356-EF9D-4F3B-9EE0-35216D22AFED}"/>
              </a:ext>
            </a:extLst>
          </p:cNvPr>
          <p:cNvPicPr>
            <a:picLocks noChangeAspect="1"/>
          </p:cNvPicPr>
          <p:nvPr/>
        </p:nvPicPr>
        <p:blipFill>
          <a:blip r:embed="rId6"/>
          <a:stretch>
            <a:fillRect/>
          </a:stretch>
        </p:blipFill>
        <p:spPr>
          <a:xfrm>
            <a:off x="8104898" y="5240746"/>
            <a:ext cx="2762250" cy="1546766"/>
          </a:xfrm>
          <a:prstGeom prst="rect">
            <a:avLst/>
          </a:prstGeom>
        </p:spPr>
      </p:pic>
      <p:pic>
        <p:nvPicPr>
          <p:cNvPr id="7" name="Picture 6">
            <a:extLst>
              <a:ext uri="{FF2B5EF4-FFF2-40B4-BE49-F238E27FC236}">
                <a16:creationId xmlns:a16="http://schemas.microsoft.com/office/drawing/2014/main" id="{83A7E7F3-C4D8-4230-9AD0-0D71ED5749AD}"/>
              </a:ext>
            </a:extLst>
          </p:cNvPr>
          <p:cNvPicPr>
            <a:picLocks noChangeAspect="1"/>
          </p:cNvPicPr>
          <p:nvPr/>
        </p:nvPicPr>
        <p:blipFill>
          <a:blip r:embed="rId7"/>
          <a:stretch>
            <a:fillRect/>
          </a:stretch>
        </p:blipFill>
        <p:spPr>
          <a:xfrm>
            <a:off x="0" y="34290"/>
            <a:ext cx="12192000" cy="672106"/>
          </a:xfrm>
          <a:prstGeom prst="rect">
            <a:avLst/>
          </a:prstGeom>
        </p:spPr>
      </p:pic>
    </p:spTree>
    <p:extLst>
      <p:ext uri="{BB962C8B-B14F-4D97-AF65-F5344CB8AC3E}">
        <p14:creationId xmlns:p14="http://schemas.microsoft.com/office/powerpoint/2010/main" val="3884227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ECCD66-DF19-47DB-A35D-326B7CF49E7A}"/>
              </a:ext>
            </a:extLst>
          </p:cNvPr>
          <p:cNvSpPr/>
          <p:nvPr/>
        </p:nvSpPr>
        <p:spPr>
          <a:xfrm>
            <a:off x="2735093" y="1690688"/>
            <a:ext cx="9045427" cy="1200329"/>
          </a:xfrm>
          <a:prstGeom prst="rect">
            <a:avLst/>
          </a:prstGeom>
        </p:spPr>
        <p:txBody>
          <a:bodyPr wrap="square">
            <a:spAutoFit/>
          </a:bodyPr>
          <a:lstStyle/>
          <a:p>
            <a:pPr marL="285750" indent="-285750">
              <a:buFont typeface="Arial" panose="020B0604020202020204" pitchFamily="34" charset="0"/>
              <a:buChar char="•"/>
            </a:pPr>
            <a:r>
              <a:rPr lang="en-GB" dirty="0"/>
              <a:t>Development of an agenda </a:t>
            </a:r>
          </a:p>
          <a:p>
            <a:pPr marL="285750" indent="-285750">
              <a:buFont typeface="Arial" panose="020B0604020202020204" pitchFamily="34" charset="0"/>
              <a:buChar char="•"/>
            </a:pPr>
            <a:r>
              <a:rPr lang="en-GB" dirty="0">
                <a:solidFill>
                  <a:srgbClr val="FF0000"/>
                </a:solidFill>
              </a:rPr>
              <a:t>Consideration attendees input </a:t>
            </a:r>
          </a:p>
          <a:p>
            <a:pPr marL="285750" indent="-285750">
              <a:buFont typeface="Arial" panose="020B0604020202020204" pitchFamily="34" charset="0"/>
              <a:buChar char="•"/>
            </a:pPr>
            <a:r>
              <a:rPr lang="en-GB" dirty="0"/>
              <a:t>Confirmation from others before meeting</a:t>
            </a:r>
          </a:p>
          <a:p>
            <a:pPr marL="285750" indent="-285750">
              <a:buFont typeface="Arial" panose="020B0604020202020204" pitchFamily="34" charset="0"/>
              <a:buChar char="•"/>
            </a:pPr>
            <a:r>
              <a:rPr lang="en-GB" dirty="0"/>
              <a:t>Distribution. </a:t>
            </a:r>
          </a:p>
        </p:txBody>
      </p:sp>
      <p:sp>
        <p:nvSpPr>
          <p:cNvPr id="3" name="Title 2">
            <a:extLst>
              <a:ext uri="{FF2B5EF4-FFF2-40B4-BE49-F238E27FC236}">
                <a16:creationId xmlns:a16="http://schemas.microsoft.com/office/drawing/2014/main" id="{C9AC0AFA-DE45-4142-BA53-E65CECFCCA97}"/>
              </a:ext>
            </a:extLst>
          </p:cNvPr>
          <p:cNvSpPr>
            <a:spLocks noGrp="1"/>
          </p:cNvSpPr>
          <p:nvPr>
            <p:ph type="title"/>
          </p:nvPr>
        </p:nvSpPr>
        <p:spPr>
          <a:xfrm>
            <a:off x="2422186" y="365125"/>
            <a:ext cx="8931613" cy="1325563"/>
          </a:xfrm>
        </p:spPr>
        <p:txBody>
          <a:bodyPr>
            <a:normAutofit/>
          </a:bodyPr>
          <a:lstStyle/>
          <a:p>
            <a:r>
              <a:rPr lang="en-GB" sz="3400" dirty="0"/>
              <a:t>What to consider when preparing for a meeting.</a:t>
            </a:r>
          </a:p>
        </p:txBody>
      </p:sp>
      <p:pic>
        <p:nvPicPr>
          <p:cNvPr id="5" name="Picture 4">
            <a:extLst>
              <a:ext uri="{FF2B5EF4-FFF2-40B4-BE49-F238E27FC236}">
                <a16:creationId xmlns:a16="http://schemas.microsoft.com/office/drawing/2014/main" id="{54241CBF-9BCE-4070-AF39-565861FD1F37}"/>
              </a:ext>
            </a:extLst>
          </p:cNvPr>
          <p:cNvPicPr>
            <a:picLocks noChangeAspect="1"/>
          </p:cNvPicPr>
          <p:nvPr/>
        </p:nvPicPr>
        <p:blipFill>
          <a:blip r:embed="rId3"/>
          <a:stretch>
            <a:fillRect/>
          </a:stretch>
        </p:blipFill>
        <p:spPr>
          <a:xfrm>
            <a:off x="288555" y="591066"/>
            <a:ext cx="2237426" cy="5675868"/>
          </a:xfrm>
          <a:prstGeom prst="rect">
            <a:avLst/>
          </a:prstGeom>
        </p:spPr>
      </p:pic>
      <p:sp>
        <p:nvSpPr>
          <p:cNvPr id="4" name="Rectangle 3">
            <a:extLst>
              <a:ext uri="{FF2B5EF4-FFF2-40B4-BE49-F238E27FC236}">
                <a16:creationId xmlns:a16="http://schemas.microsoft.com/office/drawing/2014/main" id="{C244A99B-A890-4C4F-8ECF-59FF80E760C7}"/>
              </a:ext>
            </a:extLst>
          </p:cNvPr>
          <p:cNvSpPr/>
          <p:nvPr/>
        </p:nvSpPr>
        <p:spPr>
          <a:xfrm>
            <a:off x="3032920" y="3016251"/>
            <a:ext cx="7710144" cy="3139321"/>
          </a:xfrm>
          <a:prstGeom prst="rect">
            <a:avLst/>
          </a:prstGeom>
        </p:spPr>
        <p:txBody>
          <a:bodyPr wrap="square">
            <a:spAutoFit/>
          </a:bodyPr>
          <a:lstStyle/>
          <a:p>
            <a:pPr marL="342900" indent="-342900" defTabSz="548640">
              <a:buFont typeface="Arial" panose="020B0604020202020204" pitchFamily="34" charset="0"/>
              <a:buChar char="•"/>
            </a:pPr>
            <a:r>
              <a:rPr lang="en-GB" dirty="0"/>
              <a:t>Attendees inputs must be captured in the meeting minutes as a written record of everything that's happened during the meeting. </a:t>
            </a:r>
          </a:p>
          <a:p>
            <a:pPr marL="342900" indent="-342900" defTabSz="548640">
              <a:buFont typeface="Arial" panose="020B0604020202020204" pitchFamily="34" charset="0"/>
              <a:buChar char="•"/>
            </a:pPr>
            <a:endParaRPr lang="en-GB" dirty="0"/>
          </a:p>
          <a:p>
            <a:pPr marL="342900" indent="-342900" defTabSz="548640">
              <a:buFont typeface="Arial" panose="020B0604020202020204" pitchFamily="34" charset="0"/>
              <a:buChar char="•"/>
            </a:pPr>
            <a:r>
              <a:rPr lang="en-GB" dirty="0"/>
              <a:t>This is used to inform people who didn't attend the meeting about what happened, or to keep track of what was decided during the meeting.</a:t>
            </a:r>
          </a:p>
          <a:p>
            <a:pPr marL="342900" indent="-342900" defTabSz="548640">
              <a:buFont typeface="Arial" panose="020B0604020202020204" pitchFamily="34" charset="0"/>
              <a:buChar char="•"/>
            </a:pPr>
            <a:r>
              <a:rPr lang="en-GB" dirty="0"/>
              <a:t>Stakeholders can revisit it and use it to inform future decisions. </a:t>
            </a:r>
          </a:p>
          <a:p>
            <a:pPr marL="342900" indent="-342900" defTabSz="548640">
              <a:buFont typeface="Arial" panose="020B0604020202020204" pitchFamily="34" charset="0"/>
              <a:buChar char="•"/>
            </a:pPr>
            <a:r>
              <a:rPr lang="en-GB" dirty="0"/>
              <a:t>It also creates a log of who said what during meeting.</a:t>
            </a:r>
            <a:endParaRPr lang="en-GB" sz="2400" dirty="0"/>
          </a:p>
          <a:p>
            <a:pPr defTabSz="548640"/>
            <a:endParaRPr lang="en-GB" dirty="0"/>
          </a:p>
          <a:p>
            <a:pPr marL="285750" indent="-285750" defTabSz="548640">
              <a:buFont typeface="Arial" panose="020B0604020202020204" pitchFamily="34" charset="0"/>
              <a:buChar char="•"/>
            </a:pPr>
            <a:r>
              <a:rPr lang="en-GB" dirty="0"/>
              <a:t>Meeting notes should be distributed as soon after the meeting as possible. </a:t>
            </a:r>
          </a:p>
          <a:p>
            <a:pPr marL="342900" indent="-342900" defTabSz="548640">
              <a:buFont typeface="Arial" panose="020B0604020202020204" pitchFamily="34" charset="0"/>
              <a:buChar char="•"/>
            </a:pPr>
            <a:r>
              <a:rPr lang="en-GB" dirty="0"/>
              <a:t>The longer the lag, the less confidence the members have that their investment will result in action.</a:t>
            </a:r>
            <a:endParaRPr lang="en-GB" dirty="0">
              <a:solidFill>
                <a:prstClr val="white"/>
              </a:solidFill>
            </a:endParaRPr>
          </a:p>
        </p:txBody>
      </p:sp>
    </p:spTree>
    <p:extLst>
      <p:ext uri="{BB962C8B-B14F-4D97-AF65-F5344CB8AC3E}">
        <p14:creationId xmlns:p14="http://schemas.microsoft.com/office/powerpoint/2010/main" val="156535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ECCD66-DF19-47DB-A35D-326B7CF49E7A}"/>
              </a:ext>
            </a:extLst>
          </p:cNvPr>
          <p:cNvSpPr/>
          <p:nvPr/>
        </p:nvSpPr>
        <p:spPr>
          <a:xfrm>
            <a:off x="2735093" y="1803582"/>
            <a:ext cx="6721813" cy="1200329"/>
          </a:xfrm>
          <a:prstGeom prst="rect">
            <a:avLst/>
          </a:prstGeom>
        </p:spPr>
        <p:txBody>
          <a:bodyPr wrap="square">
            <a:spAutoFit/>
          </a:bodyPr>
          <a:lstStyle/>
          <a:p>
            <a:pPr marL="285750" indent="-285750">
              <a:buFont typeface="Arial" panose="020B0604020202020204" pitchFamily="34" charset="0"/>
              <a:buChar char="•"/>
            </a:pPr>
            <a:r>
              <a:rPr lang="en-GB" dirty="0"/>
              <a:t>Development of an agenda </a:t>
            </a:r>
          </a:p>
          <a:p>
            <a:pPr marL="285750" indent="-285750">
              <a:buFont typeface="Arial" panose="020B0604020202020204" pitchFamily="34" charset="0"/>
              <a:buChar char="•"/>
            </a:pPr>
            <a:r>
              <a:rPr lang="en-GB" dirty="0"/>
              <a:t>Consideration attendees input </a:t>
            </a:r>
          </a:p>
          <a:p>
            <a:pPr marL="285750" indent="-285750">
              <a:buFont typeface="Arial" panose="020B0604020202020204" pitchFamily="34" charset="0"/>
              <a:buChar char="•"/>
            </a:pPr>
            <a:r>
              <a:rPr lang="en-GB" dirty="0">
                <a:solidFill>
                  <a:srgbClr val="FF0000"/>
                </a:solidFill>
              </a:rPr>
              <a:t>Confirmation from others before meeting</a:t>
            </a:r>
          </a:p>
          <a:p>
            <a:pPr marL="285750" indent="-285750">
              <a:buFont typeface="Arial" panose="020B0604020202020204" pitchFamily="34" charset="0"/>
              <a:buChar char="•"/>
            </a:pPr>
            <a:r>
              <a:rPr lang="en-GB" dirty="0"/>
              <a:t>Distribution. </a:t>
            </a:r>
          </a:p>
        </p:txBody>
      </p:sp>
      <p:sp>
        <p:nvSpPr>
          <p:cNvPr id="3" name="Title 2">
            <a:extLst>
              <a:ext uri="{FF2B5EF4-FFF2-40B4-BE49-F238E27FC236}">
                <a16:creationId xmlns:a16="http://schemas.microsoft.com/office/drawing/2014/main" id="{C9AC0AFA-DE45-4142-BA53-E65CECFCCA97}"/>
              </a:ext>
            </a:extLst>
          </p:cNvPr>
          <p:cNvSpPr>
            <a:spLocks noGrp="1"/>
          </p:cNvSpPr>
          <p:nvPr>
            <p:ph type="title"/>
          </p:nvPr>
        </p:nvSpPr>
        <p:spPr>
          <a:xfrm>
            <a:off x="2422186" y="365125"/>
            <a:ext cx="8931613" cy="1325563"/>
          </a:xfrm>
        </p:spPr>
        <p:txBody>
          <a:bodyPr>
            <a:normAutofit/>
          </a:bodyPr>
          <a:lstStyle/>
          <a:p>
            <a:r>
              <a:rPr lang="en-GB" sz="3400" dirty="0"/>
              <a:t>What to consider when preparing for a meeting</a:t>
            </a:r>
            <a:r>
              <a:rPr lang="en-GB" sz="4000" dirty="0"/>
              <a:t>. </a:t>
            </a:r>
            <a:r>
              <a:rPr lang="en-GB" sz="1400" i="1" dirty="0">
                <a:solidFill>
                  <a:srgbClr val="FF0000"/>
                </a:solidFill>
              </a:rPr>
              <a:t>(use links for practice activity-see speaker notes)</a:t>
            </a:r>
          </a:p>
        </p:txBody>
      </p:sp>
      <p:pic>
        <p:nvPicPr>
          <p:cNvPr id="5" name="Picture 4">
            <a:extLst>
              <a:ext uri="{FF2B5EF4-FFF2-40B4-BE49-F238E27FC236}">
                <a16:creationId xmlns:a16="http://schemas.microsoft.com/office/drawing/2014/main" id="{54241CBF-9BCE-4070-AF39-565861FD1F37}"/>
              </a:ext>
            </a:extLst>
          </p:cNvPr>
          <p:cNvPicPr>
            <a:picLocks noChangeAspect="1"/>
          </p:cNvPicPr>
          <p:nvPr/>
        </p:nvPicPr>
        <p:blipFill>
          <a:blip r:embed="rId3"/>
          <a:stretch>
            <a:fillRect/>
          </a:stretch>
        </p:blipFill>
        <p:spPr>
          <a:xfrm>
            <a:off x="288555" y="591066"/>
            <a:ext cx="2237426" cy="5675868"/>
          </a:xfrm>
          <a:prstGeom prst="rect">
            <a:avLst/>
          </a:prstGeom>
        </p:spPr>
      </p:pic>
      <p:sp>
        <p:nvSpPr>
          <p:cNvPr id="4" name="Rectangle 3">
            <a:extLst>
              <a:ext uri="{FF2B5EF4-FFF2-40B4-BE49-F238E27FC236}">
                <a16:creationId xmlns:a16="http://schemas.microsoft.com/office/drawing/2014/main" id="{1A1F3211-87AE-4619-904C-2B21B92EBAC6}"/>
              </a:ext>
            </a:extLst>
          </p:cNvPr>
          <p:cNvSpPr/>
          <p:nvPr/>
        </p:nvSpPr>
        <p:spPr>
          <a:xfrm>
            <a:off x="2735093" y="3116805"/>
            <a:ext cx="8496787" cy="3139321"/>
          </a:xfrm>
          <a:prstGeom prst="rect">
            <a:avLst/>
          </a:prstGeom>
        </p:spPr>
        <p:txBody>
          <a:bodyPr wrap="square">
            <a:spAutoFit/>
          </a:bodyPr>
          <a:lstStyle/>
          <a:p>
            <a:r>
              <a:rPr lang="en-GB" dirty="0"/>
              <a:t>In order to have an effective meeting, the organiser of the meeting should ensure that they carry out the following activities:</a:t>
            </a:r>
          </a:p>
          <a:p>
            <a:endParaRPr lang="en-GB" dirty="0"/>
          </a:p>
          <a:p>
            <a:pPr marL="285750" indent="-285750">
              <a:buFont typeface="Arial" panose="020B0604020202020204" pitchFamily="34" charset="0"/>
              <a:buChar char="•"/>
            </a:pPr>
            <a:r>
              <a:rPr lang="en-GB" dirty="0"/>
              <a:t>Make sure attendees know the purpose of the meeting. </a:t>
            </a:r>
          </a:p>
          <a:p>
            <a:pPr marL="285750" indent="-285750">
              <a:buFont typeface="Arial" panose="020B0604020202020204" pitchFamily="34" charset="0"/>
              <a:buChar char="•"/>
            </a:pPr>
            <a:r>
              <a:rPr lang="en-GB" dirty="0"/>
              <a:t>Consider sending a personal invitation in addition to a calendar invite</a:t>
            </a:r>
          </a:p>
          <a:p>
            <a:pPr marL="285750" indent="-285750">
              <a:buFont typeface="Arial" panose="020B0604020202020204" pitchFamily="34" charset="0"/>
              <a:buChar char="•"/>
            </a:pPr>
            <a:r>
              <a:rPr lang="en-GB" dirty="0"/>
              <a:t>Chat in person with the invitee—If there’s a chance the invitation will go unnoticed or want to make sure that a key participant will attend.</a:t>
            </a:r>
          </a:p>
          <a:p>
            <a:pPr marL="285750" indent="-285750">
              <a:buFont typeface="Arial" panose="020B0604020202020204" pitchFamily="34" charset="0"/>
              <a:buChar char="•"/>
            </a:pPr>
            <a:r>
              <a:rPr lang="en-GB" dirty="0"/>
              <a:t>Check in with people who haven’t responded to invitation or who need to be in the room in order to have a productive meeting; get them to confirm attendance. </a:t>
            </a:r>
          </a:p>
          <a:p>
            <a:pPr marL="285750" indent="-285750">
              <a:buFont typeface="Arial" panose="020B0604020202020204" pitchFamily="34" charset="0"/>
              <a:buChar char="•"/>
            </a:pPr>
            <a:r>
              <a:rPr lang="en-GB" dirty="0"/>
              <a:t>If meeting roles are assigned, verify that attendees understand the parts they will play</a:t>
            </a:r>
          </a:p>
          <a:p>
            <a:endParaRPr lang="en-GB" dirty="0"/>
          </a:p>
        </p:txBody>
      </p:sp>
      <p:sp>
        <p:nvSpPr>
          <p:cNvPr id="7" name="Rectangle 6">
            <a:extLst>
              <a:ext uri="{FF2B5EF4-FFF2-40B4-BE49-F238E27FC236}">
                <a16:creationId xmlns:a16="http://schemas.microsoft.com/office/drawing/2014/main" id="{7B3C8D04-5808-40AE-9F36-20EE67031558}"/>
              </a:ext>
            </a:extLst>
          </p:cNvPr>
          <p:cNvSpPr/>
          <p:nvPr/>
        </p:nvSpPr>
        <p:spPr>
          <a:xfrm>
            <a:off x="2735093" y="6045854"/>
            <a:ext cx="8705899" cy="276999"/>
          </a:xfrm>
          <a:prstGeom prst="rect">
            <a:avLst/>
          </a:prstGeom>
        </p:spPr>
        <p:txBody>
          <a:bodyPr wrap="square">
            <a:spAutoFit/>
          </a:bodyPr>
          <a:lstStyle/>
          <a:p>
            <a:r>
              <a:rPr lang="en-GB" sz="1200" dirty="0">
                <a:hlinkClick r:id="rId4"/>
              </a:rPr>
              <a:t>https://support.microsoft.com/en-us/office/set-up-an-online-meeting-in-outlook-b8305620-d16e-4667-989d-4a977aad6556</a:t>
            </a:r>
            <a:r>
              <a:rPr lang="en-GB" sz="1200" dirty="0"/>
              <a:t> </a:t>
            </a:r>
          </a:p>
        </p:txBody>
      </p:sp>
      <p:sp>
        <p:nvSpPr>
          <p:cNvPr id="8" name="Rectangle 7">
            <a:extLst>
              <a:ext uri="{FF2B5EF4-FFF2-40B4-BE49-F238E27FC236}">
                <a16:creationId xmlns:a16="http://schemas.microsoft.com/office/drawing/2014/main" id="{74141C9C-73E9-4F51-AA9C-2744F9C642DD}"/>
              </a:ext>
            </a:extLst>
          </p:cNvPr>
          <p:cNvSpPr/>
          <p:nvPr/>
        </p:nvSpPr>
        <p:spPr>
          <a:xfrm>
            <a:off x="471435" y="2403746"/>
            <a:ext cx="1342125" cy="707886"/>
          </a:xfrm>
          <a:prstGeom prst="rect">
            <a:avLst/>
          </a:prstGeom>
        </p:spPr>
        <p:txBody>
          <a:bodyPr wrap="square">
            <a:spAutoFit/>
          </a:bodyPr>
          <a:lstStyle/>
          <a:p>
            <a:r>
              <a:rPr lang="en-GB" sz="800" dirty="0">
                <a:hlinkClick r:id="rId5"/>
              </a:rPr>
              <a:t>https://support.microsoft.com/en-us/office/schedule-a-meeting-in-teams-943507a9-8583-4c58-b5d2-8ec8265e04e5</a:t>
            </a:r>
            <a:r>
              <a:rPr lang="en-GB" sz="800" dirty="0"/>
              <a:t> </a:t>
            </a:r>
          </a:p>
        </p:txBody>
      </p:sp>
    </p:spTree>
    <p:extLst>
      <p:ext uri="{BB962C8B-B14F-4D97-AF65-F5344CB8AC3E}">
        <p14:creationId xmlns:p14="http://schemas.microsoft.com/office/powerpoint/2010/main" val="3400123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ECCD66-DF19-47DB-A35D-326B7CF49E7A}"/>
              </a:ext>
            </a:extLst>
          </p:cNvPr>
          <p:cNvSpPr/>
          <p:nvPr/>
        </p:nvSpPr>
        <p:spPr>
          <a:xfrm>
            <a:off x="2735093" y="1803582"/>
            <a:ext cx="6721813" cy="1200329"/>
          </a:xfrm>
          <a:prstGeom prst="rect">
            <a:avLst/>
          </a:prstGeom>
        </p:spPr>
        <p:txBody>
          <a:bodyPr wrap="square">
            <a:spAutoFit/>
          </a:bodyPr>
          <a:lstStyle/>
          <a:p>
            <a:pPr marL="285750" indent="-285750">
              <a:buFont typeface="Arial" panose="020B0604020202020204" pitchFamily="34" charset="0"/>
              <a:buChar char="•"/>
            </a:pPr>
            <a:r>
              <a:rPr lang="en-GB" dirty="0"/>
              <a:t>Development of an agenda </a:t>
            </a:r>
          </a:p>
          <a:p>
            <a:pPr marL="285750" indent="-285750">
              <a:buFont typeface="Arial" panose="020B0604020202020204" pitchFamily="34" charset="0"/>
              <a:buChar char="•"/>
            </a:pPr>
            <a:r>
              <a:rPr lang="en-GB" dirty="0"/>
              <a:t>Consideration attendees input </a:t>
            </a:r>
          </a:p>
          <a:p>
            <a:pPr marL="285750" indent="-285750">
              <a:buFont typeface="Arial" panose="020B0604020202020204" pitchFamily="34" charset="0"/>
              <a:buChar char="•"/>
            </a:pPr>
            <a:r>
              <a:rPr lang="en-GB" dirty="0"/>
              <a:t>Confirmation from others before meeting</a:t>
            </a:r>
          </a:p>
          <a:p>
            <a:pPr marL="285750" indent="-285750">
              <a:buFont typeface="Arial" panose="020B0604020202020204" pitchFamily="34" charset="0"/>
              <a:buChar char="•"/>
            </a:pPr>
            <a:r>
              <a:rPr lang="en-GB" dirty="0">
                <a:solidFill>
                  <a:srgbClr val="FF0000"/>
                </a:solidFill>
              </a:rPr>
              <a:t>Distribution. </a:t>
            </a:r>
          </a:p>
        </p:txBody>
      </p:sp>
      <p:sp>
        <p:nvSpPr>
          <p:cNvPr id="3" name="Title 2">
            <a:extLst>
              <a:ext uri="{FF2B5EF4-FFF2-40B4-BE49-F238E27FC236}">
                <a16:creationId xmlns:a16="http://schemas.microsoft.com/office/drawing/2014/main" id="{C9AC0AFA-DE45-4142-BA53-E65CECFCCA97}"/>
              </a:ext>
            </a:extLst>
          </p:cNvPr>
          <p:cNvSpPr>
            <a:spLocks noGrp="1"/>
          </p:cNvSpPr>
          <p:nvPr>
            <p:ph type="title"/>
          </p:nvPr>
        </p:nvSpPr>
        <p:spPr>
          <a:xfrm>
            <a:off x="2422186" y="365125"/>
            <a:ext cx="8931613" cy="1325563"/>
          </a:xfrm>
        </p:spPr>
        <p:txBody>
          <a:bodyPr>
            <a:normAutofit/>
          </a:bodyPr>
          <a:lstStyle/>
          <a:p>
            <a:r>
              <a:rPr lang="en-GB" sz="3400" dirty="0"/>
              <a:t>What to consider when preparing for a meeting.</a:t>
            </a:r>
          </a:p>
        </p:txBody>
      </p:sp>
      <p:pic>
        <p:nvPicPr>
          <p:cNvPr id="5" name="Picture 4">
            <a:extLst>
              <a:ext uri="{FF2B5EF4-FFF2-40B4-BE49-F238E27FC236}">
                <a16:creationId xmlns:a16="http://schemas.microsoft.com/office/drawing/2014/main" id="{54241CBF-9BCE-4070-AF39-565861FD1F37}"/>
              </a:ext>
            </a:extLst>
          </p:cNvPr>
          <p:cNvPicPr>
            <a:picLocks noChangeAspect="1"/>
          </p:cNvPicPr>
          <p:nvPr/>
        </p:nvPicPr>
        <p:blipFill>
          <a:blip r:embed="rId3"/>
          <a:stretch>
            <a:fillRect/>
          </a:stretch>
        </p:blipFill>
        <p:spPr>
          <a:xfrm>
            <a:off x="288555" y="591066"/>
            <a:ext cx="2237426" cy="5675868"/>
          </a:xfrm>
          <a:prstGeom prst="rect">
            <a:avLst/>
          </a:prstGeom>
        </p:spPr>
      </p:pic>
      <p:sp>
        <p:nvSpPr>
          <p:cNvPr id="4" name="Rectangle 3">
            <a:extLst>
              <a:ext uri="{FF2B5EF4-FFF2-40B4-BE49-F238E27FC236}">
                <a16:creationId xmlns:a16="http://schemas.microsoft.com/office/drawing/2014/main" id="{1A1F3211-87AE-4619-904C-2B21B92EBAC6}"/>
              </a:ext>
            </a:extLst>
          </p:cNvPr>
          <p:cNvSpPr/>
          <p:nvPr/>
        </p:nvSpPr>
        <p:spPr>
          <a:xfrm>
            <a:off x="2735093" y="3116805"/>
            <a:ext cx="7750027" cy="3139321"/>
          </a:xfrm>
          <a:prstGeom prst="rect">
            <a:avLst/>
          </a:prstGeom>
        </p:spPr>
        <p:txBody>
          <a:bodyPr wrap="square">
            <a:spAutoFit/>
          </a:bodyPr>
          <a:lstStyle/>
          <a:p>
            <a:r>
              <a:rPr lang="en-GB" dirty="0"/>
              <a:t>In order to have an effective meeting, the organiser of the meeting should ensure that they carry out the following activities:</a:t>
            </a:r>
          </a:p>
          <a:p>
            <a:endParaRPr lang="en-GB" dirty="0"/>
          </a:p>
          <a:p>
            <a:pPr marL="285750" indent="-285750">
              <a:buFont typeface="Arial" panose="020B0604020202020204" pitchFamily="34" charset="0"/>
              <a:buChar char="•"/>
            </a:pPr>
            <a:r>
              <a:rPr lang="en-GB" dirty="0"/>
              <a:t>Ensure that the notice of the meeting is given, that suitable location is arranged and confirmed, and that copies of the agenda is prepared and sent.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Circulate to all members (a) any papers to be discussed at the upcoming meeting and (b) a copy of the agenda, minutes of the previous meeting; and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Send out any pre-reading a day or two in advance of your meeting and make it clear that participants are expected to review materials before they arrive.</a:t>
            </a:r>
          </a:p>
        </p:txBody>
      </p:sp>
    </p:spTree>
    <p:extLst>
      <p:ext uri="{BB962C8B-B14F-4D97-AF65-F5344CB8AC3E}">
        <p14:creationId xmlns:p14="http://schemas.microsoft.com/office/powerpoint/2010/main" val="4273593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311211" y="154082"/>
            <a:ext cx="9213383" cy="1249049"/>
          </a:xfrm>
          <a:prstGeom prst="rect">
            <a:avLst/>
          </a:prstGeom>
        </p:spPr>
        <p:txBody>
          <a:bodyPr>
            <a:noAutofit/>
          </a:bodyPr>
          <a:lstStyle/>
          <a:p>
            <a:pPr algn="ctr"/>
            <a:r>
              <a:rPr lang="en-GB" sz="3400" dirty="0">
                <a:solidFill>
                  <a:prstClr val="black"/>
                </a:solidFill>
                <a:latin typeface="Calibri" panose="020F0502020204030204"/>
                <a:ea typeface="+mn-ea"/>
                <a:cs typeface="+mn-cs"/>
              </a:rPr>
              <a:t>Record production requirements of meetings</a:t>
            </a:r>
            <a:r>
              <a:rPr lang="en-GB" sz="4000" dirty="0">
                <a:solidFill>
                  <a:prstClr val="black"/>
                </a:solidFill>
                <a:latin typeface="Calibri" panose="020F0502020204030204"/>
                <a:ea typeface="+mn-ea"/>
                <a:cs typeface="+mn-cs"/>
              </a:rPr>
              <a:t>.</a:t>
            </a:r>
            <a:endParaRPr lang="en-US" sz="4000" b="1" dirty="0"/>
          </a:p>
        </p:txBody>
      </p:sp>
      <p:sp>
        <p:nvSpPr>
          <p:cNvPr id="3" name="Rectangle 2">
            <a:extLst>
              <a:ext uri="{FF2B5EF4-FFF2-40B4-BE49-F238E27FC236}">
                <a16:creationId xmlns:a16="http://schemas.microsoft.com/office/drawing/2014/main" id="{40CDBC3F-1FAB-48A2-AFCB-AB5B4CA6CE9D}"/>
              </a:ext>
            </a:extLst>
          </p:cNvPr>
          <p:cNvSpPr/>
          <p:nvPr/>
        </p:nvSpPr>
        <p:spPr>
          <a:xfrm>
            <a:off x="2673626" y="1329702"/>
            <a:ext cx="9114184" cy="5724644"/>
          </a:xfrm>
          <a:prstGeom prst="rect">
            <a:avLst/>
          </a:prstGeom>
        </p:spPr>
        <p:txBody>
          <a:bodyPr wrap="square">
            <a:spAutoFit/>
          </a:bodyPr>
          <a:lstStyle/>
          <a:p>
            <a:pPr marL="342900" lvl="0" indent="-342900">
              <a:spcBef>
                <a:spcPts val="1800"/>
              </a:spcBef>
              <a:buClr>
                <a:srgbClr val="A9A57C"/>
              </a:buClr>
              <a:buSzPct val="80000"/>
              <a:buFont typeface="Wingdings" panose="05000000000000000000" pitchFamily="2" charset="2"/>
              <a:buChar char="Ø"/>
              <a:defRPr/>
            </a:pPr>
            <a:r>
              <a:rPr lang="en-GB" sz="2400" dirty="0"/>
              <a:t>Approval and agreement of content</a:t>
            </a:r>
          </a:p>
          <a:p>
            <a:pPr marL="742950" lvl="1" indent="-285750">
              <a:spcBef>
                <a:spcPts val="1800"/>
              </a:spcBef>
              <a:buClr>
                <a:srgbClr val="A9A57C"/>
              </a:buClr>
              <a:buSzPct val="80000"/>
              <a:buFont typeface="Arial" panose="020B0604020202020204" pitchFamily="34" charset="0"/>
              <a:buChar char="•"/>
              <a:defRPr/>
            </a:pPr>
            <a:r>
              <a:rPr lang="en-GB" dirty="0"/>
              <a:t>Keep discussion topics simple when compiling the minutes. Do not quote what each person said. </a:t>
            </a:r>
          </a:p>
          <a:p>
            <a:pPr marL="742950" lvl="1" indent="-285750">
              <a:spcBef>
                <a:spcPts val="1800"/>
              </a:spcBef>
              <a:buClr>
                <a:srgbClr val="A9A57C"/>
              </a:buClr>
              <a:buSzPct val="80000"/>
              <a:buFont typeface="Arial" panose="020B0604020202020204" pitchFamily="34" charset="0"/>
              <a:buChar char="•"/>
              <a:defRPr/>
            </a:pPr>
            <a:r>
              <a:rPr lang="en-GB" dirty="0"/>
              <a:t>Stick to a basic description of the topic and clearly state what decision or outcome was reached. </a:t>
            </a:r>
          </a:p>
          <a:p>
            <a:pPr marL="742950" lvl="1" indent="-285750">
              <a:spcBef>
                <a:spcPts val="1800"/>
              </a:spcBef>
              <a:buClr>
                <a:srgbClr val="A9A57C"/>
              </a:buClr>
              <a:buSzPct val="80000"/>
              <a:buFont typeface="Arial" panose="020B0604020202020204" pitchFamily="34" charset="0"/>
              <a:buChar char="•"/>
              <a:defRPr/>
            </a:pPr>
            <a:r>
              <a:rPr lang="en-GB" dirty="0"/>
              <a:t>There is no need to elaborate further in the minutes.</a:t>
            </a:r>
          </a:p>
          <a:p>
            <a:pPr marL="457200" lvl="0" indent="-457200">
              <a:spcBef>
                <a:spcPts val="1800"/>
              </a:spcBef>
              <a:buClr>
                <a:srgbClr val="A9A57C"/>
              </a:buClr>
              <a:buSzPct val="80000"/>
              <a:buFont typeface="Wingdings" panose="05000000000000000000" pitchFamily="2" charset="2"/>
              <a:buChar char="Ø"/>
              <a:defRPr/>
            </a:pPr>
            <a:r>
              <a:rPr lang="en-GB" sz="2400" dirty="0"/>
              <a:t>Distribution to stakeholders</a:t>
            </a:r>
          </a:p>
          <a:p>
            <a:pPr marL="914400" lvl="1" indent="-457200">
              <a:spcBef>
                <a:spcPts val="1800"/>
              </a:spcBef>
              <a:buClr>
                <a:srgbClr val="A9A57C"/>
              </a:buClr>
              <a:buSzPct val="80000"/>
              <a:buFont typeface="Arial" panose="020B0604020202020204" pitchFamily="34" charset="0"/>
              <a:buChar char="•"/>
              <a:defRPr/>
            </a:pPr>
            <a:r>
              <a:rPr lang="en-GB" dirty="0"/>
              <a:t>The minutes need to be distributed as soon as possible after the meeting.</a:t>
            </a:r>
          </a:p>
          <a:p>
            <a:pPr marL="914400" lvl="1" indent="-457200">
              <a:spcBef>
                <a:spcPts val="1800"/>
              </a:spcBef>
              <a:buClr>
                <a:srgbClr val="A9A57C"/>
              </a:buClr>
              <a:buSzPct val="80000"/>
              <a:buFont typeface="Arial" panose="020B0604020202020204" pitchFamily="34" charset="0"/>
              <a:buChar char="•"/>
              <a:defRPr/>
            </a:pPr>
            <a:r>
              <a:rPr lang="en-GB" kern="0" noProof="0" dirty="0">
                <a:solidFill>
                  <a:srgbClr val="2F2B20"/>
                </a:solidFill>
              </a:rPr>
              <a:t>The timing will be dependent on:</a:t>
            </a:r>
          </a:p>
          <a:p>
            <a:pPr marL="1371600" lvl="2" indent="-457200">
              <a:spcBef>
                <a:spcPts val="1800"/>
              </a:spcBef>
              <a:buClr>
                <a:srgbClr val="A9A57C"/>
              </a:buClr>
              <a:buSzPct val="80000"/>
              <a:buFont typeface="Courier New" panose="02070309020205020404" pitchFamily="49" charset="0"/>
              <a:buChar char="o"/>
              <a:defRPr/>
            </a:pPr>
            <a:r>
              <a:rPr kumimoji="0" lang="en-GB" i="0" u="none" strike="noStrike" kern="0" cap="none" spc="0" normalizeH="0" baseline="0" dirty="0">
                <a:ln>
                  <a:noFill/>
                </a:ln>
                <a:solidFill>
                  <a:srgbClr val="2F2B20"/>
                </a:solidFill>
                <a:effectLst/>
                <a:uLnTx/>
                <a:uFillTx/>
              </a:rPr>
              <a:t>Action needed from meeting</a:t>
            </a:r>
            <a:r>
              <a:rPr kumimoji="0" lang="en-GB" i="0" u="none" strike="noStrike" kern="0" cap="none" spc="0" normalizeH="0" dirty="0">
                <a:ln>
                  <a:noFill/>
                </a:ln>
                <a:solidFill>
                  <a:srgbClr val="2F2B20"/>
                </a:solidFill>
                <a:effectLst/>
                <a:uLnTx/>
                <a:uFillTx/>
              </a:rPr>
              <a:t> closure</a:t>
            </a:r>
          </a:p>
          <a:p>
            <a:pPr lvl="1">
              <a:spcBef>
                <a:spcPts val="1800"/>
              </a:spcBef>
              <a:buClr>
                <a:srgbClr val="A9A57C"/>
              </a:buClr>
              <a:buSzPct val="80000"/>
              <a:defRPr/>
            </a:pPr>
            <a:r>
              <a:rPr lang="en-GB" kern="0" dirty="0">
                <a:solidFill>
                  <a:srgbClr val="2F2B20"/>
                </a:solidFill>
              </a:rPr>
              <a:t>All stakeholders concerned should be emailed soft copies minutes of meeting or send through the post. This is essential as agreements needing actioned could be done as quickly as possible</a:t>
            </a:r>
            <a:endParaRPr kumimoji="0" lang="en-GB" sz="2200" b="0" i="0" u="none" strike="noStrike" kern="0" cap="none" spc="0" normalizeH="0" baseline="0" noProof="0" dirty="0">
              <a:ln>
                <a:noFill/>
              </a:ln>
              <a:solidFill>
                <a:srgbClr val="2F2B20"/>
              </a:solidFill>
              <a:effectLst/>
              <a:uLnTx/>
              <a:uFillTx/>
            </a:endParaRPr>
          </a:p>
        </p:txBody>
      </p:sp>
      <p:pic>
        <p:nvPicPr>
          <p:cNvPr id="6" name="Picture 5">
            <a:extLst>
              <a:ext uri="{FF2B5EF4-FFF2-40B4-BE49-F238E27FC236}">
                <a16:creationId xmlns:a16="http://schemas.microsoft.com/office/drawing/2014/main" id="{5AF9CB2D-3C48-445A-AF98-786E4693638B}"/>
              </a:ext>
            </a:extLst>
          </p:cNvPr>
          <p:cNvPicPr>
            <a:picLocks noChangeAspect="1"/>
          </p:cNvPicPr>
          <p:nvPr/>
        </p:nvPicPr>
        <p:blipFill>
          <a:blip r:embed="rId3"/>
          <a:stretch>
            <a:fillRect/>
          </a:stretch>
        </p:blipFill>
        <p:spPr>
          <a:xfrm>
            <a:off x="237760" y="1028050"/>
            <a:ext cx="2237426" cy="5675868"/>
          </a:xfrm>
          <a:prstGeom prst="rect">
            <a:avLst/>
          </a:prstGeom>
        </p:spPr>
      </p:pic>
    </p:spTree>
    <p:extLst>
      <p:ext uri="{BB962C8B-B14F-4D97-AF65-F5344CB8AC3E}">
        <p14:creationId xmlns:p14="http://schemas.microsoft.com/office/powerpoint/2010/main" val="176041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51470" y="707924"/>
            <a:ext cx="9320982" cy="204095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400" dirty="0"/>
              <a:t>Factors to consider when organising meetings and arranging travel and accommodation</a:t>
            </a:r>
          </a:p>
        </p:txBody>
      </p:sp>
      <p:sp>
        <p:nvSpPr>
          <p:cNvPr id="3" name="Rectangle 2">
            <a:extLst>
              <a:ext uri="{FF2B5EF4-FFF2-40B4-BE49-F238E27FC236}">
                <a16:creationId xmlns:a16="http://schemas.microsoft.com/office/drawing/2014/main" id="{2BA8CA23-F82A-40C9-BE96-3E76242B1AAF}"/>
              </a:ext>
            </a:extLst>
          </p:cNvPr>
          <p:cNvSpPr/>
          <p:nvPr/>
        </p:nvSpPr>
        <p:spPr>
          <a:xfrm>
            <a:off x="3688596" y="2748876"/>
            <a:ext cx="7191213" cy="2492990"/>
          </a:xfrm>
          <a:prstGeom prst="rect">
            <a:avLst/>
          </a:prstGeom>
        </p:spPr>
        <p:txBody>
          <a:bodyPr wrap="square">
            <a:spAutoFit/>
          </a:bodyPr>
          <a:lstStyle/>
          <a:p>
            <a:pPr marL="342900" indent="-342900">
              <a:buFont typeface="Arial" panose="020B0604020202020204" pitchFamily="34" charset="0"/>
              <a:buChar char="•"/>
            </a:pPr>
            <a:r>
              <a:rPr lang="en-GB" sz="2400" dirty="0"/>
              <a:t>Budget /Subsistence</a:t>
            </a:r>
          </a:p>
          <a:p>
            <a:pPr marL="342900" indent="-342900">
              <a:buFont typeface="Arial" panose="020B0604020202020204" pitchFamily="34" charset="0"/>
              <a:buChar char="•"/>
            </a:pPr>
            <a:r>
              <a:rPr lang="en-GB" sz="2400" dirty="0"/>
              <a:t>Preferred suppliers </a:t>
            </a:r>
          </a:p>
          <a:p>
            <a:pPr marL="342900" indent="-342900">
              <a:buFont typeface="Arial" panose="020B0604020202020204" pitchFamily="34" charset="0"/>
              <a:buChar char="•"/>
            </a:pPr>
            <a:r>
              <a:rPr lang="en-GB" sz="2400" dirty="0"/>
              <a:t>Policies and processes </a:t>
            </a:r>
          </a:p>
          <a:p>
            <a:pPr marL="342900" indent="-342900">
              <a:buFont typeface="Arial" panose="020B0604020202020204" pitchFamily="34" charset="0"/>
              <a:buChar char="•"/>
            </a:pPr>
            <a:r>
              <a:rPr lang="en-GB" sz="2400" dirty="0"/>
              <a:t>Timeliness </a:t>
            </a:r>
          </a:p>
          <a:p>
            <a:pPr marL="342900" indent="-342900">
              <a:buFont typeface="Arial" panose="020B0604020202020204" pitchFamily="34" charset="0"/>
              <a:buChar char="•"/>
            </a:pPr>
            <a:r>
              <a:rPr lang="en-GB" sz="2400" dirty="0"/>
              <a:t>Methods of communication.</a:t>
            </a:r>
            <a:endParaRPr lang="en-GB" dirty="0"/>
          </a:p>
          <a:p>
            <a:endParaRPr lang="en-GB" dirty="0"/>
          </a:p>
          <a:p>
            <a:r>
              <a:rPr lang="en-GB" dirty="0"/>
              <a:t>                    </a:t>
            </a:r>
          </a:p>
        </p:txBody>
      </p:sp>
      <p:pic>
        <p:nvPicPr>
          <p:cNvPr id="6" name="Picture 5">
            <a:extLst>
              <a:ext uri="{FF2B5EF4-FFF2-40B4-BE49-F238E27FC236}">
                <a16:creationId xmlns:a16="http://schemas.microsoft.com/office/drawing/2014/main" id="{F8EA68C3-7FF4-46CB-A0DE-E4B73D95A634}"/>
              </a:ext>
            </a:extLst>
          </p:cNvPr>
          <p:cNvPicPr>
            <a:picLocks noChangeAspect="1"/>
          </p:cNvPicPr>
          <p:nvPr/>
        </p:nvPicPr>
        <p:blipFill>
          <a:blip r:embed="rId3"/>
          <a:stretch>
            <a:fillRect/>
          </a:stretch>
        </p:blipFill>
        <p:spPr>
          <a:xfrm>
            <a:off x="319548" y="1033518"/>
            <a:ext cx="2231922" cy="5675868"/>
          </a:xfrm>
          <a:prstGeom prst="rect">
            <a:avLst/>
          </a:prstGeom>
        </p:spPr>
      </p:pic>
    </p:spTree>
    <p:extLst>
      <p:ext uri="{BB962C8B-B14F-4D97-AF65-F5344CB8AC3E}">
        <p14:creationId xmlns:p14="http://schemas.microsoft.com/office/powerpoint/2010/main" val="96240529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991678" y="706061"/>
            <a:ext cx="7303271" cy="810900"/>
          </a:xfrm>
          <a:prstGeom prst="rect">
            <a:avLst/>
          </a:prstGeom>
        </p:spPr>
        <p:txBody>
          <a:bodyPr>
            <a:normAutofit fontScale="90000"/>
          </a:bodyPr>
          <a:lstStyle/>
          <a:p>
            <a:pPr algn="ctr"/>
            <a:r>
              <a:rPr lang="en-GB" sz="3800" dirty="0"/>
              <a:t>Budget/Subsistence </a:t>
            </a:r>
            <a:br>
              <a:rPr lang="en-GB" dirty="0"/>
            </a:br>
            <a:endParaRPr lang="en-GB" dirty="0"/>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sp>
        <p:nvSpPr>
          <p:cNvPr id="6" name="Rectangle 5">
            <a:extLst>
              <a:ext uri="{FF2B5EF4-FFF2-40B4-BE49-F238E27FC236}">
                <a16:creationId xmlns:a16="http://schemas.microsoft.com/office/drawing/2014/main" id="{981C6F94-F96B-4801-8A90-D8811535468A}"/>
              </a:ext>
            </a:extLst>
          </p:cNvPr>
          <p:cNvSpPr/>
          <p:nvPr/>
        </p:nvSpPr>
        <p:spPr>
          <a:xfrm>
            <a:off x="2880361" y="1966643"/>
            <a:ext cx="7924800" cy="646331"/>
          </a:xfrm>
          <a:prstGeom prst="rect">
            <a:avLst/>
          </a:prstGeom>
        </p:spPr>
        <p:txBody>
          <a:bodyPr wrap="square">
            <a:spAutoFit/>
          </a:bodyPr>
          <a:lstStyle/>
          <a:p>
            <a:pPr>
              <a:spcBef>
                <a:spcPts val="300"/>
              </a:spcBef>
              <a:spcAft>
                <a:spcPts val="300"/>
              </a:spcAft>
            </a:pPr>
            <a:r>
              <a:rPr lang="en-GB" altLang="en-US" dirty="0"/>
              <a:t>Budget is the a financial plan for concerning the costs to a business Meeting &amp; subsistence costs.</a:t>
            </a:r>
          </a:p>
        </p:txBody>
      </p:sp>
      <p:pic>
        <p:nvPicPr>
          <p:cNvPr id="7" name="Picture 6">
            <a:extLst>
              <a:ext uri="{FF2B5EF4-FFF2-40B4-BE49-F238E27FC236}">
                <a16:creationId xmlns:a16="http://schemas.microsoft.com/office/drawing/2014/main" id="{C9F32356-31D0-4131-B105-D1FEEEA8C176}"/>
              </a:ext>
            </a:extLst>
          </p:cNvPr>
          <p:cNvPicPr>
            <a:picLocks noChangeAspect="1"/>
          </p:cNvPicPr>
          <p:nvPr/>
        </p:nvPicPr>
        <p:blipFill>
          <a:blip r:embed="rId3"/>
          <a:stretch>
            <a:fillRect/>
          </a:stretch>
        </p:blipFill>
        <p:spPr>
          <a:xfrm>
            <a:off x="262859" y="738550"/>
            <a:ext cx="2237426" cy="5675868"/>
          </a:xfrm>
          <a:prstGeom prst="rect">
            <a:avLst/>
          </a:prstGeom>
        </p:spPr>
      </p:pic>
      <p:sp>
        <p:nvSpPr>
          <p:cNvPr id="5" name="Rectangle 4">
            <a:extLst>
              <a:ext uri="{FF2B5EF4-FFF2-40B4-BE49-F238E27FC236}">
                <a16:creationId xmlns:a16="http://schemas.microsoft.com/office/drawing/2014/main" id="{82BA7705-5BB4-4299-99B0-700E98A2EC55}"/>
              </a:ext>
            </a:extLst>
          </p:cNvPr>
          <p:cNvSpPr/>
          <p:nvPr/>
        </p:nvSpPr>
        <p:spPr>
          <a:xfrm>
            <a:off x="2880361" y="2792143"/>
            <a:ext cx="8427720" cy="3693319"/>
          </a:xfrm>
          <a:prstGeom prst="rect">
            <a:avLst/>
          </a:prstGeom>
        </p:spPr>
        <p:txBody>
          <a:bodyPr wrap="square">
            <a:spAutoFit/>
          </a:bodyPr>
          <a:lstStyle/>
          <a:p>
            <a:r>
              <a:rPr lang="en-GB" dirty="0">
                <a:solidFill>
                  <a:srgbClr val="000000"/>
                </a:solidFill>
                <a:latin typeface="Droid Sans"/>
              </a:rPr>
              <a:t>When creating a budget for a meeting/events there are several essentials to include. Among these essentials are:</a:t>
            </a:r>
          </a:p>
          <a:p>
            <a:pPr marL="742950" lvl="1" indent="-285750">
              <a:lnSpc>
                <a:spcPct val="150000"/>
              </a:lnSpc>
              <a:buFont typeface="Arial" panose="020B0604020202020204" pitchFamily="34" charset="0"/>
              <a:buChar char="•"/>
            </a:pPr>
            <a:r>
              <a:rPr lang="en-GB" dirty="0">
                <a:solidFill>
                  <a:srgbClr val="000000"/>
                </a:solidFill>
                <a:latin typeface="Droid Sans"/>
              </a:rPr>
              <a:t>registration fees, </a:t>
            </a:r>
          </a:p>
          <a:p>
            <a:pPr marL="742950" lvl="1" indent="-285750">
              <a:lnSpc>
                <a:spcPct val="150000"/>
              </a:lnSpc>
              <a:buFont typeface="Arial" panose="020B0604020202020204" pitchFamily="34" charset="0"/>
              <a:buChar char="•"/>
            </a:pPr>
            <a:r>
              <a:rPr lang="en-GB" dirty="0">
                <a:solidFill>
                  <a:srgbClr val="000000"/>
                </a:solidFill>
                <a:latin typeface="Droid Sans"/>
              </a:rPr>
              <a:t>food and beverage, </a:t>
            </a:r>
          </a:p>
          <a:p>
            <a:pPr marL="742950" lvl="1" indent="-285750">
              <a:lnSpc>
                <a:spcPct val="150000"/>
              </a:lnSpc>
              <a:buFont typeface="Arial" panose="020B0604020202020204" pitchFamily="34" charset="0"/>
              <a:buChar char="•"/>
            </a:pPr>
            <a:r>
              <a:rPr lang="en-GB" dirty="0">
                <a:solidFill>
                  <a:srgbClr val="000000"/>
                </a:solidFill>
                <a:latin typeface="Droid Sans"/>
              </a:rPr>
              <a:t>speakers and entertainers</a:t>
            </a:r>
          </a:p>
          <a:p>
            <a:pPr marL="742950" lvl="1" indent="-285750">
              <a:lnSpc>
                <a:spcPct val="150000"/>
              </a:lnSpc>
              <a:buFont typeface="Arial" panose="020B0604020202020204" pitchFamily="34" charset="0"/>
              <a:buChar char="•"/>
            </a:pPr>
            <a:r>
              <a:rPr lang="en-GB" dirty="0">
                <a:solidFill>
                  <a:srgbClr val="000000"/>
                </a:solidFill>
                <a:latin typeface="Droid Sans"/>
              </a:rPr>
              <a:t>cost of the meeting space.</a:t>
            </a:r>
          </a:p>
          <a:p>
            <a:pPr marL="742950" lvl="1" indent="-285750">
              <a:buFont typeface="Arial" panose="020B0604020202020204" pitchFamily="34" charset="0"/>
              <a:buChar char="•"/>
            </a:pPr>
            <a:r>
              <a:rPr lang="en-GB" dirty="0"/>
              <a:t>Travel costs, including flights, transfers from the airport, buses fares while you are there, and possibly taxi fares</a:t>
            </a:r>
          </a:p>
          <a:p>
            <a:pPr marL="742950" lvl="1" indent="-285750">
              <a:buFont typeface="Arial" panose="020B0604020202020204" pitchFamily="34" charset="0"/>
              <a:buChar char="•"/>
            </a:pPr>
            <a:r>
              <a:rPr lang="en-GB" dirty="0"/>
              <a:t>Accommodation costs</a:t>
            </a:r>
          </a:p>
          <a:p>
            <a:pPr marL="742950" lvl="1" indent="-285750">
              <a:buFont typeface="Arial" panose="020B0604020202020204" pitchFamily="34" charset="0"/>
              <a:buChar char="•"/>
            </a:pPr>
            <a:r>
              <a:rPr lang="en-GB" dirty="0"/>
              <a:t>Cost of registration for the conference</a:t>
            </a:r>
          </a:p>
          <a:p>
            <a:pPr marL="742950" lvl="1" indent="-285750">
              <a:buFont typeface="Arial" panose="020B0604020202020204" pitchFamily="34" charset="0"/>
              <a:buChar char="•"/>
            </a:pPr>
            <a:r>
              <a:rPr lang="en-GB" dirty="0"/>
              <a:t>Possibly a daily per diem for small daily expenses</a:t>
            </a:r>
          </a:p>
        </p:txBody>
      </p:sp>
    </p:spTree>
    <p:extLst>
      <p:ext uri="{BB962C8B-B14F-4D97-AF65-F5344CB8AC3E}">
        <p14:creationId xmlns:p14="http://schemas.microsoft.com/office/powerpoint/2010/main" val="668614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971800" y="275664"/>
            <a:ext cx="7293332" cy="1056180"/>
          </a:xfrm>
          <a:prstGeom prst="rect">
            <a:avLst/>
          </a:prstGeom>
        </p:spPr>
        <p:txBody>
          <a:bodyPr>
            <a:normAutofit fontScale="90000"/>
          </a:bodyPr>
          <a:lstStyle/>
          <a:p>
            <a:pPr algn="ctr"/>
            <a:r>
              <a:rPr lang="en-GB" sz="3800" dirty="0"/>
              <a:t>Preferred Suppliers  </a:t>
            </a:r>
            <a:br>
              <a:rPr lang="en-GB" dirty="0"/>
            </a:br>
            <a:endParaRPr lang="en-GB" dirty="0"/>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pic>
        <p:nvPicPr>
          <p:cNvPr id="7" name="Picture 6">
            <a:extLst>
              <a:ext uri="{FF2B5EF4-FFF2-40B4-BE49-F238E27FC236}">
                <a16:creationId xmlns:a16="http://schemas.microsoft.com/office/drawing/2014/main" id="{C9F32356-31D0-4131-B105-D1FEEEA8C176}"/>
              </a:ext>
            </a:extLst>
          </p:cNvPr>
          <p:cNvPicPr>
            <a:picLocks noChangeAspect="1"/>
          </p:cNvPicPr>
          <p:nvPr/>
        </p:nvPicPr>
        <p:blipFill>
          <a:blip r:embed="rId3"/>
          <a:stretch>
            <a:fillRect/>
          </a:stretch>
        </p:blipFill>
        <p:spPr>
          <a:xfrm>
            <a:off x="262859" y="738550"/>
            <a:ext cx="2237426" cy="5675868"/>
          </a:xfrm>
          <a:prstGeom prst="rect">
            <a:avLst/>
          </a:prstGeom>
        </p:spPr>
      </p:pic>
      <p:sp>
        <p:nvSpPr>
          <p:cNvPr id="5" name="Rectangle 4">
            <a:extLst>
              <a:ext uri="{FF2B5EF4-FFF2-40B4-BE49-F238E27FC236}">
                <a16:creationId xmlns:a16="http://schemas.microsoft.com/office/drawing/2014/main" id="{6E34F90C-D11A-4D48-8B93-E68F4C5F6D8B}"/>
              </a:ext>
            </a:extLst>
          </p:cNvPr>
          <p:cNvSpPr/>
          <p:nvPr/>
        </p:nvSpPr>
        <p:spPr>
          <a:xfrm>
            <a:off x="2842592" y="1401557"/>
            <a:ext cx="8356206" cy="5078313"/>
          </a:xfrm>
          <a:prstGeom prst="rect">
            <a:avLst/>
          </a:prstGeom>
        </p:spPr>
        <p:txBody>
          <a:bodyPr wrap="square">
            <a:spAutoFit/>
          </a:bodyPr>
          <a:lstStyle/>
          <a:p>
            <a:r>
              <a:rPr lang="en-GB" dirty="0"/>
              <a:t>Procurement is an acquisition process used to secure services, goods and work from external sources.</a:t>
            </a:r>
          </a:p>
          <a:p>
            <a:endParaRPr lang="en-GB" dirty="0"/>
          </a:p>
          <a:p>
            <a:pPr marL="285750" indent="-285750">
              <a:buFont typeface="Arial" panose="020B0604020202020204" pitchFamily="34" charset="0"/>
              <a:buChar char="•"/>
            </a:pPr>
            <a:r>
              <a:rPr lang="en-GB" dirty="0"/>
              <a:t>The first step in buying something is recognizing that there is a need for it. </a:t>
            </a:r>
          </a:p>
          <a:p>
            <a:pPr marL="285750" indent="-285750">
              <a:buFont typeface="Arial" panose="020B0604020202020204" pitchFamily="34" charset="0"/>
              <a:buChar char="•"/>
            </a:pPr>
            <a:r>
              <a:rPr lang="en-GB" dirty="0"/>
              <a:t>It is important that all the stakeholders be consulted at this stage to prevent issues later on in the procurement process. </a:t>
            </a:r>
          </a:p>
          <a:p>
            <a:pPr marL="285750" indent="-285750">
              <a:buFont typeface="Arial" panose="020B0604020202020204" pitchFamily="34" charset="0"/>
              <a:buChar char="•"/>
            </a:pPr>
            <a:r>
              <a:rPr lang="en-GB" dirty="0"/>
              <a:t>It is faster to work with a pre-existing vendor who has already been determined to be a good supplier. </a:t>
            </a:r>
          </a:p>
          <a:p>
            <a:pPr marL="285750" indent="-285750">
              <a:buFont typeface="Arial" panose="020B0604020202020204" pitchFamily="34" charset="0"/>
              <a:buChar char="•"/>
            </a:pPr>
            <a:r>
              <a:rPr lang="en-GB" dirty="0"/>
              <a:t>New suppliers will need to be thoroughly investigated to determine their reputation, speed, quality, reliability, and prices.</a:t>
            </a:r>
          </a:p>
          <a:p>
            <a:endParaRPr lang="en-GB" dirty="0"/>
          </a:p>
          <a:p>
            <a:r>
              <a:rPr lang="en-GB" dirty="0"/>
              <a:t>Having a systematic process allows organizations to be strategic when procuring goods and services from suppliers. It helps to:</a:t>
            </a:r>
          </a:p>
          <a:p>
            <a:pPr marL="742950" lvl="1" indent="-285750">
              <a:buFont typeface="Arial" panose="020B0604020202020204" pitchFamily="34" charset="0"/>
              <a:buChar char="•"/>
            </a:pPr>
            <a:r>
              <a:rPr lang="en-GB" dirty="0"/>
              <a:t>manage supplier relationships, </a:t>
            </a:r>
          </a:p>
          <a:p>
            <a:pPr marL="742950" lvl="1" indent="-285750">
              <a:buFont typeface="Arial" panose="020B0604020202020204" pitchFamily="34" charset="0"/>
              <a:buChar char="•"/>
            </a:pPr>
            <a:r>
              <a:rPr lang="en-GB" dirty="0"/>
              <a:t>determine which supplier to buy from to receive the lowest cost and best quality</a:t>
            </a:r>
          </a:p>
          <a:p>
            <a:pPr marL="742950" lvl="1" indent="-285750">
              <a:buFont typeface="Arial" panose="020B0604020202020204" pitchFamily="34" charset="0"/>
              <a:buChar char="•"/>
            </a:pPr>
            <a:r>
              <a:rPr lang="en-GB" dirty="0"/>
              <a:t>determine what specifications and quantities are needed </a:t>
            </a:r>
          </a:p>
          <a:p>
            <a:pPr marL="742950" lvl="1" indent="-285750">
              <a:buFont typeface="Arial" panose="020B0604020202020204" pitchFamily="34" charset="0"/>
              <a:buChar char="•"/>
            </a:pPr>
            <a:r>
              <a:rPr lang="en-GB" dirty="0"/>
              <a:t>streamline the shipping and delivery timeframes and methods </a:t>
            </a:r>
          </a:p>
        </p:txBody>
      </p:sp>
    </p:spTree>
    <p:extLst>
      <p:ext uri="{BB962C8B-B14F-4D97-AF65-F5344CB8AC3E}">
        <p14:creationId xmlns:p14="http://schemas.microsoft.com/office/powerpoint/2010/main" val="966134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181090" y="398198"/>
            <a:ext cx="6832251" cy="742837"/>
          </a:xfrm>
          <a:prstGeom prst="rect">
            <a:avLst/>
          </a:prstGeom>
        </p:spPr>
        <p:txBody>
          <a:bodyPr>
            <a:normAutofit fontScale="90000"/>
          </a:bodyPr>
          <a:lstStyle/>
          <a:p>
            <a:pPr algn="ctr"/>
            <a:r>
              <a:rPr lang="en-GB" sz="3800" dirty="0"/>
              <a:t>Policies and Processes   </a:t>
            </a:r>
            <a:br>
              <a:rPr lang="en-GB" dirty="0"/>
            </a:br>
            <a:endParaRPr lang="en-GB" dirty="0"/>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pic>
        <p:nvPicPr>
          <p:cNvPr id="7" name="Picture 6">
            <a:extLst>
              <a:ext uri="{FF2B5EF4-FFF2-40B4-BE49-F238E27FC236}">
                <a16:creationId xmlns:a16="http://schemas.microsoft.com/office/drawing/2014/main" id="{C9F32356-31D0-4131-B105-D1FEEEA8C176}"/>
              </a:ext>
            </a:extLst>
          </p:cNvPr>
          <p:cNvPicPr>
            <a:picLocks noChangeAspect="1"/>
          </p:cNvPicPr>
          <p:nvPr/>
        </p:nvPicPr>
        <p:blipFill>
          <a:blip r:embed="rId3"/>
          <a:stretch>
            <a:fillRect/>
          </a:stretch>
        </p:blipFill>
        <p:spPr>
          <a:xfrm>
            <a:off x="262859" y="738550"/>
            <a:ext cx="2237426" cy="5675868"/>
          </a:xfrm>
          <a:prstGeom prst="rect">
            <a:avLst/>
          </a:prstGeom>
        </p:spPr>
      </p:pic>
      <p:sp>
        <p:nvSpPr>
          <p:cNvPr id="5" name="Rectangle 4">
            <a:extLst>
              <a:ext uri="{FF2B5EF4-FFF2-40B4-BE49-F238E27FC236}">
                <a16:creationId xmlns:a16="http://schemas.microsoft.com/office/drawing/2014/main" id="{5B8869F3-7E1F-4A0D-81B7-2495D59B49F8}"/>
              </a:ext>
            </a:extLst>
          </p:cNvPr>
          <p:cNvSpPr/>
          <p:nvPr/>
        </p:nvSpPr>
        <p:spPr>
          <a:xfrm>
            <a:off x="3001618" y="1141035"/>
            <a:ext cx="8135226" cy="1200329"/>
          </a:xfrm>
          <a:prstGeom prst="rect">
            <a:avLst/>
          </a:prstGeom>
        </p:spPr>
        <p:txBody>
          <a:bodyPr wrap="square">
            <a:spAutoFit/>
          </a:bodyPr>
          <a:lstStyle/>
          <a:p>
            <a:pPr marL="285750" indent="-285750">
              <a:buFont typeface="Arial" panose="020B0604020202020204" pitchFamily="34" charset="0"/>
              <a:buChar char="•"/>
            </a:pPr>
            <a:r>
              <a:rPr lang="en-GB" dirty="0"/>
              <a:t>Policy and procedures for meetings are a very important part of the formal meeting process because they set out what can and cannot be decided in meetings, as well as ensuring that certain conventions are adhered to at that meeting.</a:t>
            </a:r>
          </a:p>
        </p:txBody>
      </p:sp>
      <p:sp>
        <p:nvSpPr>
          <p:cNvPr id="6" name="Rectangle 5">
            <a:extLst>
              <a:ext uri="{FF2B5EF4-FFF2-40B4-BE49-F238E27FC236}">
                <a16:creationId xmlns:a16="http://schemas.microsoft.com/office/drawing/2014/main" id="{E59DB4F8-2DFD-42C5-88F1-C053CDB668B0}"/>
              </a:ext>
            </a:extLst>
          </p:cNvPr>
          <p:cNvSpPr/>
          <p:nvPr/>
        </p:nvSpPr>
        <p:spPr>
          <a:xfrm>
            <a:off x="3001618" y="2415798"/>
            <a:ext cx="8040756" cy="4247317"/>
          </a:xfrm>
          <a:prstGeom prst="rect">
            <a:avLst/>
          </a:prstGeom>
        </p:spPr>
        <p:txBody>
          <a:bodyPr wrap="square">
            <a:spAutoFit/>
          </a:bodyPr>
          <a:lstStyle/>
          <a:p>
            <a:r>
              <a:rPr lang="en-GB" b="1" dirty="0">
                <a:solidFill>
                  <a:srgbClr val="111111"/>
                </a:solidFill>
                <a:latin typeface="Montserrat"/>
              </a:rPr>
              <a:t>What are the different types of policy and processes for meetings?</a:t>
            </a:r>
          </a:p>
          <a:p>
            <a:endParaRPr lang="en-GB" b="1" dirty="0">
              <a:solidFill>
                <a:srgbClr val="111111"/>
              </a:solidFill>
              <a:latin typeface="Montserrat"/>
            </a:endParaRPr>
          </a:p>
          <a:p>
            <a:r>
              <a:rPr lang="en-GB" b="1" dirty="0"/>
              <a:t>Legal Requirements </a:t>
            </a:r>
            <a:r>
              <a:rPr lang="en-GB" dirty="0"/>
              <a:t>– These are policies and procedures which are required from some organisations by law:</a:t>
            </a:r>
          </a:p>
          <a:p>
            <a:pPr marL="742950" lvl="1" indent="-285750">
              <a:buFont typeface="Arial" panose="020B0604020202020204" pitchFamily="34" charset="0"/>
              <a:buChar char="•"/>
            </a:pPr>
            <a:r>
              <a:rPr lang="en-GB" dirty="0"/>
              <a:t>An agenda, </a:t>
            </a:r>
          </a:p>
          <a:p>
            <a:pPr marL="742950" lvl="1" indent="-285750">
              <a:buFont typeface="Arial" panose="020B0604020202020204" pitchFamily="34" charset="0"/>
              <a:buChar char="•"/>
            </a:pPr>
            <a:r>
              <a:rPr lang="en-GB" dirty="0"/>
              <a:t>A chairperson </a:t>
            </a:r>
          </a:p>
          <a:p>
            <a:pPr marL="742950" lvl="1" indent="-285750">
              <a:buFont typeface="Arial" panose="020B0604020202020204" pitchFamily="34" charset="0"/>
              <a:buChar char="•"/>
            </a:pPr>
            <a:r>
              <a:rPr lang="en-GB" dirty="0"/>
              <a:t>Formal minutes of the meeting are legal requirements in many places, and considered good business practice in others.</a:t>
            </a:r>
          </a:p>
          <a:p>
            <a:pPr marL="285750" indent="-285750">
              <a:buFont typeface="Arial" panose="020B0604020202020204" pitchFamily="34" charset="0"/>
              <a:buChar char="•"/>
            </a:pPr>
            <a:endParaRPr lang="en-GB" dirty="0"/>
          </a:p>
          <a:p>
            <a:r>
              <a:rPr lang="en-GB" b="1" dirty="0"/>
              <a:t>Organisational Requirements </a:t>
            </a:r>
            <a:r>
              <a:rPr lang="en-GB" dirty="0"/>
              <a:t>– these requirements are not formally required by law, but may have been introduced to:</a:t>
            </a:r>
          </a:p>
          <a:p>
            <a:pPr marL="742950" lvl="1" indent="-285750">
              <a:buFont typeface="Arial" panose="020B0604020202020204" pitchFamily="34" charset="0"/>
              <a:buChar char="•"/>
            </a:pPr>
            <a:r>
              <a:rPr lang="en-GB" dirty="0"/>
              <a:t>increase transparency </a:t>
            </a:r>
          </a:p>
          <a:p>
            <a:pPr marL="742950" lvl="1" indent="-285750">
              <a:buFont typeface="Arial" panose="020B0604020202020204" pitchFamily="34" charset="0"/>
              <a:buChar char="•"/>
            </a:pPr>
            <a:r>
              <a:rPr lang="en-GB" dirty="0"/>
              <a:t>protect the shareholders </a:t>
            </a:r>
          </a:p>
          <a:p>
            <a:pPr marL="742950" lvl="1" indent="-285750">
              <a:buFont typeface="Arial" panose="020B0604020202020204" pitchFamily="34" charset="0"/>
              <a:buChar char="•"/>
            </a:pPr>
            <a:r>
              <a:rPr lang="en-GB" dirty="0"/>
              <a:t>ensure that employees can operate in a safe workplace, which is free from health hazards or prejudices.</a:t>
            </a:r>
            <a:endParaRPr lang="en-GB" b="1" i="0" dirty="0">
              <a:solidFill>
                <a:srgbClr val="111111"/>
              </a:solidFill>
              <a:effectLst/>
              <a:latin typeface="Montserrat"/>
            </a:endParaRPr>
          </a:p>
        </p:txBody>
      </p:sp>
    </p:spTree>
    <p:extLst>
      <p:ext uri="{BB962C8B-B14F-4D97-AF65-F5344CB8AC3E}">
        <p14:creationId xmlns:p14="http://schemas.microsoft.com/office/powerpoint/2010/main" val="4059411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500285" y="427353"/>
            <a:ext cx="7059169" cy="874673"/>
          </a:xfrm>
          <a:prstGeom prst="rect">
            <a:avLst/>
          </a:prstGeom>
        </p:spPr>
        <p:txBody>
          <a:bodyPr>
            <a:normAutofit fontScale="90000"/>
          </a:bodyPr>
          <a:lstStyle/>
          <a:p>
            <a:pPr algn="ctr"/>
            <a:r>
              <a:rPr lang="en-GB" sz="3800" dirty="0"/>
              <a:t>Timeliness </a:t>
            </a:r>
            <a:r>
              <a:rPr lang="en-GB" dirty="0"/>
              <a:t>  </a:t>
            </a:r>
            <a:br>
              <a:rPr lang="en-GB" dirty="0"/>
            </a:br>
            <a:endParaRPr lang="en-GB" dirty="0"/>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pic>
        <p:nvPicPr>
          <p:cNvPr id="7" name="Picture 6">
            <a:extLst>
              <a:ext uri="{FF2B5EF4-FFF2-40B4-BE49-F238E27FC236}">
                <a16:creationId xmlns:a16="http://schemas.microsoft.com/office/drawing/2014/main" id="{C9F32356-31D0-4131-B105-D1FEEEA8C176}"/>
              </a:ext>
            </a:extLst>
          </p:cNvPr>
          <p:cNvPicPr>
            <a:picLocks noChangeAspect="1"/>
          </p:cNvPicPr>
          <p:nvPr/>
        </p:nvPicPr>
        <p:blipFill>
          <a:blip r:embed="rId3"/>
          <a:stretch>
            <a:fillRect/>
          </a:stretch>
        </p:blipFill>
        <p:spPr>
          <a:xfrm>
            <a:off x="262859" y="738550"/>
            <a:ext cx="2237426" cy="5675868"/>
          </a:xfrm>
          <a:prstGeom prst="rect">
            <a:avLst/>
          </a:prstGeom>
        </p:spPr>
      </p:pic>
      <p:sp>
        <p:nvSpPr>
          <p:cNvPr id="5" name="Rectangle 4">
            <a:extLst>
              <a:ext uri="{FF2B5EF4-FFF2-40B4-BE49-F238E27FC236}">
                <a16:creationId xmlns:a16="http://schemas.microsoft.com/office/drawing/2014/main" id="{E4C95717-E140-404E-AA9D-A0841BA0A4D1}"/>
              </a:ext>
            </a:extLst>
          </p:cNvPr>
          <p:cNvSpPr/>
          <p:nvPr/>
        </p:nvSpPr>
        <p:spPr>
          <a:xfrm>
            <a:off x="2802835" y="1551835"/>
            <a:ext cx="8706678" cy="4985980"/>
          </a:xfrm>
          <a:prstGeom prst="rect">
            <a:avLst/>
          </a:prstGeom>
        </p:spPr>
        <p:txBody>
          <a:bodyPr wrap="square">
            <a:spAutoFit/>
          </a:bodyPr>
          <a:lstStyle/>
          <a:p>
            <a:r>
              <a:rPr lang="en-GB" dirty="0"/>
              <a:t>The weeks, days and hours leading up to meeting/events can be challenging to manage. Everything from scheduling, agenda-setting and planning, presentation creation and more have to happen amidst all other work in order to conduct a successful meeting or events.</a:t>
            </a:r>
          </a:p>
          <a:p>
            <a:endParaRPr lang="en-GB" dirty="0"/>
          </a:p>
          <a:p>
            <a:r>
              <a:rPr lang="en-GB" dirty="0"/>
              <a:t>There are 3 phases with regards to timeliness of meetings and events:</a:t>
            </a:r>
          </a:p>
          <a:p>
            <a:pPr marL="742950" lvl="1" indent="-285750">
              <a:buFont typeface="Arial" panose="020B0604020202020204" pitchFamily="34" charset="0"/>
              <a:buChar char="•"/>
            </a:pPr>
            <a:r>
              <a:rPr lang="en-GB" dirty="0"/>
              <a:t>The Before</a:t>
            </a:r>
          </a:p>
          <a:p>
            <a:pPr marL="742950" lvl="1" indent="-285750">
              <a:buFont typeface="Arial" panose="020B0604020202020204" pitchFamily="34" charset="0"/>
              <a:buChar char="•"/>
            </a:pPr>
            <a:r>
              <a:rPr lang="en-GB" dirty="0"/>
              <a:t>The During</a:t>
            </a:r>
          </a:p>
          <a:p>
            <a:pPr marL="742950" lvl="1" indent="-285750">
              <a:buFont typeface="Arial" panose="020B0604020202020204" pitchFamily="34" charset="0"/>
              <a:buChar char="•"/>
            </a:pPr>
            <a:r>
              <a:rPr lang="en-GB" dirty="0"/>
              <a:t>The After</a:t>
            </a:r>
          </a:p>
          <a:p>
            <a:r>
              <a:rPr lang="en-GB" dirty="0"/>
              <a:t>Everybody has access to clocks and watches, and some even have computers and electronic devices that can send reminders of upcoming events, yet the problem of meeting timeliness persists.</a:t>
            </a:r>
          </a:p>
          <a:p>
            <a:endParaRPr lang="en-GB" dirty="0"/>
          </a:p>
          <a:p>
            <a:r>
              <a:rPr lang="en-GB" dirty="0"/>
              <a:t>Meeting organisers can impose some consequences that can alter behaviour without being petty or overly harsh. the following can be considered:</a:t>
            </a:r>
          </a:p>
          <a:p>
            <a:pPr marL="742950" lvl="1" indent="-285750">
              <a:buFont typeface="Arial" panose="020B0604020202020204" pitchFamily="34" charset="0"/>
              <a:buChar char="•"/>
            </a:pPr>
            <a:r>
              <a:rPr lang="en-GB" sz="1600" dirty="0"/>
              <a:t>Postpone the meeting, and reschedule it to a time after normal working hours</a:t>
            </a:r>
          </a:p>
          <a:p>
            <a:pPr marL="742950" lvl="1" indent="-285750">
              <a:buFont typeface="Arial" panose="020B0604020202020204" pitchFamily="34" charset="0"/>
              <a:buChar char="•"/>
            </a:pPr>
            <a:r>
              <a:rPr lang="en-GB" sz="1600" dirty="0"/>
              <a:t>Lock latecomers out of the meeting</a:t>
            </a:r>
          </a:p>
          <a:p>
            <a:pPr marL="742950" lvl="1" indent="-285750">
              <a:buFont typeface="Arial" panose="020B0604020202020204" pitchFamily="34" charset="0"/>
              <a:buChar char="•"/>
            </a:pPr>
            <a:r>
              <a:rPr lang="en-GB" sz="1600" dirty="0"/>
              <a:t>Impose a monetary penalty.</a:t>
            </a:r>
          </a:p>
          <a:p>
            <a:endParaRPr lang="en-GB" dirty="0"/>
          </a:p>
        </p:txBody>
      </p:sp>
    </p:spTree>
    <p:extLst>
      <p:ext uri="{BB962C8B-B14F-4D97-AF65-F5344CB8AC3E}">
        <p14:creationId xmlns:p14="http://schemas.microsoft.com/office/powerpoint/2010/main" val="1338011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190461" y="258387"/>
            <a:ext cx="6591742" cy="806267"/>
          </a:xfrm>
          <a:prstGeom prst="rect">
            <a:avLst/>
          </a:prstGeom>
        </p:spPr>
        <p:txBody>
          <a:bodyPr>
            <a:normAutofit fontScale="90000"/>
          </a:bodyPr>
          <a:lstStyle/>
          <a:p>
            <a:pPr algn="ctr"/>
            <a:r>
              <a:rPr lang="en-GB" sz="3800" dirty="0"/>
              <a:t>Methods of Communication </a:t>
            </a:r>
            <a:br>
              <a:rPr lang="en-GB" dirty="0"/>
            </a:br>
            <a:endParaRPr lang="en-GB" dirty="0"/>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pic>
        <p:nvPicPr>
          <p:cNvPr id="7" name="Picture 6">
            <a:extLst>
              <a:ext uri="{FF2B5EF4-FFF2-40B4-BE49-F238E27FC236}">
                <a16:creationId xmlns:a16="http://schemas.microsoft.com/office/drawing/2014/main" id="{C9F32356-31D0-4131-B105-D1FEEEA8C176}"/>
              </a:ext>
            </a:extLst>
          </p:cNvPr>
          <p:cNvPicPr>
            <a:picLocks noChangeAspect="1"/>
          </p:cNvPicPr>
          <p:nvPr/>
        </p:nvPicPr>
        <p:blipFill>
          <a:blip r:embed="rId3"/>
          <a:stretch>
            <a:fillRect/>
          </a:stretch>
        </p:blipFill>
        <p:spPr>
          <a:xfrm>
            <a:off x="153528" y="738550"/>
            <a:ext cx="2062898" cy="5675868"/>
          </a:xfrm>
          <a:prstGeom prst="rect">
            <a:avLst/>
          </a:prstGeom>
        </p:spPr>
      </p:pic>
      <p:sp>
        <p:nvSpPr>
          <p:cNvPr id="5" name="Rectangle 4">
            <a:extLst>
              <a:ext uri="{FF2B5EF4-FFF2-40B4-BE49-F238E27FC236}">
                <a16:creationId xmlns:a16="http://schemas.microsoft.com/office/drawing/2014/main" id="{B942D0BA-8B08-4BA3-A258-87003F00B455}"/>
              </a:ext>
            </a:extLst>
          </p:cNvPr>
          <p:cNvSpPr/>
          <p:nvPr/>
        </p:nvSpPr>
        <p:spPr>
          <a:xfrm>
            <a:off x="2517574" y="884583"/>
            <a:ext cx="9369626" cy="5909310"/>
          </a:xfrm>
          <a:prstGeom prst="rect">
            <a:avLst/>
          </a:prstGeom>
        </p:spPr>
        <p:txBody>
          <a:bodyPr wrap="square">
            <a:spAutoFit/>
          </a:bodyPr>
          <a:lstStyle/>
          <a:p>
            <a:r>
              <a:rPr lang="en-GB" dirty="0"/>
              <a:t>Ways to create effective Communication for a meeting/events in the Workplace.</a:t>
            </a:r>
          </a:p>
          <a:p>
            <a:endParaRPr lang="en-GB" dirty="0"/>
          </a:p>
          <a:p>
            <a:r>
              <a:rPr lang="en-GB" b="1" u="sng" dirty="0"/>
              <a:t>Emails</a:t>
            </a:r>
          </a:p>
          <a:p>
            <a:pPr marL="285750" indent="-285750">
              <a:buFont typeface="Arial" panose="020B0604020202020204" pitchFamily="34" charset="0"/>
              <a:buChar char="•"/>
            </a:pPr>
            <a:r>
              <a:rPr lang="en-GB" dirty="0"/>
              <a:t>In official settings, communication meeting and travels via email remains potent. It will enable the organiser to pass messages to members/attendees without pulling them out of their workstations. </a:t>
            </a:r>
          </a:p>
          <a:p>
            <a:pPr marL="285750" indent="-285750">
              <a:buFont typeface="Arial" panose="020B0604020202020204" pitchFamily="34" charset="0"/>
              <a:buChar char="•"/>
            </a:pPr>
            <a:r>
              <a:rPr lang="en-GB" dirty="0"/>
              <a:t>This can be done as a Memoranda, or memos (Memos are “in house” documents sent within an organization) to pass along or request information.</a:t>
            </a:r>
          </a:p>
          <a:p>
            <a:endParaRPr lang="en-GB" dirty="0"/>
          </a:p>
          <a:p>
            <a:r>
              <a:rPr lang="en-GB" b="1" u="sng" dirty="0"/>
              <a:t>Face to face</a:t>
            </a:r>
          </a:p>
          <a:p>
            <a:pPr marL="285750" indent="-285750">
              <a:buFont typeface="Arial" panose="020B0604020202020204" pitchFamily="34" charset="0"/>
              <a:buChar char="•"/>
            </a:pPr>
            <a:r>
              <a:rPr lang="en-GB" dirty="0"/>
              <a:t>Verbal communication is one of the most commonly used forms of communication in business.</a:t>
            </a:r>
          </a:p>
          <a:p>
            <a:pPr marL="285750" indent="-285750">
              <a:buFont typeface="Arial" panose="020B0604020202020204" pitchFamily="34" charset="0"/>
              <a:buChar char="•"/>
            </a:pPr>
            <a:r>
              <a:rPr lang="en-GB" dirty="0"/>
              <a:t>Talking (whether that’s in a face-to-face interaction; a “face-to-face” interaction, like a video chat; or a phone call) is one of the most natural and comfortable forms of communication for many people.</a:t>
            </a:r>
          </a:p>
          <a:p>
            <a:pPr marL="285750" indent="-285750">
              <a:buFont typeface="Arial" panose="020B0604020202020204" pitchFamily="34" charset="0"/>
              <a:buChar char="•"/>
            </a:pPr>
            <a:r>
              <a:rPr lang="en-GB" dirty="0"/>
              <a:t>Its however important this is followed up with either email or letter conformation for the records.</a:t>
            </a:r>
          </a:p>
          <a:p>
            <a:pPr marL="285750" indent="-285750">
              <a:buFont typeface="Arial" panose="020B0604020202020204" pitchFamily="34" charset="0"/>
              <a:buChar char="•"/>
            </a:pPr>
            <a:endParaRPr lang="en-GB" dirty="0"/>
          </a:p>
          <a:p>
            <a:r>
              <a:rPr lang="en-GB" b="1" u="sng" dirty="0"/>
              <a:t>Letters</a:t>
            </a:r>
            <a:r>
              <a:rPr lang="en-GB" dirty="0"/>
              <a:t> </a:t>
            </a:r>
          </a:p>
          <a:p>
            <a:pPr marL="285750" indent="-285750">
              <a:buFont typeface="Arial" panose="020B0604020202020204" pitchFamily="34" charset="0"/>
              <a:buChar char="•"/>
            </a:pPr>
            <a:r>
              <a:rPr lang="en-GB" dirty="0"/>
              <a:t>Letters are brief messages sent to recipients that are often outside the organization. They are often printed on letterhead paper that represents the business or organization, it can be another method of communication of meeting and events.</a:t>
            </a:r>
          </a:p>
        </p:txBody>
      </p:sp>
    </p:spTree>
    <p:extLst>
      <p:ext uri="{BB962C8B-B14F-4D97-AF65-F5344CB8AC3E}">
        <p14:creationId xmlns:p14="http://schemas.microsoft.com/office/powerpoint/2010/main" val="4124342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06303" y="822642"/>
            <a:ext cx="7707984" cy="9821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Starter Activity </a:t>
            </a:r>
          </a:p>
        </p:txBody>
      </p:sp>
      <p:sp>
        <p:nvSpPr>
          <p:cNvPr id="3" name="Rectangle 3"/>
          <p:cNvSpPr txBox="1">
            <a:spLocks noChangeArrowheads="1"/>
          </p:cNvSpPr>
          <p:nvPr/>
        </p:nvSpPr>
        <p:spPr>
          <a:xfrm>
            <a:off x="2804972" y="1618305"/>
            <a:ext cx="8218487" cy="47894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GB" altLang="en-US" dirty="0"/>
              <a:t>	</a:t>
            </a:r>
            <a:r>
              <a:rPr lang="en-GB" altLang="en-US" dirty="0">
                <a:solidFill>
                  <a:srgbClr val="FF0000"/>
                </a:solidFill>
              </a:rPr>
              <a:t> </a:t>
            </a:r>
          </a:p>
          <a:p>
            <a:pPr marL="0" indent="0">
              <a:buNone/>
            </a:pPr>
            <a:endParaRPr lang="en-GB" dirty="0"/>
          </a:p>
          <a:p>
            <a:pPr>
              <a:buFontTx/>
              <a:buNone/>
            </a:pPr>
            <a:endParaRPr lang="en-GB" altLang="en-US" dirty="0"/>
          </a:p>
          <a:p>
            <a:pPr lvl="1"/>
            <a:endParaRPr lang="en-GB" altLang="en-US" b="1" dirty="0">
              <a:solidFill>
                <a:schemeClr val="accent2"/>
              </a:solidFill>
            </a:endParaRPr>
          </a:p>
          <a:p>
            <a:pPr>
              <a:buFontTx/>
              <a:buNone/>
            </a:pPr>
            <a:endParaRPr lang="en-GB" altLang="en-US" dirty="0"/>
          </a:p>
          <a:p>
            <a:pPr>
              <a:buFontTx/>
              <a:buNone/>
            </a:pPr>
            <a:r>
              <a:rPr lang="en-GB" altLang="en-US" dirty="0"/>
              <a:t>	</a:t>
            </a:r>
            <a:endParaRPr lang="en-US" altLang="en-US" dirty="0">
              <a:solidFill>
                <a:srgbClr val="FF0000"/>
              </a:solidFill>
            </a:endParaRPr>
          </a:p>
        </p:txBody>
      </p:sp>
      <p:sp>
        <p:nvSpPr>
          <p:cNvPr id="6" name="Text Placeholder 5">
            <a:extLst>
              <a:ext uri="{FF2B5EF4-FFF2-40B4-BE49-F238E27FC236}">
                <a16:creationId xmlns:a16="http://schemas.microsoft.com/office/drawing/2014/main" id="{E5635728-969C-45D6-8BCD-9C3F45AAEFBE}"/>
              </a:ext>
            </a:extLst>
          </p:cNvPr>
          <p:cNvSpPr>
            <a:spLocks noGrp="1"/>
          </p:cNvSpPr>
          <p:nvPr>
            <p:ph type="body" sz="half" idx="2"/>
          </p:nvPr>
        </p:nvSpPr>
        <p:spPr>
          <a:xfrm>
            <a:off x="354803" y="959378"/>
            <a:ext cx="2067384" cy="5672512"/>
          </a:xfrm>
        </p:spPr>
        <p:txBody>
          <a:bodyPr>
            <a:normAutofit fontScale="92500" lnSpcReduction="10000"/>
          </a:bodyPr>
          <a:lstStyle/>
          <a:p>
            <a:endParaRPr lang="en-GB" dirty="0"/>
          </a:p>
          <a:p>
            <a:endParaRPr lang="en-GB" b="1" dirty="0">
              <a:solidFill>
                <a:srgbClr val="7030A0"/>
              </a:solidFill>
            </a:endParaRPr>
          </a:p>
          <a:p>
            <a:r>
              <a:rPr lang="en-GB" b="1" dirty="0">
                <a:solidFill>
                  <a:srgbClr val="7030A0"/>
                </a:solidFill>
              </a:rPr>
              <a:t>Key terms:</a:t>
            </a:r>
            <a:br>
              <a:rPr lang="en-GB" b="1" dirty="0">
                <a:solidFill>
                  <a:srgbClr val="7030A0"/>
                </a:solidFill>
              </a:rPr>
            </a:br>
            <a:r>
              <a:rPr lang="en-GB" sz="1400" b="1" dirty="0">
                <a:solidFill>
                  <a:srgbClr val="7030A0"/>
                </a:solidFill>
              </a:rPr>
              <a:t>O</a:t>
            </a:r>
            <a:r>
              <a:rPr lang="en-GB" sz="1400" dirty="0"/>
              <a:t>rganise, meetings, agenda, minutes, agreement, distribution. </a:t>
            </a:r>
          </a:p>
          <a:p>
            <a:endParaRPr lang="en-GB" dirty="0"/>
          </a:p>
          <a:p>
            <a:endParaRPr lang="en-GB" dirty="0"/>
          </a:p>
          <a:p>
            <a:endParaRPr lang="en-GB" dirty="0"/>
          </a:p>
          <a:p>
            <a:endParaRPr lang="en-GB" dirty="0"/>
          </a:p>
          <a:p>
            <a:endParaRPr lang="en-GB" b="1" dirty="0">
              <a:solidFill>
                <a:srgbClr val="7030A0"/>
              </a:solidFill>
            </a:endParaRPr>
          </a:p>
          <a:p>
            <a:r>
              <a:rPr lang="en-GB" b="1" dirty="0">
                <a:solidFill>
                  <a:srgbClr val="7030A0"/>
                </a:solidFill>
              </a:rPr>
              <a:t>Learning Outcomes 1.3</a:t>
            </a:r>
          </a:p>
          <a:p>
            <a:r>
              <a:rPr lang="en-GB" b="1" dirty="0"/>
              <a:t>Range</a:t>
            </a:r>
            <a:r>
              <a:rPr lang="en-GB" dirty="0"/>
              <a:t>:</a:t>
            </a:r>
          </a:p>
          <a:p>
            <a:r>
              <a:rPr lang="en-GB" b="1" dirty="0"/>
              <a:t>Organise</a:t>
            </a:r>
            <a:r>
              <a:rPr lang="en-GB" dirty="0"/>
              <a:t>: arrange travel and accommodation, development of agenda (prepare, consult on, distribute), take effective minutes, create action logs, seek agreement of the record, distribution. </a:t>
            </a:r>
          </a:p>
        </p:txBody>
      </p:sp>
      <p:sp>
        <p:nvSpPr>
          <p:cNvPr id="5" name="Explosion 2 5">
            <a:extLst>
              <a:ext uri="{FF2B5EF4-FFF2-40B4-BE49-F238E27FC236}">
                <a16:creationId xmlns:a16="http://schemas.microsoft.com/office/drawing/2014/main" id="{9735AD57-4BBF-45B6-9AAE-7BDEB074AD01}"/>
              </a:ext>
            </a:extLst>
          </p:cNvPr>
          <p:cNvSpPr/>
          <p:nvPr/>
        </p:nvSpPr>
        <p:spPr>
          <a:xfrm rot="316469">
            <a:off x="2631471" y="1440184"/>
            <a:ext cx="9433586" cy="4987757"/>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r>
              <a:rPr lang="en-GB" sz="2400" dirty="0"/>
              <a:t>What was the last meeting that you attended?</a:t>
            </a:r>
          </a:p>
          <a:p>
            <a:r>
              <a:rPr lang="en-GB" sz="2400" dirty="0"/>
              <a:t>What made that meeting satisfying/unsatisfying?</a:t>
            </a:r>
          </a:p>
        </p:txBody>
      </p:sp>
      <p:pic>
        <p:nvPicPr>
          <p:cNvPr id="7" name="Picture 6">
            <a:extLst>
              <a:ext uri="{FF2B5EF4-FFF2-40B4-BE49-F238E27FC236}">
                <a16:creationId xmlns:a16="http://schemas.microsoft.com/office/drawing/2014/main" id="{419899E3-D4C8-4751-91E2-65351287A6AD}"/>
              </a:ext>
            </a:extLst>
          </p:cNvPr>
          <p:cNvPicPr>
            <a:picLocks noChangeAspect="1"/>
          </p:cNvPicPr>
          <p:nvPr/>
        </p:nvPicPr>
        <p:blipFill>
          <a:blip r:embed="rId3"/>
          <a:stretch>
            <a:fillRect/>
          </a:stretch>
        </p:blipFill>
        <p:spPr>
          <a:xfrm>
            <a:off x="0" y="12333"/>
            <a:ext cx="12192000" cy="672106"/>
          </a:xfrm>
          <a:prstGeom prst="rect">
            <a:avLst/>
          </a:prstGeom>
        </p:spPr>
      </p:pic>
    </p:spTree>
    <p:extLst>
      <p:ext uri="{BB962C8B-B14F-4D97-AF65-F5344CB8AC3E}">
        <p14:creationId xmlns:p14="http://schemas.microsoft.com/office/powerpoint/2010/main" val="20896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47446" y="491074"/>
            <a:ext cx="8321040" cy="731520"/>
          </a:xfrm>
        </p:spPr>
        <p:txBody>
          <a:bodyPr>
            <a:noAutofit/>
          </a:bodyPr>
          <a:lstStyle/>
          <a:p>
            <a:r>
              <a:rPr lang="en-US" sz="2880" dirty="0"/>
              <a:t>Homework/Plenary Task (Research activity)</a:t>
            </a:r>
            <a:r>
              <a:rPr lang="mr-IN" sz="2880" dirty="0"/>
              <a:t>–</a:t>
            </a:r>
            <a:r>
              <a:rPr lang="en-US" sz="2880" dirty="0"/>
              <a:t> </a:t>
            </a:r>
          </a:p>
        </p:txBody>
      </p:sp>
      <p:graphicFrame>
        <p:nvGraphicFramePr>
          <p:cNvPr id="6" name="Table 5"/>
          <p:cNvGraphicFramePr>
            <a:graphicFrameLocks noGrp="1"/>
          </p:cNvGraphicFramePr>
          <p:nvPr>
            <p:extLst>
              <p:ext uri="{D42A27DB-BD31-4B8C-83A1-F6EECF244321}">
                <p14:modId xmlns:p14="http://schemas.microsoft.com/office/powerpoint/2010/main" val="473268286"/>
              </p:ext>
            </p:extLst>
          </p:nvPr>
        </p:nvGraphicFramePr>
        <p:xfrm>
          <a:off x="3147446" y="2495516"/>
          <a:ext cx="8282554" cy="3984337"/>
        </p:xfrm>
        <a:graphic>
          <a:graphicData uri="http://schemas.openxmlformats.org/drawingml/2006/table">
            <a:tbl>
              <a:tblPr firstRow="1" bandRow="1">
                <a:tableStyleId>{5C22544A-7EE6-4342-B048-85BDC9FD1C3A}</a:tableStyleId>
              </a:tblPr>
              <a:tblGrid>
                <a:gridCol w="1664208">
                  <a:extLst>
                    <a:ext uri="{9D8B030D-6E8A-4147-A177-3AD203B41FA5}">
                      <a16:colId xmlns:a16="http://schemas.microsoft.com/office/drawing/2014/main" val="20000"/>
                    </a:ext>
                  </a:extLst>
                </a:gridCol>
                <a:gridCol w="4052127">
                  <a:extLst>
                    <a:ext uri="{9D8B030D-6E8A-4147-A177-3AD203B41FA5}">
                      <a16:colId xmlns:a16="http://schemas.microsoft.com/office/drawing/2014/main" val="20001"/>
                    </a:ext>
                  </a:extLst>
                </a:gridCol>
                <a:gridCol w="2566219">
                  <a:extLst>
                    <a:ext uri="{9D8B030D-6E8A-4147-A177-3AD203B41FA5}">
                      <a16:colId xmlns:a16="http://schemas.microsoft.com/office/drawing/2014/main" val="20004"/>
                    </a:ext>
                  </a:extLst>
                </a:gridCol>
              </a:tblGrid>
              <a:tr h="1301994">
                <a:tc>
                  <a:txBody>
                    <a:bodyPr/>
                    <a:lstStyle/>
                    <a:p>
                      <a:r>
                        <a:rPr lang="en-US" sz="1900" dirty="0"/>
                        <a:t>Key Terms</a:t>
                      </a:r>
                    </a:p>
                  </a:txBody>
                  <a:tcPr marL="109728" marR="109728" marT="54864" marB="54864"/>
                </a:tc>
                <a:tc>
                  <a:txBody>
                    <a:bodyPr/>
                    <a:lstStyle/>
                    <a:p>
                      <a:r>
                        <a:rPr lang="en-US" sz="1900" dirty="0"/>
                        <a:t>Definition</a:t>
                      </a:r>
                    </a:p>
                  </a:txBody>
                  <a:tcPr marL="109728" marR="109728" marT="54864" marB="54864"/>
                </a:tc>
                <a:tc>
                  <a:txBody>
                    <a:bodyPr/>
                    <a:lstStyle/>
                    <a:p>
                      <a:r>
                        <a:rPr lang="en-US" sz="1900" dirty="0"/>
                        <a:t>How does this support success of a business meetings?</a:t>
                      </a:r>
                    </a:p>
                  </a:txBody>
                  <a:tcPr marL="109728" marR="109728" marT="54864" marB="54864"/>
                </a:tc>
                <a:extLst>
                  <a:ext uri="{0D108BD9-81ED-4DB2-BD59-A6C34878D82A}">
                    <a16:rowId xmlns:a16="http://schemas.microsoft.com/office/drawing/2014/main" val="10000"/>
                  </a:ext>
                </a:extLst>
              </a:tr>
              <a:tr h="497357">
                <a:tc>
                  <a:txBody>
                    <a:bodyPr/>
                    <a:lstStyle/>
                    <a:p>
                      <a:r>
                        <a:rPr lang="en-US" sz="1900" dirty="0"/>
                        <a:t>Minutes </a:t>
                      </a:r>
                    </a:p>
                  </a:txBody>
                  <a:tcPr marL="109728" marR="109728" marT="54864" marB="54864"/>
                </a:tc>
                <a:tc>
                  <a:txBody>
                    <a:bodyPr/>
                    <a:lstStyle/>
                    <a:p>
                      <a:endParaRPr lang="en-US" sz="1900" dirty="0"/>
                    </a:p>
                  </a:txBody>
                  <a:tcPr marL="109728" marR="109728" marT="54864" marB="54864"/>
                </a:tc>
                <a:tc>
                  <a:txBody>
                    <a:bodyPr/>
                    <a:lstStyle/>
                    <a:p>
                      <a:endParaRPr lang="en-US" sz="1900" dirty="0"/>
                    </a:p>
                  </a:txBody>
                  <a:tcPr marL="109728" marR="109728" marT="54864" marB="54864"/>
                </a:tc>
                <a:extLst>
                  <a:ext uri="{0D108BD9-81ED-4DB2-BD59-A6C34878D82A}">
                    <a16:rowId xmlns:a16="http://schemas.microsoft.com/office/drawing/2014/main" val="10001"/>
                  </a:ext>
                </a:extLst>
              </a:tr>
              <a:tr h="497357">
                <a:tc>
                  <a:txBody>
                    <a:bodyPr/>
                    <a:lstStyle/>
                    <a:p>
                      <a:r>
                        <a:rPr lang="en-US" sz="1900" dirty="0"/>
                        <a:t>Meetings</a:t>
                      </a:r>
                    </a:p>
                  </a:txBody>
                  <a:tcPr marL="109728" marR="109728" marT="54864" marB="54864"/>
                </a:tc>
                <a:tc>
                  <a:txBody>
                    <a:bodyPr/>
                    <a:lstStyle/>
                    <a:p>
                      <a:endParaRPr lang="en-US" sz="1900" dirty="0"/>
                    </a:p>
                  </a:txBody>
                  <a:tcPr marL="109728" marR="109728" marT="54864" marB="54864"/>
                </a:tc>
                <a:tc>
                  <a:txBody>
                    <a:bodyPr/>
                    <a:lstStyle/>
                    <a:p>
                      <a:endParaRPr lang="en-US" sz="1900"/>
                    </a:p>
                  </a:txBody>
                  <a:tcPr marL="109728" marR="109728" marT="54864" marB="54864"/>
                </a:tc>
                <a:extLst>
                  <a:ext uri="{0D108BD9-81ED-4DB2-BD59-A6C34878D82A}">
                    <a16:rowId xmlns:a16="http://schemas.microsoft.com/office/drawing/2014/main" val="10002"/>
                  </a:ext>
                </a:extLst>
              </a:tr>
              <a:tr h="595136">
                <a:tc>
                  <a:txBody>
                    <a:bodyPr/>
                    <a:lstStyle/>
                    <a:p>
                      <a:r>
                        <a:rPr lang="en-US" sz="1900" dirty="0"/>
                        <a:t>Budget</a:t>
                      </a:r>
                    </a:p>
                  </a:txBody>
                  <a:tcPr marL="109728" marR="109728" marT="54864" marB="54864"/>
                </a:tc>
                <a:tc>
                  <a:txBody>
                    <a:bodyPr/>
                    <a:lstStyle/>
                    <a:p>
                      <a:endParaRPr lang="en-US" sz="1900"/>
                    </a:p>
                  </a:txBody>
                  <a:tcPr marL="109728" marR="109728" marT="54864" marB="54864"/>
                </a:tc>
                <a:tc>
                  <a:txBody>
                    <a:bodyPr/>
                    <a:lstStyle/>
                    <a:p>
                      <a:endParaRPr lang="en-US" sz="1900"/>
                    </a:p>
                  </a:txBody>
                  <a:tcPr marL="109728" marR="109728" marT="54864" marB="54864"/>
                </a:tc>
                <a:extLst>
                  <a:ext uri="{0D108BD9-81ED-4DB2-BD59-A6C34878D82A}">
                    <a16:rowId xmlns:a16="http://schemas.microsoft.com/office/drawing/2014/main" val="10003"/>
                  </a:ext>
                </a:extLst>
              </a:tr>
              <a:tr h="595136">
                <a:tc>
                  <a:txBody>
                    <a:bodyPr/>
                    <a:lstStyle/>
                    <a:p>
                      <a:r>
                        <a:rPr lang="en-US" sz="1900" dirty="0"/>
                        <a:t>Agenda</a:t>
                      </a:r>
                    </a:p>
                  </a:txBody>
                  <a:tcPr marL="109728" marR="109728" marT="54864" marB="54864"/>
                </a:tc>
                <a:tc>
                  <a:txBody>
                    <a:bodyPr/>
                    <a:lstStyle/>
                    <a:p>
                      <a:endParaRPr lang="en-US" sz="1900" dirty="0"/>
                    </a:p>
                  </a:txBody>
                  <a:tcPr marL="109728" marR="109728" marT="54864" marB="54864"/>
                </a:tc>
                <a:tc>
                  <a:txBody>
                    <a:bodyPr/>
                    <a:lstStyle/>
                    <a:p>
                      <a:endParaRPr lang="en-US" sz="1900"/>
                    </a:p>
                  </a:txBody>
                  <a:tcPr marL="109728" marR="109728" marT="54864" marB="54864"/>
                </a:tc>
                <a:extLst>
                  <a:ext uri="{0D108BD9-81ED-4DB2-BD59-A6C34878D82A}">
                    <a16:rowId xmlns:a16="http://schemas.microsoft.com/office/drawing/2014/main" val="10004"/>
                  </a:ext>
                </a:extLst>
              </a:tr>
              <a:tr h="497357">
                <a:tc>
                  <a:txBody>
                    <a:bodyPr/>
                    <a:lstStyle/>
                    <a:p>
                      <a:r>
                        <a:rPr lang="en-US" sz="1900" dirty="0"/>
                        <a:t>Stakeholders</a:t>
                      </a:r>
                    </a:p>
                  </a:txBody>
                  <a:tcPr marL="109728" marR="109728" marT="54864" marB="54864"/>
                </a:tc>
                <a:tc>
                  <a:txBody>
                    <a:bodyPr/>
                    <a:lstStyle/>
                    <a:p>
                      <a:endParaRPr lang="en-US" sz="1900"/>
                    </a:p>
                  </a:txBody>
                  <a:tcPr marL="109728" marR="109728" marT="54864" marB="54864"/>
                </a:tc>
                <a:tc>
                  <a:txBody>
                    <a:bodyPr/>
                    <a:lstStyle/>
                    <a:p>
                      <a:endParaRPr lang="en-US" sz="1900" dirty="0"/>
                    </a:p>
                  </a:txBody>
                  <a:tcPr marL="109728" marR="109728" marT="54864" marB="54864"/>
                </a:tc>
                <a:extLst>
                  <a:ext uri="{0D108BD9-81ED-4DB2-BD59-A6C34878D82A}">
                    <a16:rowId xmlns:a16="http://schemas.microsoft.com/office/drawing/2014/main" val="10005"/>
                  </a:ext>
                </a:extLst>
              </a:tr>
            </a:tbl>
          </a:graphicData>
        </a:graphic>
      </p:graphicFrame>
      <p:sp>
        <p:nvSpPr>
          <p:cNvPr id="7" name="TextBox 6"/>
          <p:cNvSpPr txBox="1"/>
          <p:nvPr/>
        </p:nvSpPr>
        <p:spPr>
          <a:xfrm>
            <a:off x="3148638" y="1186339"/>
            <a:ext cx="8302873"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defTabSz="548640"/>
            <a:r>
              <a:rPr lang="en-US" sz="2400" dirty="0">
                <a:solidFill>
                  <a:prstClr val="black"/>
                </a:solidFill>
                <a:latin typeface="Calibri"/>
              </a:rPr>
              <a:t>Create and complete the following table in a word document. You can work in pairs/individual, use your prior knowledge, books and the internet to help you make notes in your own words.  </a:t>
            </a:r>
          </a:p>
        </p:txBody>
      </p:sp>
      <p:sp>
        <p:nvSpPr>
          <p:cNvPr id="2" name="Explosion 2 1"/>
          <p:cNvSpPr/>
          <p:nvPr/>
        </p:nvSpPr>
        <p:spPr>
          <a:xfrm rot="316469">
            <a:off x="4132495" y="2391316"/>
            <a:ext cx="5875853" cy="3717484"/>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548640"/>
            <a:r>
              <a:rPr lang="en-GB" sz="2160" dirty="0">
                <a:solidFill>
                  <a:prstClr val="white"/>
                </a:solidFill>
                <a:latin typeface="Calibri"/>
              </a:rPr>
              <a:t>Save this document in your Business Support Folder </a:t>
            </a:r>
          </a:p>
        </p:txBody>
      </p:sp>
      <p:pic>
        <p:nvPicPr>
          <p:cNvPr id="9" name="Picture 8">
            <a:extLst>
              <a:ext uri="{FF2B5EF4-FFF2-40B4-BE49-F238E27FC236}">
                <a16:creationId xmlns:a16="http://schemas.microsoft.com/office/drawing/2014/main" id="{F3880493-BF8C-461C-B093-B3ACFEBC40CE}"/>
              </a:ext>
            </a:extLst>
          </p:cNvPr>
          <p:cNvPicPr>
            <a:picLocks noChangeAspect="1"/>
          </p:cNvPicPr>
          <p:nvPr/>
        </p:nvPicPr>
        <p:blipFill>
          <a:blip r:embed="rId3"/>
          <a:stretch>
            <a:fillRect/>
          </a:stretch>
        </p:blipFill>
        <p:spPr>
          <a:xfrm>
            <a:off x="262859" y="738550"/>
            <a:ext cx="2237426" cy="5675868"/>
          </a:xfrm>
          <a:prstGeom prst="rect">
            <a:avLst/>
          </a:prstGeom>
        </p:spPr>
      </p:pic>
    </p:spTree>
    <p:extLst>
      <p:ext uri="{BB962C8B-B14F-4D97-AF65-F5344CB8AC3E}">
        <p14:creationId xmlns:p14="http://schemas.microsoft.com/office/powerpoint/2010/main" val="232333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40000" y="365125"/>
            <a:ext cx="8813800" cy="1325563"/>
          </a:xfrm>
        </p:spPr>
        <p:txBody>
          <a:bodyPr/>
          <a:lstStyle/>
          <a:p>
            <a:r>
              <a:rPr lang="en-US" sz="3400" dirty="0"/>
              <a:t>References.</a:t>
            </a:r>
            <a:br>
              <a:rPr lang="en-US" dirty="0"/>
            </a:br>
            <a:endParaRPr lang="en-US" dirty="0"/>
          </a:p>
        </p:txBody>
      </p:sp>
      <p:sp>
        <p:nvSpPr>
          <p:cNvPr id="2" name="Rectangle 1">
            <a:extLst>
              <a:ext uri="{FF2B5EF4-FFF2-40B4-BE49-F238E27FC236}">
                <a16:creationId xmlns:a16="http://schemas.microsoft.com/office/drawing/2014/main" id="{81D36677-A56D-4924-BF99-24EDF3633D4A}"/>
              </a:ext>
            </a:extLst>
          </p:cNvPr>
          <p:cNvSpPr/>
          <p:nvPr/>
        </p:nvSpPr>
        <p:spPr>
          <a:xfrm>
            <a:off x="1630018" y="1415534"/>
            <a:ext cx="10455302" cy="4524315"/>
          </a:xfrm>
          <a:prstGeom prst="rect">
            <a:avLst/>
          </a:prstGeom>
        </p:spPr>
        <p:txBody>
          <a:bodyPr wrap="square">
            <a:spAutoFit/>
          </a:bodyPr>
          <a:lstStyle/>
          <a:p>
            <a:endParaRPr lang="en-GB" dirty="0"/>
          </a:p>
          <a:p>
            <a:r>
              <a:rPr lang="en-GB" dirty="0">
                <a:hlinkClick r:id="rId3"/>
              </a:rPr>
              <a:t>https://www.cvent.com/en/blog/events/planning-effective-meetings#stepone</a:t>
            </a:r>
            <a:endParaRPr lang="en-GB" dirty="0"/>
          </a:p>
          <a:p>
            <a:endParaRPr lang="en-GB" dirty="0"/>
          </a:p>
          <a:p>
            <a:r>
              <a:rPr lang="en-GB" dirty="0">
                <a:hlinkClick r:id="rId4"/>
              </a:rPr>
              <a:t>https://bizfluent.com/info-8081015-types-agendas.html</a:t>
            </a:r>
            <a:r>
              <a:rPr lang="en-GB" dirty="0"/>
              <a:t>  </a:t>
            </a:r>
          </a:p>
          <a:p>
            <a:endParaRPr lang="en-GB" dirty="0"/>
          </a:p>
          <a:p>
            <a:r>
              <a:rPr lang="en-GB" dirty="0">
                <a:hlinkClick r:id="rId5"/>
              </a:rPr>
              <a:t>https://www.resourcecentre.org.uk/information/taking-minutes/</a:t>
            </a:r>
            <a:endParaRPr lang="en-GB" dirty="0"/>
          </a:p>
          <a:p>
            <a:endParaRPr lang="en-GB" dirty="0"/>
          </a:p>
          <a:p>
            <a:r>
              <a:rPr lang="en-GB" dirty="0">
                <a:hlinkClick r:id="rId6"/>
              </a:rPr>
              <a:t>https://davidprice.com/meeting-mastery-posts/when-should-minutes-of-a-board-meeting-be-distributed/</a:t>
            </a:r>
            <a:r>
              <a:rPr lang="en-GB" dirty="0"/>
              <a:t>  </a:t>
            </a:r>
          </a:p>
          <a:p>
            <a:endParaRPr lang="en-GB" dirty="0"/>
          </a:p>
          <a:p>
            <a:r>
              <a:rPr lang="en-GB" dirty="0">
                <a:solidFill>
                  <a:srgbClr val="000000"/>
                </a:solidFill>
                <a:latin typeface="Droid Sans"/>
              </a:rPr>
              <a:t> </a:t>
            </a:r>
            <a:r>
              <a:rPr lang="en-GB" u="sng" dirty="0">
                <a:solidFill>
                  <a:srgbClr val="003399"/>
                </a:solidFill>
                <a:latin typeface="Droid Sans"/>
                <a:hlinkClick r:id="rId7"/>
              </a:rPr>
              <a:t>http://grouptravel.org/meeting/10-items-to-include-in-your-meeting-budget/#ixzz7CZaAfhHF</a:t>
            </a:r>
            <a:r>
              <a:rPr lang="en-GB" u="sng" dirty="0">
                <a:solidFill>
                  <a:srgbClr val="003399"/>
                </a:solidFill>
                <a:latin typeface="Droid Sans"/>
              </a:rPr>
              <a:t> </a:t>
            </a:r>
          </a:p>
          <a:p>
            <a:endParaRPr lang="en-GB" u="sng" dirty="0">
              <a:solidFill>
                <a:srgbClr val="003399"/>
              </a:solidFill>
              <a:latin typeface="Droid Sans"/>
            </a:endParaRPr>
          </a:p>
          <a:p>
            <a:r>
              <a:rPr lang="en-GB" dirty="0">
                <a:hlinkClick r:id="rId8"/>
              </a:rPr>
              <a:t>https://www.beroeinc.com/procurement/</a:t>
            </a:r>
            <a:r>
              <a:rPr lang="en-GB" dirty="0"/>
              <a:t>  </a:t>
            </a:r>
          </a:p>
          <a:p>
            <a:endParaRPr lang="en-GB" dirty="0"/>
          </a:p>
          <a:p>
            <a:r>
              <a:rPr lang="en-GB" dirty="0">
                <a:hlinkClick r:id="rId9"/>
              </a:rPr>
              <a:t>https://www.meetings-incentives.com/7-secrets-to-professionally-managed-meeting-procurement/#:~:text=It%20can%20easily%20be%20defined%20as%20letting%20someone,who%20are%20specialists%2C%20solely%20dedicated%20to%20that%20craft</a:t>
            </a:r>
            <a:r>
              <a:rPr lang="en-GB" dirty="0"/>
              <a:t>. </a:t>
            </a:r>
          </a:p>
        </p:txBody>
      </p:sp>
      <p:pic>
        <p:nvPicPr>
          <p:cNvPr id="5" name="Picture 4">
            <a:extLst>
              <a:ext uri="{FF2B5EF4-FFF2-40B4-BE49-F238E27FC236}">
                <a16:creationId xmlns:a16="http://schemas.microsoft.com/office/drawing/2014/main" id="{3FE13508-63D6-418D-8FD3-D9DEDFD0311D}"/>
              </a:ext>
            </a:extLst>
          </p:cNvPr>
          <p:cNvPicPr>
            <a:picLocks noChangeAspect="1"/>
          </p:cNvPicPr>
          <p:nvPr/>
        </p:nvPicPr>
        <p:blipFill>
          <a:blip r:embed="rId10"/>
          <a:stretch>
            <a:fillRect/>
          </a:stretch>
        </p:blipFill>
        <p:spPr>
          <a:xfrm>
            <a:off x="0" y="6185895"/>
            <a:ext cx="12192000" cy="672106"/>
          </a:xfrm>
          <a:prstGeom prst="rect">
            <a:avLst/>
          </a:prstGeom>
        </p:spPr>
      </p:pic>
    </p:spTree>
    <p:extLst>
      <p:ext uri="{BB962C8B-B14F-4D97-AF65-F5344CB8AC3E}">
        <p14:creationId xmlns:p14="http://schemas.microsoft.com/office/powerpoint/2010/main" val="932290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762655" y="518497"/>
            <a:ext cx="7524682" cy="1274763"/>
          </a:xfrm>
          <a:prstGeom prst="rect">
            <a:avLst/>
          </a:prstGeom>
        </p:spPr>
        <p:txBody>
          <a:bodyPr>
            <a:normAutofit fontScale="90000"/>
          </a:bodyPr>
          <a:lstStyle/>
          <a:p>
            <a:pPr algn="ctr"/>
            <a:r>
              <a:rPr lang="en-GB" b="1" dirty="0"/>
              <a:t>What is a Meeting?</a:t>
            </a:r>
            <a:r>
              <a:rPr lang="en-GB" dirty="0"/>
              <a:t> </a:t>
            </a:r>
            <a:br>
              <a:rPr lang="en-GB" dirty="0"/>
            </a:br>
            <a:endParaRPr lang="en-GB" dirty="0"/>
          </a:p>
        </p:txBody>
      </p:sp>
      <p:sp>
        <p:nvSpPr>
          <p:cNvPr id="3" name="Title 1">
            <a:extLst>
              <a:ext uri="{FF2B5EF4-FFF2-40B4-BE49-F238E27FC236}">
                <a16:creationId xmlns:a16="http://schemas.microsoft.com/office/drawing/2014/main" id="{EE4391BA-2EA1-46CD-811E-73EE69E0F03B}"/>
              </a:ext>
            </a:extLst>
          </p:cNvPr>
          <p:cNvSpPr txBox="1">
            <a:spLocks/>
          </p:cNvSpPr>
          <p:nvPr/>
        </p:nvSpPr>
        <p:spPr>
          <a:xfrm>
            <a:off x="4038697" y="3802214"/>
            <a:ext cx="6355644" cy="12747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p:txBody>
      </p:sp>
      <p:sp>
        <p:nvSpPr>
          <p:cNvPr id="4" name="Explosion 2 5">
            <a:extLst>
              <a:ext uri="{FF2B5EF4-FFF2-40B4-BE49-F238E27FC236}">
                <a16:creationId xmlns:a16="http://schemas.microsoft.com/office/drawing/2014/main" id="{93040A45-4C2A-4A4C-9EBB-B0FEFB03CC8A}"/>
              </a:ext>
            </a:extLst>
          </p:cNvPr>
          <p:cNvSpPr/>
          <p:nvPr/>
        </p:nvSpPr>
        <p:spPr>
          <a:xfrm rot="316469">
            <a:off x="4116219" y="1378438"/>
            <a:ext cx="7078936" cy="4340680"/>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r>
              <a:rPr lang="en-GB" dirty="0">
                <a:solidFill>
                  <a:schemeClr val="tx1"/>
                </a:solidFill>
              </a:rPr>
              <a:t>A meeting occurs when two or more people gather. Meetings are everywhere in the working world. Unlike a trade show or a teambuilding activity, a meeting is a general term that can be used to describe any time people get together, usually for the purpose of the business.</a:t>
            </a:r>
            <a:endParaRPr lang="en-GB" b="1" dirty="0">
              <a:solidFill>
                <a:schemeClr val="tx1"/>
              </a:solidFill>
            </a:endParaRPr>
          </a:p>
        </p:txBody>
      </p:sp>
      <p:sp>
        <p:nvSpPr>
          <p:cNvPr id="9" name="Explosion 2 5">
            <a:extLst>
              <a:ext uri="{FF2B5EF4-FFF2-40B4-BE49-F238E27FC236}">
                <a16:creationId xmlns:a16="http://schemas.microsoft.com/office/drawing/2014/main" id="{A568254C-A37C-4138-A3B9-4130B3C82040}"/>
              </a:ext>
            </a:extLst>
          </p:cNvPr>
          <p:cNvSpPr/>
          <p:nvPr/>
        </p:nvSpPr>
        <p:spPr>
          <a:xfrm rot="316469">
            <a:off x="3151211" y="739928"/>
            <a:ext cx="8801600" cy="5293410"/>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lvl="0" algn="ctr" defTabSz="548640"/>
            <a:r>
              <a:rPr lang="en-GB" dirty="0">
                <a:solidFill>
                  <a:schemeClr val="bg1"/>
                </a:solidFill>
              </a:rPr>
              <a:t>Meetings and events are like rectangles and squares. Where all events are meetings, not all meetings are events. Meetings tend to be held for educational or business purposes, where events can range in scale and purpose. </a:t>
            </a:r>
          </a:p>
        </p:txBody>
      </p:sp>
      <p:pic>
        <p:nvPicPr>
          <p:cNvPr id="7" name="Picture 6">
            <a:extLst>
              <a:ext uri="{FF2B5EF4-FFF2-40B4-BE49-F238E27FC236}">
                <a16:creationId xmlns:a16="http://schemas.microsoft.com/office/drawing/2014/main" id="{37FA2E40-98D9-4C9F-B313-EE44F3348F95}"/>
              </a:ext>
            </a:extLst>
          </p:cNvPr>
          <p:cNvPicPr>
            <a:picLocks noChangeAspect="1"/>
          </p:cNvPicPr>
          <p:nvPr/>
        </p:nvPicPr>
        <p:blipFill>
          <a:blip r:embed="rId3"/>
          <a:stretch>
            <a:fillRect/>
          </a:stretch>
        </p:blipFill>
        <p:spPr>
          <a:xfrm>
            <a:off x="266146" y="710844"/>
            <a:ext cx="2237426" cy="5675868"/>
          </a:xfrm>
          <a:prstGeom prst="rect">
            <a:avLst/>
          </a:prstGeom>
        </p:spPr>
      </p:pic>
      <p:pic>
        <p:nvPicPr>
          <p:cNvPr id="1028" name="Picture 4" descr="5 Things You Should Never Do During a Business Meeting | The Motley Fool">
            <a:extLst>
              <a:ext uri="{FF2B5EF4-FFF2-40B4-BE49-F238E27FC236}">
                <a16:creationId xmlns:a16="http://schemas.microsoft.com/office/drawing/2014/main" id="{278FB2C0-935A-40E0-8882-B0A2FBBD6A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06479" y="689159"/>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79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 calcmode="lin" valueType="num">
                                      <p:cBhvr>
                                        <p:cTn id="17" dur="1000" fill="hold"/>
                                        <p:tgtEl>
                                          <p:spTgt spid="9"/>
                                        </p:tgtEl>
                                        <p:attrNameLst>
                                          <p:attrName>style.rotation</p:attrName>
                                        </p:attrNameLst>
                                      </p:cBhvr>
                                      <p:tavLst>
                                        <p:tav tm="0">
                                          <p:val>
                                            <p:fltVal val="90"/>
                                          </p:val>
                                        </p:tav>
                                        <p:tav tm="100000">
                                          <p:val>
                                            <p:fltVal val="0"/>
                                          </p:val>
                                        </p:tav>
                                      </p:tavLst>
                                    </p:anim>
                                    <p:animEffect transition="in" filter="fade">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71317" y="785745"/>
            <a:ext cx="5833773" cy="9360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t>Types of Meetings</a:t>
            </a:r>
          </a:p>
        </p:txBody>
      </p:sp>
      <p:sp>
        <p:nvSpPr>
          <p:cNvPr id="3" name="Rectangle 2">
            <a:extLst>
              <a:ext uri="{FF2B5EF4-FFF2-40B4-BE49-F238E27FC236}">
                <a16:creationId xmlns:a16="http://schemas.microsoft.com/office/drawing/2014/main" id="{2BA8CA23-F82A-40C9-BE96-3E76242B1AAF}"/>
              </a:ext>
            </a:extLst>
          </p:cNvPr>
          <p:cNvSpPr/>
          <p:nvPr/>
        </p:nvSpPr>
        <p:spPr>
          <a:xfrm>
            <a:off x="2852530" y="2451759"/>
            <a:ext cx="8825948" cy="4801314"/>
          </a:xfrm>
          <a:prstGeom prst="rect">
            <a:avLst/>
          </a:prstGeom>
        </p:spPr>
        <p:txBody>
          <a:bodyPr wrap="square">
            <a:spAutoFit/>
          </a:bodyPr>
          <a:lstStyle/>
          <a:p>
            <a:r>
              <a:rPr lang="en-GB" b="1" dirty="0"/>
              <a:t>Educational Meetings—</a:t>
            </a:r>
          </a:p>
          <a:p>
            <a:pPr marL="285750" indent="-285750">
              <a:buFont typeface="Arial" panose="020B0604020202020204" pitchFamily="34" charset="0"/>
              <a:buChar char="•"/>
            </a:pPr>
            <a:r>
              <a:rPr lang="en-GB" dirty="0"/>
              <a:t>These meetings require the speaker to be engaging and provide clear material. Educational meetings can range from an HR training on company policy to a rundown of a new product.</a:t>
            </a:r>
            <a:endParaRPr lang="en-GB" b="1" dirty="0"/>
          </a:p>
          <a:p>
            <a:r>
              <a:rPr lang="en-GB" b="1" dirty="0"/>
              <a:t>Team Building Meetings—</a:t>
            </a:r>
          </a:p>
          <a:p>
            <a:pPr marL="285750" indent="-285750">
              <a:buFont typeface="Arial" panose="020B0604020202020204" pitchFamily="34" charset="0"/>
              <a:buChar char="•"/>
            </a:pPr>
            <a:r>
              <a:rPr lang="en-GB" dirty="0"/>
              <a:t>These meetings aim to bond colleagues and bolster work culture. A team that respects one another and gets along will work together better. Team building meetings can be thought of as a waste of time because their purpose is not as aligned to company initiatives as other types of meetings, but they are anything but that. They engage employees and lead to higher rates of retention. </a:t>
            </a:r>
          </a:p>
          <a:p>
            <a:pPr marL="285750" indent="-285750">
              <a:buFont typeface="Arial" panose="020B0604020202020204" pitchFamily="34" charset="0"/>
              <a:buChar char="•"/>
            </a:pPr>
            <a:endParaRPr lang="en-GB" b="1" dirty="0"/>
          </a:p>
          <a:p>
            <a:r>
              <a:rPr lang="en-GB" b="1" dirty="0"/>
              <a:t>Inspirational Meetings—</a:t>
            </a:r>
          </a:p>
          <a:p>
            <a:pPr marL="285750" indent="-285750">
              <a:buFont typeface="Arial" panose="020B0604020202020204" pitchFamily="34" charset="0"/>
              <a:buChar char="•"/>
            </a:pPr>
            <a:r>
              <a:rPr lang="en-GB" dirty="0"/>
              <a:t>Sometimes the sales team needs a little pep talk. Sometimes marketing needs to be inspired by a leader in the industry. Inspirational meetings are held to cultivate bursts of energy and engage employees who might be in a slump.</a:t>
            </a:r>
            <a:endParaRPr lang="en-GB" b="1" dirty="0"/>
          </a:p>
          <a:p>
            <a:endParaRPr lang="en-GB" b="1" dirty="0"/>
          </a:p>
          <a:p>
            <a:r>
              <a:rPr lang="en-GB" dirty="0"/>
              <a:t>                    </a:t>
            </a:r>
          </a:p>
        </p:txBody>
      </p:sp>
      <p:pic>
        <p:nvPicPr>
          <p:cNvPr id="6" name="Picture 5">
            <a:extLst>
              <a:ext uri="{FF2B5EF4-FFF2-40B4-BE49-F238E27FC236}">
                <a16:creationId xmlns:a16="http://schemas.microsoft.com/office/drawing/2014/main" id="{F8EA68C3-7FF4-46CB-A0DE-E4B73D95A634}"/>
              </a:ext>
            </a:extLst>
          </p:cNvPr>
          <p:cNvPicPr>
            <a:picLocks noChangeAspect="1"/>
          </p:cNvPicPr>
          <p:nvPr/>
        </p:nvPicPr>
        <p:blipFill>
          <a:blip r:embed="rId3"/>
          <a:stretch>
            <a:fillRect/>
          </a:stretch>
        </p:blipFill>
        <p:spPr>
          <a:xfrm>
            <a:off x="319548" y="1033518"/>
            <a:ext cx="2231922" cy="5675868"/>
          </a:xfrm>
          <a:prstGeom prst="rect">
            <a:avLst/>
          </a:prstGeom>
        </p:spPr>
      </p:pic>
      <p:sp>
        <p:nvSpPr>
          <p:cNvPr id="4" name="Rectangle 3">
            <a:extLst>
              <a:ext uri="{FF2B5EF4-FFF2-40B4-BE49-F238E27FC236}">
                <a16:creationId xmlns:a16="http://schemas.microsoft.com/office/drawing/2014/main" id="{373C6E79-853E-48F1-AE7F-425922B957EC}"/>
              </a:ext>
            </a:extLst>
          </p:cNvPr>
          <p:cNvSpPr/>
          <p:nvPr/>
        </p:nvSpPr>
        <p:spPr>
          <a:xfrm>
            <a:off x="2991678" y="1605462"/>
            <a:ext cx="8249479" cy="646331"/>
          </a:xfrm>
          <a:prstGeom prst="rect">
            <a:avLst/>
          </a:prstGeom>
        </p:spPr>
        <p:txBody>
          <a:bodyPr wrap="square">
            <a:spAutoFit/>
          </a:bodyPr>
          <a:lstStyle/>
          <a:p>
            <a:r>
              <a:rPr lang="en-GB" dirty="0"/>
              <a:t>Meetings can serve many purposes. The most common meeting purposes are to: educate, team build, inspire, solve problems, and consult.</a:t>
            </a:r>
          </a:p>
        </p:txBody>
      </p:sp>
    </p:spTree>
    <p:extLst>
      <p:ext uri="{BB962C8B-B14F-4D97-AF65-F5344CB8AC3E}">
        <p14:creationId xmlns:p14="http://schemas.microsoft.com/office/powerpoint/2010/main" val="30062697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71317" y="785745"/>
            <a:ext cx="5833773" cy="9360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400" b="1" dirty="0"/>
              <a:t>Types of Meetings</a:t>
            </a:r>
          </a:p>
        </p:txBody>
      </p:sp>
      <p:sp>
        <p:nvSpPr>
          <p:cNvPr id="3" name="Rectangle 2">
            <a:extLst>
              <a:ext uri="{FF2B5EF4-FFF2-40B4-BE49-F238E27FC236}">
                <a16:creationId xmlns:a16="http://schemas.microsoft.com/office/drawing/2014/main" id="{2BA8CA23-F82A-40C9-BE96-3E76242B1AAF}"/>
              </a:ext>
            </a:extLst>
          </p:cNvPr>
          <p:cNvSpPr/>
          <p:nvPr/>
        </p:nvSpPr>
        <p:spPr>
          <a:xfrm>
            <a:off x="2862470" y="1795565"/>
            <a:ext cx="8706678" cy="4524315"/>
          </a:xfrm>
          <a:prstGeom prst="rect">
            <a:avLst/>
          </a:prstGeom>
        </p:spPr>
        <p:txBody>
          <a:bodyPr wrap="square">
            <a:spAutoFit/>
          </a:bodyPr>
          <a:lstStyle/>
          <a:p>
            <a:r>
              <a:rPr lang="en-GB" b="1" dirty="0"/>
              <a:t>Problem-Solving Meetings—</a:t>
            </a:r>
          </a:p>
          <a:p>
            <a:pPr marL="285750" indent="-285750">
              <a:buFont typeface="Arial" panose="020B0604020202020204" pitchFamily="34" charset="0"/>
              <a:buChar char="•"/>
            </a:pPr>
            <a:r>
              <a:rPr lang="en-GB" dirty="0"/>
              <a:t>Most meetings fall in the problem-solving category. There may be a bug to fix, a project to orchestrate, or team dynamic to address. Problem-solving meetings should start with background information and articulate what needs to be accomplished by the end of the meeting. </a:t>
            </a:r>
          </a:p>
          <a:p>
            <a:endParaRPr lang="en-GB" b="1" dirty="0"/>
          </a:p>
          <a:p>
            <a:r>
              <a:rPr lang="en-GB" b="1" dirty="0"/>
              <a:t>Consultative Meetings—</a:t>
            </a:r>
          </a:p>
          <a:p>
            <a:pPr marL="285750" indent="-285750">
              <a:buFont typeface="Arial" panose="020B0604020202020204" pitchFamily="34" charset="0"/>
              <a:buChar char="•"/>
            </a:pPr>
            <a:r>
              <a:rPr lang="en-GB" dirty="0"/>
              <a:t>These meetings are sent to get the opinion or input of an expert. Consultative meetings involve more Q&amp;A than other types and can help make sure that a project is on the right track. These meetings can also provide updates and look to others for feedback.</a:t>
            </a:r>
          </a:p>
          <a:p>
            <a:pPr marL="285750" indent="-285750">
              <a:buFont typeface="Arial" panose="020B0604020202020204" pitchFamily="34" charset="0"/>
              <a:buChar char="•"/>
            </a:pPr>
            <a:endParaRPr lang="en-GB" b="1" dirty="0"/>
          </a:p>
          <a:p>
            <a:r>
              <a:rPr lang="en-GB" b="1" dirty="0"/>
              <a:t>Virtual Meetings/Hybrid—</a:t>
            </a:r>
            <a:endParaRPr lang="en-GB" dirty="0"/>
          </a:p>
          <a:p>
            <a:pPr marL="285750" indent="-285750">
              <a:buFont typeface="Arial" panose="020B0604020202020204" pitchFamily="34" charset="0"/>
              <a:buChar char="•"/>
            </a:pPr>
            <a:r>
              <a:rPr lang="en-GB" dirty="0"/>
              <a:t>A virtual meeting, takes place online. These meetings have greater accessibility and are lower in cost. With virtual and hybrid events, a little distance won’t hold any attendee back.</a:t>
            </a:r>
          </a:p>
          <a:p>
            <a:r>
              <a:rPr lang="en-GB" dirty="0"/>
              <a:t>                    </a:t>
            </a:r>
          </a:p>
        </p:txBody>
      </p:sp>
      <p:pic>
        <p:nvPicPr>
          <p:cNvPr id="6" name="Picture 5">
            <a:extLst>
              <a:ext uri="{FF2B5EF4-FFF2-40B4-BE49-F238E27FC236}">
                <a16:creationId xmlns:a16="http://schemas.microsoft.com/office/drawing/2014/main" id="{F8EA68C3-7FF4-46CB-A0DE-E4B73D95A634}"/>
              </a:ext>
            </a:extLst>
          </p:cNvPr>
          <p:cNvPicPr>
            <a:picLocks noChangeAspect="1"/>
          </p:cNvPicPr>
          <p:nvPr/>
        </p:nvPicPr>
        <p:blipFill>
          <a:blip r:embed="rId3"/>
          <a:stretch>
            <a:fillRect/>
          </a:stretch>
        </p:blipFill>
        <p:spPr>
          <a:xfrm>
            <a:off x="319548" y="1033518"/>
            <a:ext cx="2231922" cy="5675868"/>
          </a:xfrm>
          <a:prstGeom prst="rect">
            <a:avLst/>
          </a:prstGeom>
        </p:spPr>
      </p:pic>
    </p:spTree>
    <p:extLst>
      <p:ext uri="{BB962C8B-B14F-4D97-AF65-F5344CB8AC3E}">
        <p14:creationId xmlns:p14="http://schemas.microsoft.com/office/powerpoint/2010/main" val="31069611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71317" y="785745"/>
            <a:ext cx="5833773" cy="9360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t>Group Activity 1</a:t>
            </a:r>
          </a:p>
        </p:txBody>
      </p:sp>
      <p:sp>
        <p:nvSpPr>
          <p:cNvPr id="3" name="Rectangle 2">
            <a:extLst>
              <a:ext uri="{FF2B5EF4-FFF2-40B4-BE49-F238E27FC236}">
                <a16:creationId xmlns:a16="http://schemas.microsoft.com/office/drawing/2014/main" id="{2BA8CA23-F82A-40C9-BE96-3E76242B1AAF}"/>
              </a:ext>
            </a:extLst>
          </p:cNvPr>
          <p:cNvSpPr/>
          <p:nvPr/>
        </p:nvSpPr>
        <p:spPr>
          <a:xfrm>
            <a:off x="3190672" y="1795565"/>
            <a:ext cx="7494583" cy="646331"/>
          </a:xfrm>
          <a:prstGeom prst="rect">
            <a:avLst/>
          </a:prstGeom>
        </p:spPr>
        <p:txBody>
          <a:bodyPr wrap="square">
            <a:spAutoFit/>
          </a:bodyPr>
          <a:lstStyle/>
          <a:p>
            <a:endParaRPr lang="en-GB" b="1" dirty="0"/>
          </a:p>
          <a:p>
            <a:r>
              <a:rPr lang="en-GB" dirty="0"/>
              <a:t>                    </a:t>
            </a:r>
          </a:p>
        </p:txBody>
      </p:sp>
      <p:pic>
        <p:nvPicPr>
          <p:cNvPr id="6" name="Picture 5">
            <a:extLst>
              <a:ext uri="{FF2B5EF4-FFF2-40B4-BE49-F238E27FC236}">
                <a16:creationId xmlns:a16="http://schemas.microsoft.com/office/drawing/2014/main" id="{F8EA68C3-7FF4-46CB-A0DE-E4B73D95A634}"/>
              </a:ext>
            </a:extLst>
          </p:cNvPr>
          <p:cNvPicPr>
            <a:picLocks noChangeAspect="1"/>
          </p:cNvPicPr>
          <p:nvPr/>
        </p:nvPicPr>
        <p:blipFill>
          <a:blip r:embed="rId3"/>
          <a:stretch>
            <a:fillRect/>
          </a:stretch>
        </p:blipFill>
        <p:spPr>
          <a:xfrm>
            <a:off x="319548" y="1033518"/>
            <a:ext cx="2231922" cy="5675868"/>
          </a:xfrm>
          <a:prstGeom prst="rect">
            <a:avLst/>
          </a:prstGeom>
        </p:spPr>
      </p:pic>
      <p:sp>
        <p:nvSpPr>
          <p:cNvPr id="4" name="Rectangle 3">
            <a:extLst>
              <a:ext uri="{FF2B5EF4-FFF2-40B4-BE49-F238E27FC236}">
                <a16:creationId xmlns:a16="http://schemas.microsoft.com/office/drawing/2014/main" id="{97D7E7FF-F9FA-4138-B356-3A3C996ECE9E}"/>
              </a:ext>
            </a:extLst>
          </p:cNvPr>
          <p:cNvSpPr/>
          <p:nvPr/>
        </p:nvSpPr>
        <p:spPr>
          <a:xfrm>
            <a:off x="2550317" y="2118730"/>
            <a:ext cx="8775291" cy="2677656"/>
          </a:xfrm>
          <a:prstGeom prst="rect">
            <a:avLst/>
          </a:prstGeom>
        </p:spPr>
        <p:txBody>
          <a:bodyPr wrap="square">
            <a:spAutoFit/>
          </a:bodyPr>
          <a:lstStyle/>
          <a:p>
            <a:pPr marL="457200" indent="-457200">
              <a:buFont typeface="Arial" panose="020B0604020202020204" pitchFamily="34" charset="0"/>
              <a:buChar char="•"/>
            </a:pPr>
            <a:r>
              <a:rPr lang="en-GB" sz="2800" dirty="0"/>
              <a:t>Explain what an agenda and meeting minutes are and why they are useful.</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Identify the key components of agendas and meeting minutes.</a:t>
            </a:r>
          </a:p>
          <a:p>
            <a:pPr marL="457200" indent="-457200">
              <a:buFont typeface="Arial" panose="020B0604020202020204" pitchFamily="34" charset="0"/>
              <a:buChar char="•"/>
            </a:pPr>
            <a:endParaRPr lang="en-GB" sz="2800" dirty="0"/>
          </a:p>
        </p:txBody>
      </p:sp>
    </p:spTree>
    <p:extLst>
      <p:ext uri="{BB962C8B-B14F-4D97-AF65-F5344CB8AC3E}">
        <p14:creationId xmlns:p14="http://schemas.microsoft.com/office/powerpoint/2010/main" val="25470219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311211" y="154082"/>
            <a:ext cx="9213383" cy="1249049"/>
          </a:xfrm>
          <a:prstGeom prst="rect">
            <a:avLst/>
          </a:prstGeom>
        </p:spPr>
        <p:txBody>
          <a:bodyPr>
            <a:noAutofit/>
          </a:bodyPr>
          <a:lstStyle/>
          <a:p>
            <a:pPr algn="ctr"/>
            <a:r>
              <a:rPr lang="en-GB" sz="3400" dirty="0">
                <a:solidFill>
                  <a:prstClr val="black"/>
                </a:solidFill>
                <a:latin typeface="Calibri" panose="020F0502020204030204"/>
                <a:ea typeface="+mn-ea"/>
                <a:cs typeface="+mn-cs"/>
              </a:rPr>
              <a:t>Record production requirements of meetings.</a:t>
            </a:r>
            <a:endParaRPr lang="en-US" sz="3400" b="1" dirty="0"/>
          </a:p>
        </p:txBody>
      </p:sp>
      <p:sp>
        <p:nvSpPr>
          <p:cNvPr id="3" name="Rectangle 2">
            <a:extLst>
              <a:ext uri="{FF2B5EF4-FFF2-40B4-BE49-F238E27FC236}">
                <a16:creationId xmlns:a16="http://schemas.microsoft.com/office/drawing/2014/main" id="{40CDBC3F-1FAB-48A2-AFCB-AB5B4CA6CE9D}"/>
              </a:ext>
            </a:extLst>
          </p:cNvPr>
          <p:cNvSpPr/>
          <p:nvPr/>
        </p:nvSpPr>
        <p:spPr>
          <a:xfrm>
            <a:off x="2475186" y="1622410"/>
            <a:ext cx="9899031" cy="6278642"/>
          </a:xfrm>
          <a:prstGeom prst="rect">
            <a:avLst/>
          </a:prstGeom>
        </p:spPr>
        <p:txBody>
          <a:bodyPr wrap="square">
            <a:spAutoFit/>
          </a:bodyPr>
          <a:lstStyle/>
          <a:p>
            <a:pPr marL="457200" lvl="0" indent="-457200">
              <a:spcBef>
                <a:spcPts val="1800"/>
              </a:spcBef>
              <a:buClr>
                <a:srgbClr val="A9A57C"/>
              </a:buClr>
              <a:buSzPct val="80000"/>
              <a:buFont typeface="Wingdings" panose="05000000000000000000" pitchFamily="2" charset="2"/>
              <a:buChar char="Ø"/>
              <a:defRPr/>
            </a:pPr>
            <a:r>
              <a:rPr lang="en-GB" sz="2400" dirty="0"/>
              <a:t>Agreed actions and minutes.</a:t>
            </a:r>
          </a:p>
          <a:p>
            <a:pPr marL="457200" lvl="0" indent="-457200">
              <a:spcBef>
                <a:spcPts val="1800"/>
              </a:spcBef>
              <a:buClr>
                <a:srgbClr val="A9A57C"/>
              </a:buClr>
              <a:buSzPct val="80000"/>
              <a:buFont typeface="Wingdings" panose="05000000000000000000" pitchFamily="2" charset="2"/>
              <a:buChar char="Ø"/>
              <a:defRPr/>
            </a:pPr>
            <a:r>
              <a:rPr lang="en-GB" dirty="0"/>
              <a:t>Properly recording meeting minutes is a critical step that cannot be overlooked. In some instances, maintaining a log of meeting minutes may be a legal requirement. Whether a legal requirement or not, it is a good way to keep everyone focused and on-point following the meeting, and provides a historical record of the organization's activities.</a:t>
            </a:r>
          </a:p>
          <a:p>
            <a:pPr lvl="1">
              <a:spcBef>
                <a:spcPts val="1800"/>
              </a:spcBef>
              <a:buClr>
                <a:srgbClr val="A9A57C"/>
              </a:buClr>
              <a:buSzPct val="80000"/>
              <a:defRPr/>
            </a:pPr>
            <a:r>
              <a:rPr lang="en-GB" sz="1600" b="1" dirty="0"/>
              <a:t>Minutes should have the following records</a:t>
            </a:r>
            <a:endParaRPr lang="en-GB" sz="1600" dirty="0"/>
          </a:p>
          <a:p>
            <a:pPr marL="1200150" lvl="2" indent="-285750">
              <a:spcBef>
                <a:spcPts val="1800"/>
              </a:spcBef>
              <a:buClr>
                <a:srgbClr val="A9A57C"/>
              </a:buClr>
              <a:buSzPct val="80000"/>
              <a:buFont typeface="Arial" panose="020B0604020202020204" pitchFamily="34" charset="0"/>
              <a:buChar char="•"/>
              <a:defRPr/>
            </a:pPr>
            <a:r>
              <a:rPr lang="en-GB" sz="1600" dirty="0"/>
              <a:t>Who attended</a:t>
            </a:r>
          </a:p>
          <a:p>
            <a:pPr marL="1200150" lvl="2" indent="-285750">
              <a:spcBef>
                <a:spcPts val="1800"/>
              </a:spcBef>
              <a:buClr>
                <a:srgbClr val="A9A57C"/>
              </a:buClr>
              <a:buSzPct val="80000"/>
              <a:buFont typeface="Arial" panose="020B0604020202020204" pitchFamily="34" charset="0"/>
              <a:buChar char="•"/>
              <a:defRPr/>
            </a:pPr>
            <a:r>
              <a:rPr lang="en-GB" sz="1600" dirty="0"/>
              <a:t>Discussion topics and records</a:t>
            </a:r>
          </a:p>
          <a:p>
            <a:pPr marL="342900" indent="-342900">
              <a:buFont typeface="Wingdings" panose="05000000000000000000" pitchFamily="2" charset="2"/>
              <a:buChar char="Ø"/>
            </a:pPr>
            <a:endParaRPr lang="en-GB" sz="2400" dirty="0"/>
          </a:p>
          <a:p>
            <a:pPr marL="342900" indent="-342900">
              <a:buFont typeface="Wingdings" panose="05000000000000000000" pitchFamily="2" charset="2"/>
              <a:buChar char="Ø"/>
            </a:pPr>
            <a:r>
              <a:rPr lang="en-GB" sz="2400" dirty="0"/>
              <a:t>Type Minutes Immediately</a:t>
            </a:r>
          </a:p>
          <a:p>
            <a:r>
              <a:rPr lang="en-GB" dirty="0"/>
              <a:t>Type the meeting minutes immediately. The more time that passes before minutes are typed, the more likely you will forget something important that occurred.  </a:t>
            </a:r>
          </a:p>
          <a:p>
            <a:endParaRPr lang="en-GB" dirty="0"/>
          </a:p>
          <a:p>
            <a:r>
              <a:rPr lang="en-GB" sz="1200" dirty="0">
                <a:hlinkClick r:id="rId3"/>
              </a:rPr>
              <a:t>https://www.resourcecentre.org.uk/information/taking-minutes/</a:t>
            </a:r>
            <a:r>
              <a:rPr lang="en-GB" sz="1200" dirty="0"/>
              <a:t> </a:t>
            </a:r>
          </a:p>
          <a:p>
            <a:pPr marL="457200" lvl="0" indent="-457200">
              <a:spcBef>
                <a:spcPts val="1800"/>
              </a:spcBef>
              <a:buClr>
                <a:srgbClr val="A9A57C"/>
              </a:buClr>
              <a:buSzPct val="80000"/>
              <a:buFont typeface="Wingdings" panose="05000000000000000000" pitchFamily="2" charset="2"/>
              <a:buChar char="Ø"/>
              <a:defRPr/>
            </a:pPr>
            <a:endParaRPr lang="en-GB" sz="2400" dirty="0"/>
          </a:p>
          <a:p>
            <a:pPr marL="457200" lvl="0" indent="-457200">
              <a:spcBef>
                <a:spcPts val="1800"/>
              </a:spcBef>
              <a:buClr>
                <a:srgbClr val="A9A57C"/>
              </a:buClr>
              <a:buSzPct val="80000"/>
              <a:buFont typeface="Wingdings" panose="05000000000000000000" pitchFamily="2" charset="2"/>
              <a:buChar char="Ø"/>
              <a:defRPr/>
            </a:pPr>
            <a:r>
              <a:rPr lang="en-GB" sz="2400" dirty="0"/>
              <a:t> </a:t>
            </a:r>
            <a:endParaRPr kumimoji="0" lang="en-GB" sz="2200" b="0" i="0" u="none" strike="noStrike" kern="0" cap="none" spc="0" normalizeH="0" baseline="0" noProof="0" dirty="0">
              <a:ln>
                <a:noFill/>
              </a:ln>
              <a:solidFill>
                <a:srgbClr val="2F2B20"/>
              </a:solidFill>
              <a:effectLst/>
              <a:uLnTx/>
              <a:uFillTx/>
            </a:endParaRPr>
          </a:p>
        </p:txBody>
      </p:sp>
      <p:pic>
        <p:nvPicPr>
          <p:cNvPr id="6" name="Picture 5">
            <a:extLst>
              <a:ext uri="{FF2B5EF4-FFF2-40B4-BE49-F238E27FC236}">
                <a16:creationId xmlns:a16="http://schemas.microsoft.com/office/drawing/2014/main" id="{5AF9CB2D-3C48-445A-AF98-786E4693638B}"/>
              </a:ext>
            </a:extLst>
          </p:cNvPr>
          <p:cNvPicPr>
            <a:picLocks noChangeAspect="1"/>
          </p:cNvPicPr>
          <p:nvPr/>
        </p:nvPicPr>
        <p:blipFill>
          <a:blip r:embed="rId4"/>
          <a:stretch>
            <a:fillRect/>
          </a:stretch>
        </p:blipFill>
        <p:spPr>
          <a:xfrm>
            <a:off x="237760" y="1028050"/>
            <a:ext cx="2237426" cy="5675868"/>
          </a:xfrm>
          <a:prstGeom prst="rect">
            <a:avLst/>
          </a:prstGeom>
        </p:spPr>
      </p:pic>
    </p:spTree>
    <p:extLst>
      <p:ext uri="{BB962C8B-B14F-4D97-AF65-F5344CB8AC3E}">
        <p14:creationId xmlns:p14="http://schemas.microsoft.com/office/powerpoint/2010/main" val="402472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Effect transition="in" filter="fade">
                                      <p:cBhvr>
                                        <p:cTn id="63" dur="1000"/>
                                        <p:tgtEl>
                                          <p:spTgt spid="3">
                                            <p:txEl>
                                              <p:pRg st="11" end="11"/>
                                            </p:txEl>
                                          </p:spTgt>
                                        </p:tgtEl>
                                      </p:cBhvr>
                                    </p:animEffect>
                                    <p:anim calcmode="lin" valueType="num">
                                      <p:cBhvr>
                                        <p:cTn id="6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ECCD66-DF19-47DB-A35D-326B7CF49E7A}"/>
              </a:ext>
            </a:extLst>
          </p:cNvPr>
          <p:cNvSpPr/>
          <p:nvPr/>
        </p:nvSpPr>
        <p:spPr>
          <a:xfrm>
            <a:off x="3171216" y="2062662"/>
            <a:ext cx="6721813" cy="1200329"/>
          </a:xfrm>
          <a:prstGeom prst="rect">
            <a:avLst/>
          </a:prstGeom>
        </p:spPr>
        <p:txBody>
          <a:bodyPr wrap="square">
            <a:spAutoFit/>
          </a:bodyPr>
          <a:lstStyle/>
          <a:p>
            <a:pPr marL="285750" indent="-285750">
              <a:buFont typeface="Arial" panose="020B0604020202020204" pitchFamily="34" charset="0"/>
              <a:buChar char="•"/>
            </a:pPr>
            <a:r>
              <a:rPr lang="en-GB" dirty="0">
                <a:solidFill>
                  <a:srgbClr val="FF0000"/>
                </a:solidFill>
              </a:rPr>
              <a:t>Development of an agenda </a:t>
            </a:r>
          </a:p>
          <a:p>
            <a:pPr marL="285750" indent="-285750">
              <a:buFont typeface="Arial" panose="020B0604020202020204" pitchFamily="34" charset="0"/>
              <a:buChar char="•"/>
            </a:pPr>
            <a:r>
              <a:rPr lang="en-GB" dirty="0"/>
              <a:t>Consideration attendees input </a:t>
            </a:r>
          </a:p>
          <a:p>
            <a:pPr marL="285750" indent="-285750">
              <a:buFont typeface="Arial" panose="020B0604020202020204" pitchFamily="34" charset="0"/>
              <a:buChar char="•"/>
            </a:pPr>
            <a:r>
              <a:rPr lang="en-GB" dirty="0"/>
              <a:t>Confirmation from others before meeting</a:t>
            </a:r>
          </a:p>
          <a:p>
            <a:pPr marL="285750" indent="-285750">
              <a:buFont typeface="Arial" panose="020B0604020202020204" pitchFamily="34" charset="0"/>
              <a:buChar char="•"/>
            </a:pPr>
            <a:r>
              <a:rPr lang="en-GB" dirty="0"/>
              <a:t>Distribution. </a:t>
            </a:r>
          </a:p>
        </p:txBody>
      </p:sp>
      <p:sp>
        <p:nvSpPr>
          <p:cNvPr id="3" name="Title 2">
            <a:extLst>
              <a:ext uri="{FF2B5EF4-FFF2-40B4-BE49-F238E27FC236}">
                <a16:creationId xmlns:a16="http://schemas.microsoft.com/office/drawing/2014/main" id="{C9AC0AFA-DE45-4142-BA53-E65CECFCCA97}"/>
              </a:ext>
            </a:extLst>
          </p:cNvPr>
          <p:cNvSpPr>
            <a:spLocks noGrp="1"/>
          </p:cNvSpPr>
          <p:nvPr>
            <p:ph type="title"/>
          </p:nvPr>
        </p:nvSpPr>
        <p:spPr>
          <a:xfrm>
            <a:off x="2422186" y="365125"/>
            <a:ext cx="8931613" cy="1325563"/>
          </a:xfrm>
        </p:spPr>
        <p:txBody>
          <a:bodyPr>
            <a:normAutofit/>
          </a:bodyPr>
          <a:lstStyle/>
          <a:p>
            <a:r>
              <a:rPr lang="en-GB" sz="3400" dirty="0"/>
              <a:t>What to consider when preparing for a meeting.</a:t>
            </a:r>
          </a:p>
        </p:txBody>
      </p:sp>
      <p:pic>
        <p:nvPicPr>
          <p:cNvPr id="5" name="Picture 4">
            <a:extLst>
              <a:ext uri="{FF2B5EF4-FFF2-40B4-BE49-F238E27FC236}">
                <a16:creationId xmlns:a16="http://schemas.microsoft.com/office/drawing/2014/main" id="{54241CBF-9BCE-4070-AF39-565861FD1F37}"/>
              </a:ext>
            </a:extLst>
          </p:cNvPr>
          <p:cNvPicPr>
            <a:picLocks noChangeAspect="1"/>
          </p:cNvPicPr>
          <p:nvPr/>
        </p:nvPicPr>
        <p:blipFill>
          <a:blip r:embed="rId3"/>
          <a:stretch>
            <a:fillRect/>
          </a:stretch>
        </p:blipFill>
        <p:spPr>
          <a:xfrm>
            <a:off x="288555" y="591066"/>
            <a:ext cx="2237426" cy="5675868"/>
          </a:xfrm>
          <a:prstGeom prst="rect">
            <a:avLst/>
          </a:prstGeom>
        </p:spPr>
      </p:pic>
      <p:sp>
        <p:nvSpPr>
          <p:cNvPr id="6" name="Explosion 2 5">
            <a:extLst>
              <a:ext uri="{FF2B5EF4-FFF2-40B4-BE49-F238E27FC236}">
                <a16:creationId xmlns:a16="http://schemas.microsoft.com/office/drawing/2014/main" id="{C23C6D76-E466-42FC-9060-9ABD82334EC9}"/>
              </a:ext>
            </a:extLst>
          </p:cNvPr>
          <p:cNvSpPr/>
          <p:nvPr/>
        </p:nvSpPr>
        <p:spPr>
          <a:xfrm rot="316469">
            <a:off x="2183885" y="2521925"/>
            <a:ext cx="7978628" cy="3717484"/>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r>
              <a:rPr lang="en-GB" dirty="0">
                <a:solidFill>
                  <a:schemeClr val="tx1"/>
                </a:solidFill>
              </a:rPr>
              <a:t>All</a:t>
            </a:r>
            <a:r>
              <a:rPr lang="en-GB" dirty="0"/>
              <a:t> </a:t>
            </a:r>
            <a:r>
              <a:rPr lang="en-GB" dirty="0">
                <a:solidFill>
                  <a:schemeClr val="tx1"/>
                </a:solidFill>
              </a:rPr>
              <a:t>meetings should have some form of agenda. This can be a short sentence explaining the purpose or a detailed, minute-to-minute breakdown of topics for discussion. Simply put, an agenda is a list or a plan. This list includes topics and problems or issues that will be discussed during a meeting</a:t>
            </a:r>
            <a:endParaRPr lang="en-GB" dirty="0"/>
          </a:p>
        </p:txBody>
      </p:sp>
      <p:sp>
        <p:nvSpPr>
          <p:cNvPr id="8" name="Explosion 2 5">
            <a:extLst>
              <a:ext uri="{FF2B5EF4-FFF2-40B4-BE49-F238E27FC236}">
                <a16:creationId xmlns:a16="http://schemas.microsoft.com/office/drawing/2014/main" id="{8B8F8924-8959-4027-805F-2304411F980C}"/>
              </a:ext>
            </a:extLst>
          </p:cNvPr>
          <p:cNvSpPr/>
          <p:nvPr/>
        </p:nvSpPr>
        <p:spPr>
          <a:xfrm>
            <a:off x="5515583" y="1387204"/>
            <a:ext cx="7629727" cy="3750973"/>
          </a:xfrm>
          <a:prstGeom prst="irregularSeal2">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548640"/>
            <a:r>
              <a:rPr lang="en-GB" dirty="0">
                <a:solidFill>
                  <a:schemeClr val="tx1"/>
                </a:solidFill>
              </a:rPr>
              <a:t>A well-structured meeting agenda is a valuable tool for ensuring that meetings achieve desired results within the time allocated. The outline of activities to be carried out, as well as the list of specific topics to be discussed, should aim at guiding the participants through the meeting. Therefore, an agenda plays a significant role in ensuring that the meeting is productive.</a:t>
            </a:r>
            <a:endParaRPr lang="en-GB" sz="2200" dirty="0">
              <a:solidFill>
                <a:schemeClr val="tx1"/>
              </a:solidFill>
              <a:latin typeface="Calibri"/>
            </a:endParaRPr>
          </a:p>
        </p:txBody>
      </p:sp>
    </p:spTree>
    <p:extLst>
      <p:ext uri="{BB962C8B-B14F-4D97-AF65-F5344CB8AC3E}">
        <p14:creationId xmlns:p14="http://schemas.microsoft.com/office/powerpoint/2010/main" val="160258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71317" y="785745"/>
            <a:ext cx="5833773" cy="9360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400" b="1" dirty="0"/>
              <a:t>Group Activity 2</a:t>
            </a:r>
          </a:p>
        </p:txBody>
      </p:sp>
      <p:sp>
        <p:nvSpPr>
          <p:cNvPr id="3" name="Rectangle 2">
            <a:extLst>
              <a:ext uri="{FF2B5EF4-FFF2-40B4-BE49-F238E27FC236}">
                <a16:creationId xmlns:a16="http://schemas.microsoft.com/office/drawing/2014/main" id="{2BA8CA23-F82A-40C9-BE96-3E76242B1AAF}"/>
              </a:ext>
            </a:extLst>
          </p:cNvPr>
          <p:cNvSpPr/>
          <p:nvPr/>
        </p:nvSpPr>
        <p:spPr>
          <a:xfrm>
            <a:off x="3190672" y="1795565"/>
            <a:ext cx="7494583" cy="646331"/>
          </a:xfrm>
          <a:prstGeom prst="rect">
            <a:avLst/>
          </a:prstGeom>
        </p:spPr>
        <p:txBody>
          <a:bodyPr wrap="square">
            <a:spAutoFit/>
          </a:bodyPr>
          <a:lstStyle/>
          <a:p>
            <a:endParaRPr lang="en-GB" b="1" dirty="0"/>
          </a:p>
          <a:p>
            <a:r>
              <a:rPr lang="en-GB" dirty="0"/>
              <a:t>                    </a:t>
            </a:r>
          </a:p>
        </p:txBody>
      </p:sp>
      <p:pic>
        <p:nvPicPr>
          <p:cNvPr id="6" name="Picture 5">
            <a:extLst>
              <a:ext uri="{FF2B5EF4-FFF2-40B4-BE49-F238E27FC236}">
                <a16:creationId xmlns:a16="http://schemas.microsoft.com/office/drawing/2014/main" id="{F8EA68C3-7FF4-46CB-A0DE-E4B73D95A634}"/>
              </a:ext>
            </a:extLst>
          </p:cNvPr>
          <p:cNvPicPr>
            <a:picLocks noChangeAspect="1"/>
          </p:cNvPicPr>
          <p:nvPr/>
        </p:nvPicPr>
        <p:blipFill>
          <a:blip r:embed="rId3"/>
          <a:stretch>
            <a:fillRect/>
          </a:stretch>
        </p:blipFill>
        <p:spPr>
          <a:xfrm>
            <a:off x="319548" y="1033518"/>
            <a:ext cx="2231922" cy="5675868"/>
          </a:xfrm>
          <a:prstGeom prst="rect">
            <a:avLst/>
          </a:prstGeom>
        </p:spPr>
      </p:pic>
      <p:sp>
        <p:nvSpPr>
          <p:cNvPr id="4" name="Rectangle 3">
            <a:extLst>
              <a:ext uri="{FF2B5EF4-FFF2-40B4-BE49-F238E27FC236}">
                <a16:creationId xmlns:a16="http://schemas.microsoft.com/office/drawing/2014/main" id="{97D7E7FF-F9FA-4138-B356-3A3C996ECE9E}"/>
              </a:ext>
            </a:extLst>
          </p:cNvPr>
          <p:cNvSpPr/>
          <p:nvPr/>
        </p:nvSpPr>
        <p:spPr>
          <a:xfrm>
            <a:off x="2550317" y="2118730"/>
            <a:ext cx="8775291" cy="2246769"/>
          </a:xfrm>
          <a:prstGeom prst="rect">
            <a:avLst/>
          </a:prstGeom>
        </p:spPr>
        <p:txBody>
          <a:bodyPr wrap="square">
            <a:spAutoFit/>
          </a:bodyPr>
          <a:lstStyle/>
          <a:p>
            <a:pPr marL="457200" indent="-457200">
              <a:buFont typeface="Arial" panose="020B0604020202020204" pitchFamily="34" charset="0"/>
              <a:buChar char="•"/>
            </a:pPr>
            <a:r>
              <a:rPr lang="en-GB" sz="2800" dirty="0"/>
              <a:t>Indicate strengths and weaknesses of sample agenda items and meeting minutes.</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Prepare a set of meeting minutes.</a:t>
            </a:r>
          </a:p>
          <a:p>
            <a:pPr marL="457200" indent="-457200">
              <a:buFont typeface="Arial" panose="020B0604020202020204" pitchFamily="34" charset="0"/>
              <a:buChar char="•"/>
            </a:pPr>
            <a:endParaRPr lang="en-GB" sz="2800" dirty="0"/>
          </a:p>
        </p:txBody>
      </p:sp>
      <p:sp>
        <p:nvSpPr>
          <p:cNvPr id="7" name="Rectangle 6">
            <a:extLst>
              <a:ext uri="{FF2B5EF4-FFF2-40B4-BE49-F238E27FC236}">
                <a16:creationId xmlns:a16="http://schemas.microsoft.com/office/drawing/2014/main" id="{79718210-A293-4D90-BE71-077EE2D81594}"/>
              </a:ext>
            </a:extLst>
          </p:cNvPr>
          <p:cNvSpPr/>
          <p:nvPr/>
        </p:nvSpPr>
        <p:spPr>
          <a:xfrm>
            <a:off x="3048000" y="5214277"/>
            <a:ext cx="8277608" cy="369332"/>
          </a:xfrm>
          <a:prstGeom prst="rect">
            <a:avLst/>
          </a:prstGeom>
        </p:spPr>
        <p:txBody>
          <a:bodyPr wrap="square">
            <a:spAutoFit/>
          </a:bodyPr>
          <a:lstStyle/>
          <a:p>
            <a:r>
              <a:rPr lang="en-GB" b="1" dirty="0">
                <a:solidFill>
                  <a:srgbClr val="FF0000"/>
                </a:solidFill>
                <a:latin typeface="BrandonText"/>
              </a:rPr>
              <a:t>Go to Microsoft Office-Word and create an agenda for a group meeting. Use template </a:t>
            </a:r>
          </a:p>
        </p:txBody>
      </p:sp>
    </p:spTree>
    <p:extLst>
      <p:ext uri="{BB962C8B-B14F-4D97-AF65-F5344CB8AC3E}">
        <p14:creationId xmlns:p14="http://schemas.microsoft.com/office/powerpoint/2010/main" val="4292391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2499</TotalTime>
  <Words>2778</Words>
  <Application>Microsoft Office PowerPoint</Application>
  <PresentationFormat>Widescreen</PresentationFormat>
  <Paragraphs>288</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BrandonText</vt:lpstr>
      <vt:lpstr>Calibri</vt:lpstr>
      <vt:lpstr>Calibri Light</vt:lpstr>
      <vt:lpstr>Courier New</vt:lpstr>
      <vt:lpstr>Droid Sans</vt:lpstr>
      <vt:lpstr>Montserrat</vt:lpstr>
      <vt:lpstr>Wingdings</vt:lpstr>
      <vt:lpstr>Office Theme</vt:lpstr>
      <vt:lpstr>PowerPoint Presentation</vt:lpstr>
      <vt:lpstr>PowerPoint Presentation</vt:lpstr>
      <vt:lpstr>What is a Meeting?  </vt:lpstr>
      <vt:lpstr>PowerPoint Presentation</vt:lpstr>
      <vt:lpstr>PowerPoint Presentation</vt:lpstr>
      <vt:lpstr>PowerPoint Presentation</vt:lpstr>
      <vt:lpstr>Record production requirements of meetings.</vt:lpstr>
      <vt:lpstr>What to consider when preparing for a meeting.</vt:lpstr>
      <vt:lpstr>PowerPoint Presentation</vt:lpstr>
      <vt:lpstr>What to consider when preparing for a meeting.</vt:lpstr>
      <vt:lpstr>What to consider when preparing for a meeting. (use links for practice activity-see speaker notes)</vt:lpstr>
      <vt:lpstr>What to consider when preparing for a meeting.</vt:lpstr>
      <vt:lpstr>Record production requirements of meetings.</vt:lpstr>
      <vt:lpstr>PowerPoint Presentation</vt:lpstr>
      <vt:lpstr>Budget/Subsistence  </vt:lpstr>
      <vt:lpstr>Preferred Suppliers   </vt:lpstr>
      <vt:lpstr>Policies and Processes    </vt:lpstr>
      <vt:lpstr>Timeliness    </vt:lpstr>
      <vt:lpstr>Methods of Communication  </vt:lpstr>
      <vt:lpstr>Homework/Plenary Task (Research activity)–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 Samuel Armah</dc:creator>
  <cp:lastModifiedBy>Ben Barton</cp:lastModifiedBy>
  <cp:revision>212</cp:revision>
  <dcterms:created xsi:type="dcterms:W3CDTF">2021-11-02T14:15:56Z</dcterms:created>
  <dcterms:modified xsi:type="dcterms:W3CDTF">2022-03-07T12:23:36Z</dcterms:modified>
</cp:coreProperties>
</file>