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7117E-653C-F4FC-2E80-60240D4E6E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4DEC43-F79F-81E5-11DC-EE1247A4E7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2ED92-F000-9325-26E4-67EC92547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100A6F-007D-AE87-A988-8B0D8A6D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1F9DC-BF8E-44A8-D247-862DEE569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38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F814A-B2B7-F509-2212-56036950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A4837F-5871-564B-7082-755C8163B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F1469F-0785-B07F-F912-33D1AB04D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3876E-39FD-AC82-930C-30BBAE5B6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9F1DE-7C31-CA0B-E2BD-CD6E38762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263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B165A2-B80A-82F7-17BA-CFBBD81C1F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B41E0D-A8AE-D119-282F-56C3BE518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355C8E-5738-572C-5F02-F27692BBF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D8388-C8EF-83FF-3D43-78C212482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AB062-DD55-4974-1CEE-7A41477C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0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9ED79-D1DA-2210-FCCC-17E3A79E0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17874-4A03-8BCF-8543-1E36EC2B57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1B100-ADBC-722C-E48D-E1AB4CA08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9D49F-97C0-964E-9323-955D4DD58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2FF532-04F3-3F57-4E62-A945A4F1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04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80EEE-4AE7-3A6B-E243-01073DACA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1DA01A-FB92-5AFC-1161-95A2A8D15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52226-5F2E-89B1-E522-4F828D39F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36D22-9E47-15FA-DF41-4B5AE7EC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724B6-C680-6E65-4F35-FA1BEF014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7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2579C-C1C5-5F34-4F3C-F4494CBD5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2EF4C-A759-28C7-82BD-242DD3E979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1DDA7C-A1DD-F630-9A87-20CBCD0C4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2760CE-E423-69CA-E519-E41EA1657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EB1598-6B26-05E6-9E1C-B1A258AB8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A4D76-8E66-2BEB-69D7-735C7701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88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253FF-4895-7C8F-F0BD-0F64C5C69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A4AD01-5F34-3A85-066F-399CF9D814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40DAC-9FF0-3629-27CD-95A4B2180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1CE15-22EB-3E02-E611-2DCCEE974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90AC6C-E9F1-A160-1C33-DBD3210DDD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32DF6-7F77-6EBA-B8BF-78FC5EF4E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70B33-BBCC-2BE0-4159-E34C79669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725F1F-A81C-33D3-FF99-4AAB43D4A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83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0C072-1016-DBFA-33BF-6045E34E3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F2C05-6627-4519-5E90-E5FF6EC05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D87F62-5903-D072-52C6-05C8D7EC4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D81AF2-D48F-7BBD-1EF6-656C4F31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2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368C73-C3BF-AAD2-B0F6-942475BF2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1B4AA-88B5-0CD5-20B6-B7EE8FD7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41B76-E731-606B-90F1-2433E84F6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81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79122-CF6D-E9F8-794F-745EBEB50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D8567-FF54-3447-A663-303D14343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A86078-27D6-DAA1-EDF2-E975F0D5A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080AD-0791-DB98-277B-76FA599C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7968E-FBD6-E470-D837-90717AE4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4FBA4-B743-5E9C-5F2F-6A57B39E0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73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C5236-C4FE-92D1-DE6D-C0809396E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025981-9601-2E61-1B21-4C3E47D75B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BA45A2-3B46-FA1A-8D42-96352E564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A766E-90D4-EA37-8DD6-48D68749E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7AB932-2622-BE29-0029-A0042A259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182B49-0008-0C6E-DB89-F4C5E3E44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94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57CCA-2864-1920-CCB1-CF22E88BA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FDC87D-493C-5E82-857D-A1164FEC2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A7298A-8A8A-5693-1061-05B2DD09C4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F6B0-F059-445F-9EE8-36EF155E9B4B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C5913-37D3-486F-DF02-21F860F93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6FAF1A-8126-9163-8D52-0E6B3A371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1A3A5-3659-4102-AB4B-47A963908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92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hqyaNrqZ8-c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56FFE4-9B9E-A091-26F5-71189E783E90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/>
              <a:t>What are the opportunities in hot deserts?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F4F809-EB6E-F6BD-A0A1-C5FFF1FBD019}"/>
              </a:ext>
            </a:extLst>
          </p:cNvPr>
          <p:cNvSpPr txBox="1"/>
          <p:nvPr/>
        </p:nvSpPr>
        <p:spPr>
          <a:xfrm>
            <a:off x="0" y="584775"/>
            <a:ext cx="121920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LO: To explain the opportunities in the Thar desert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6D5DAFD-3BC3-5472-56A3-2371AB1B72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04131"/>
              </p:ext>
            </p:extLst>
          </p:nvPr>
        </p:nvGraphicFramePr>
        <p:xfrm>
          <a:off x="95885" y="1030604"/>
          <a:ext cx="9515475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414820">
                  <a:extLst>
                    <a:ext uri="{9D8B030D-6E8A-4147-A177-3AD203B41FA5}">
                      <a16:colId xmlns:a16="http://schemas.microsoft.com/office/drawing/2014/main" val="1135402120"/>
                    </a:ext>
                  </a:extLst>
                </a:gridCol>
                <a:gridCol w="9100655">
                  <a:extLst>
                    <a:ext uri="{9D8B030D-6E8A-4147-A177-3AD203B41FA5}">
                      <a16:colId xmlns:a16="http://schemas.microsoft.com/office/drawing/2014/main" val="91532703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 What is an ecosystem?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475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community of plants and animals sharing an environment with non-living things.  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7380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flow of energy between living organisms. 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6900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 global biome such as the tropical rainforest. 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19869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pathways through which nutrients are constantly recycled. 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311008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EE1ADBB-FD90-A035-C733-B99DA8B6E779}"/>
              </a:ext>
            </a:extLst>
          </p:cNvPr>
          <p:cNvSpPr txBox="1"/>
          <p:nvPr/>
        </p:nvSpPr>
        <p:spPr>
          <a:xfrm>
            <a:off x="9034780" y="1266587"/>
            <a:ext cx="7116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D1AD24-DC8F-00AB-673E-28501DDCD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958831"/>
              </p:ext>
            </p:extLst>
          </p:nvPr>
        </p:nvGraphicFramePr>
        <p:xfrm>
          <a:off x="126365" y="2857085"/>
          <a:ext cx="7197328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574675">
                  <a:extLst>
                    <a:ext uri="{9D8B030D-6E8A-4147-A177-3AD203B41FA5}">
                      <a16:colId xmlns:a16="http://schemas.microsoft.com/office/drawing/2014/main" val="3228430172"/>
                    </a:ext>
                  </a:extLst>
                </a:gridCol>
                <a:gridCol w="6622653">
                  <a:extLst>
                    <a:ext uri="{9D8B030D-6E8A-4147-A177-3AD203B41FA5}">
                      <a16:colId xmlns:a16="http://schemas.microsoft.com/office/drawing/2014/main" val="355045656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Identify the rainforest’s main layers. 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6999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Plant layer, under canopy, canopy and emergent.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608246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Shrub layer, under shrub layer, canopy and emergent.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23308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Shrub layer, under canopy, canopy and emergent. 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3468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Ground layer, under canopy, crown layer and emergent.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1474238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B4A3618-618D-220C-2B46-216AF305EFAC}"/>
              </a:ext>
            </a:extLst>
          </p:cNvPr>
          <p:cNvSpPr txBox="1"/>
          <p:nvPr/>
        </p:nvSpPr>
        <p:spPr>
          <a:xfrm>
            <a:off x="5916612" y="3619085"/>
            <a:ext cx="12491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CE27184-7680-BFB2-959B-B1558B7EAB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33484"/>
              </p:ext>
            </p:extLst>
          </p:nvPr>
        </p:nvGraphicFramePr>
        <p:xfrm>
          <a:off x="126365" y="4749225"/>
          <a:ext cx="7607936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754755">
                  <a:extLst>
                    <a:ext uri="{9D8B030D-6E8A-4147-A177-3AD203B41FA5}">
                      <a16:colId xmlns:a16="http://schemas.microsoft.com/office/drawing/2014/main" val="3268694987"/>
                    </a:ext>
                  </a:extLst>
                </a:gridCol>
                <a:gridCol w="6853181">
                  <a:extLst>
                    <a:ext uri="{9D8B030D-6E8A-4147-A177-3AD203B41FA5}">
                      <a16:colId xmlns:a16="http://schemas.microsoft.com/office/drawing/2014/main" val="2966592596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 Where are hot deserts located?</a:t>
                      </a:r>
                      <a:endParaRPr lang="en-GB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43013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Between 20° and 30° north and south of the equator. 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847854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Between 20° north and south of the equator.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040908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Between 5° north and south of the equator.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3044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Between 5° and 10° north and south of the equator.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5722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7E68D81-7BF4-D369-AE13-468238360A6A}"/>
              </a:ext>
            </a:extLst>
          </p:cNvPr>
          <p:cNvSpPr txBox="1"/>
          <p:nvPr/>
        </p:nvSpPr>
        <p:spPr>
          <a:xfrm>
            <a:off x="6398942" y="4881475"/>
            <a:ext cx="12491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269246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 Media 2" title="Thar: The Secret Lives of a Harsh Desert">
            <a:hlinkClick r:id="" action="ppaction://media"/>
            <a:extLst>
              <a:ext uri="{FF2B5EF4-FFF2-40B4-BE49-F238E27FC236}">
                <a16:creationId xmlns:a16="http://schemas.microsoft.com/office/drawing/2014/main" id="{7FCB013E-8A95-7CC6-6DFE-C50CE246542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70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Thar Desert | Map, Climate, Vegetation, &amp; Facts | Britannica">
            <a:extLst>
              <a:ext uri="{FF2B5EF4-FFF2-40B4-BE49-F238E27FC236}">
                <a16:creationId xmlns:a16="http://schemas.microsoft.com/office/drawing/2014/main" id="{EDE7D3FB-7FD4-A059-12D0-C8B2C19BD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522" y="609599"/>
            <a:ext cx="8211731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ar Desert Facts &amp; Information - Indian Desert Map | Travel Guide">
            <a:extLst>
              <a:ext uri="{FF2B5EF4-FFF2-40B4-BE49-F238E27FC236}">
                <a16:creationId xmlns:a16="http://schemas.microsoft.com/office/drawing/2014/main" id="{418B44AF-807B-2CF6-AC6F-877D7D20D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0" y="4067175"/>
            <a:ext cx="276225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1BC48F-9744-7D24-DD54-D81D615EF22C}"/>
              </a:ext>
            </a:extLst>
          </p:cNvPr>
          <p:cNvSpPr txBox="1"/>
          <p:nvPr/>
        </p:nvSpPr>
        <p:spPr>
          <a:xfrm>
            <a:off x="0" y="990600"/>
            <a:ext cx="3695700" cy="56323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Describe the location of the Thar Desert.</a:t>
            </a:r>
          </a:p>
          <a:p>
            <a:endParaRPr lang="en-GB" sz="2400" dirty="0"/>
          </a:p>
          <a:p>
            <a:r>
              <a:rPr lang="en-GB" sz="2400" i="1" dirty="0"/>
              <a:t>The Thar desert is in the continent of…</a:t>
            </a:r>
          </a:p>
          <a:p>
            <a:r>
              <a:rPr lang="en-GB" sz="2400" i="1" dirty="0"/>
              <a:t>It is on the border between…</a:t>
            </a:r>
          </a:p>
          <a:p>
            <a:r>
              <a:rPr lang="en-GB" sz="2400" i="1" dirty="0"/>
              <a:t>It is at roughly ____ degrees latitude and ____ longitude</a:t>
            </a:r>
          </a:p>
          <a:p>
            <a:endParaRPr lang="en-GB" sz="2400" i="1" dirty="0"/>
          </a:p>
          <a:p>
            <a:r>
              <a:rPr lang="en-GB" sz="2400" b="1" dirty="0"/>
              <a:t>Can you add the Tropic of Cancer to your paragraph?</a:t>
            </a:r>
          </a:p>
          <a:p>
            <a:r>
              <a:rPr lang="en-GB" sz="2400" b="1" dirty="0"/>
              <a:t>What other countries/features could you add?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A72746-B186-9597-1AC9-C207116CDA7B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Where is the Thar desert?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CDB493-9464-3870-C353-11D7BADA0549}"/>
              </a:ext>
            </a:extLst>
          </p:cNvPr>
          <p:cNvSpPr txBox="1"/>
          <p:nvPr/>
        </p:nvSpPr>
        <p:spPr>
          <a:xfrm>
            <a:off x="8432800" y="1519018"/>
            <a:ext cx="1229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Longitude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37A06AD-6C40-4814-E67C-3680730F4DEB}"/>
              </a:ext>
            </a:extLst>
          </p:cNvPr>
          <p:cNvCxnSpPr/>
          <p:nvPr/>
        </p:nvCxnSpPr>
        <p:spPr>
          <a:xfrm flipH="1" flipV="1">
            <a:off x="7061200" y="843280"/>
            <a:ext cx="1320800" cy="721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5994F0-3AB7-32C4-FF26-B2D8DB96D502}"/>
              </a:ext>
            </a:extLst>
          </p:cNvPr>
          <p:cNvSpPr txBox="1"/>
          <p:nvPr/>
        </p:nvSpPr>
        <p:spPr>
          <a:xfrm>
            <a:off x="5750560" y="6402882"/>
            <a:ext cx="12293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Latitude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7B722A9-08FE-DF78-C909-D922548938DF}"/>
              </a:ext>
            </a:extLst>
          </p:cNvPr>
          <p:cNvCxnSpPr/>
          <p:nvPr/>
        </p:nvCxnSpPr>
        <p:spPr>
          <a:xfrm flipH="1" flipV="1">
            <a:off x="4378960" y="5727144"/>
            <a:ext cx="1320800" cy="7213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566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06AC459-8054-B911-CD98-3691A3BDA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04034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1783127163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982252918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0114406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5599815"/>
                  </a:ext>
                </a:extLst>
              </a:tr>
            </a:tbl>
          </a:graphicData>
        </a:graphic>
      </p:graphicFrame>
      <p:pic>
        <p:nvPicPr>
          <p:cNvPr id="4" name="Graphic 3">
            <a:extLst>
              <a:ext uri="{FF2B5EF4-FFF2-40B4-BE49-F238E27FC236}">
                <a16:creationId xmlns:a16="http://schemas.microsoft.com/office/drawing/2014/main" id="{903AECFF-22F0-A5E3-8C60-B24DD9EEE4B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00150" cy="12192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8FD772C-7698-E990-E7C3-BE442D79C45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95999" y="-1"/>
            <a:ext cx="1095375" cy="105727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63B5336-AC50-C2CD-388A-21E32796AD62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3428999"/>
            <a:ext cx="1009650" cy="981075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86C5983-7784-DC5C-3A4E-A0FCE404CE5E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95999" y="3428998"/>
            <a:ext cx="1009650" cy="116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9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A9D979-50D6-6A38-742C-81742266E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29625" cy="3752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95F271-B3AE-1572-4072-6F7285EB1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52850"/>
            <a:ext cx="5133975" cy="3105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2BD386-8345-7707-436B-4E734FE4DA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974" y="3752850"/>
            <a:ext cx="421005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2054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B917265-952D-021C-1FF9-24D7298133D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41442" y="2209800"/>
            <a:ext cx="1488759" cy="146812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4E96A168-17DD-B805-4D0A-262BFB85D943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38601" y="4966177"/>
            <a:ext cx="1588138" cy="1546383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F866AA2-5945-E7C4-E40E-E25AC6D14F37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96360" y="921543"/>
            <a:ext cx="1488760" cy="1325165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2FEDFB16-D0F9-571E-CCF6-6758E4BC3471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38600" y="3677920"/>
            <a:ext cx="1588138" cy="12496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8F4FD4-D577-EC13-ABAA-2F024B63902F}"/>
              </a:ext>
            </a:extLst>
          </p:cNvPr>
          <p:cNvSpPr txBox="1"/>
          <p:nvPr/>
        </p:nvSpPr>
        <p:spPr>
          <a:xfrm>
            <a:off x="103507" y="575794"/>
            <a:ext cx="7922893" cy="6186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200" b="1" dirty="0"/>
              <a:t>TASK: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/>
              <a:t>Use the information to complete your table on the opportunities in the Thar Desert.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/>
              <a:t>Write the definitions in your books for the following words: irrigation and subsistence farming.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/>
              <a:t>Explain why the Indian government is keen to develop renewable forms of energy in the Thar desert. Use the following key words: </a:t>
            </a:r>
            <a:r>
              <a:rPr lang="en-GB" sz="2200" b="1" dirty="0"/>
              <a:t>greenhouse gases, climate change, global warming</a:t>
            </a:r>
            <a:r>
              <a:rPr lang="en-GB" sz="22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200" dirty="0"/>
              <a:t>Use an example to explain how hot deserts can provide opportunities for the people who live in them (6 marks)</a:t>
            </a:r>
          </a:p>
          <a:p>
            <a:endParaRPr lang="en-GB" sz="2200" dirty="0"/>
          </a:p>
          <a:p>
            <a:r>
              <a:rPr lang="en-GB" sz="2200" i="1" dirty="0"/>
              <a:t>One way is…</a:t>
            </a:r>
          </a:p>
          <a:p>
            <a:r>
              <a:rPr lang="en-GB" sz="2200" i="1" dirty="0"/>
              <a:t>For example in the Thar desert…</a:t>
            </a:r>
          </a:p>
          <a:p>
            <a:r>
              <a:rPr lang="en-GB" sz="2200" i="1" dirty="0"/>
              <a:t>This means that…</a:t>
            </a:r>
          </a:p>
          <a:p>
            <a:endParaRPr lang="en-GB" sz="2200" i="1" dirty="0"/>
          </a:p>
          <a:p>
            <a:r>
              <a:rPr lang="en-GB" sz="2200" i="1" dirty="0"/>
              <a:t>Another way is…</a:t>
            </a:r>
          </a:p>
          <a:p>
            <a:r>
              <a:rPr lang="en-GB" sz="2200" i="1" dirty="0"/>
              <a:t>As in the Thar desert…</a:t>
            </a:r>
          </a:p>
          <a:p>
            <a:r>
              <a:rPr lang="en-GB" sz="2200" i="1" dirty="0"/>
              <a:t>This leads to…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3A4DD-BC72-77CE-0C7F-1AC70477E404}"/>
              </a:ext>
            </a:extLst>
          </p:cNvPr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/>
              <a:t>What are the opportunities in the Thar desert?</a:t>
            </a:r>
          </a:p>
        </p:txBody>
      </p:sp>
    </p:spTree>
    <p:extLst>
      <p:ext uri="{BB962C8B-B14F-4D97-AF65-F5344CB8AC3E}">
        <p14:creationId xmlns:p14="http://schemas.microsoft.com/office/powerpoint/2010/main" val="289791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383</Words>
  <Application>Microsoft Office PowerPoint</Application>
  <PresentationFormat>Widescreen</PresentationFormat>
  <Paragraphs>64</Paragraphs>
  <Slides>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Niall Carton</dc:creator>
  <cp:lastModifiedBy>Niall Carton</cp:lastModifiedBy>
  <cp:revision>4</cp:revision>
  <dcterms:created xsi:type="dcterms:W3CDTF">2022-11-07T09:14:42Z</dcterms:created>
  <dcterms:modified xsi:type="dcterms:W3CDTF">2022-11-08T11:11:55Z</dcterms:modified>
</cp:coreProperties>
</file>