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1" r:id="rId3"/>
    <p:sldId id="264" r:id="rId4"/>
    <p:sldId id="270" r:id="rId5"/>
    <p:sldId id="268" r:id="rId6"/>
    <p:sldId id="269"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B4FCF0-74CB-4A1F-9D0D-A501D2D07138}" v="1" dt="2022-09-26T10:59:08.04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all Carton" userId="b8012f77-92ab-40a4-a023-1921f514d035" providerId="ADAL" clId="{03B4FCF0-74CB-4A1F-9D0D-A501D2D07138}"/>
    <pc:docChg chg="addSld modSld">
      <pc:chgData name="Niall Carton" userId="b8012f77-92ab-40a4-a023-1921f514d035" providerId="ADAL" clId="{03B4FCF0-74CB-4A1F-9D0D-A501D2D07138}" dt="2022-09-26T10:59:08.041" v="3"/>
      <pc:docMkLst>
        <pc:docMk/>
      </pc:docMkLst>
      <pc:sldChg chg="modSp mod">
        <pc:chgData name="Niall Carton" userId="b8012f77-92ab-40a4-a023-1921f514d035" providerId="ADAL" clId="{03B4FCF0-74CB-4A1F-9D0D-A501D2D07138}" dt="2022-09-26T10:58:30.456" v="2" actId="1076"/>
        <pc:sldMkLst>
          <pc:docMk/>
          <pc:sldMk cId="839491494" sldId="264"/>
        </pc:sldMkLst>
        <pc:spChg chg="mod">
          <ac:chgData name="Niall Carton" userId="b8012f77-92ab-40a4-a023-1921f514d035" providerId="ADAL" clId="{03B4FCF0-74CB-4A1F-9D0D-A501D2D07138}" dt="2022-09-26T10:58:11.489" v="0" actId="207"/>
          <ac:spMkLst>
            <pc:docMk/>
            <pc:sldMk cId="839491494" sldId="264"/>
            <ac:spMk id="6" creationId="{EADD7659-165B-4395-A6CA-3E86F9583A1C}"/>
          </ac:spMkLst>
        </pc:spChg>
        <pc:spChg chg="mod">
          <ac:chgData name="Niall Carton" userId="b8012f77-92ab-40a4-a023-1921f514d035" providerId="ADAL" clId="{03B4FCF0-74CB-4A1F-9D0D-A501D2D07138}" dt="2022-09-26T10:58:30.456" v="2" actId="1076"/>
          <ac:spMkLst>
            <pc:docMk/>
            <pc:sldMk cId="839491494" sldId="264"/>
            <ac:spMk id="8" creationId="{898D4975-D39E-47F8-A40D-D9AE893F9132}"/>
          </ac:spMkLst>
        </pc:spChg>
      </pc:sldChg>
      <pc:sldChg chg="add">
        <pc:chgData name="Niall Carton" userId="b8012f77-92ab-40a4-a023-1921f514d035" providerId="ADAL" clId="{03B4FCF0-74CB-4A1F-9D0D-A501D2D07138}" dt="2022-09-26T10:59:08.041" v="3"/>
        <pc:sldMkLst>
          <pc:docMk/>
          <pc:sldMk cId="3442934210" sldId="269"/>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EB387-CD45-64F7-854E-5EE9A881EF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8E6E630-548D-0072-B18F-3B3638067A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67891B2-FE0F-A170-D197-9901343737A6}"/>
              </a:ext>
            </a:extLst>
          </p:cNvPr>
          <p:cNvSpPr>
            <a:spLocks noGrp="1"/>
          </p:cNvSpPr>
          <p:nvPr>
            <p:ph type="dt" sz="half" idx="10"/>
          </p:nvPr>
        </p:nvSpPr>
        <p:spPr/>
        <p:txBody>
          <a:bodyPr/>
          <a:lstStyle/>
          <a:p>
            <a:fld id="{96999148-1744-439C-B476-17BD6486F656}" type="datetimeFigureOut">
              <a:rPr lang="en-GB" smtClean="0"/>
              <a:t>26/09/2022</a:t>
            </a:fld>
            <a:endParaRPr lang="en-GB"/>
          </a:p>
        </p:txBody>
      </p:sp>
      <p:sp>
        <p:nvSpPr>
          <p:cNvPr id="5" name="Footer Placeholder 4">
            <a:extLst>
              <a:ext uri="{FF2B5EF4-FFF2-40B4-BE49-F238E27FC236}">
                <a16:creationId xmlns:a16="http://schemas.microsoft.com/office/drawing/2014/main" id="{3F149D52-B2DD-BA84-AAF1-644A0F6C3A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F130609-7644-2434-31D1-06664C84012C}"/>
              </a:ext>
            </a:extLst>
          </p:cNvPr>
          <p:cNvSpPr>
            <a:spLocks noGrp="1"/>
          </p:cNvSpPr>
          <p:nvPr>
            <p:ph type="sldNum" sz="quarter" idx="12"/>
          </p:nvPr>
        </p:nvSpPr>
        <p:spPr/>
        <p:txBody>
          <a:bodyPr/>
          <a:lstStyle/>
          <a:p>
            <a:fld id="{EF9EED7F-4B4C-437C-B596-5AE87A0C97D3}" type="slidenum">
              <a:rPr lang="en-GB" smtClean="0"/>
              <a:t>‹#›</a:t>
            </a:fld>
            <a:endParaRPr lang="en-GB"/>
          </a:p>
        </p:txBody>
      </p:sp>
    </p:spTree>
    <p:extLst>
      <p:ext uri="{BB962C8B-B14F-4D97-AF65-F5344CB8AC3E}">
        <p14:creationId xmlns:p14="http://schemas.microsoft.com/office/powerpoint/2010/main" val="3971457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B1CA8-5A61-3D7F-62F4-CAB79C7FD51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EFB9B2C-641C-6C28-68B4-60B8650585F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1E9A936-C757-E8DA-4E14-4EC1E7F9E260}"/>
              </a:ext>
            </a:extLst>
          </p:cNvPr>
          <p:cNvSpPr>
            <a:spLocks noGrp="1"/>
          </p:cNvSpPr>
          <p:nvPr>
            <p:ph type="dt" sz="half" idx="10"/>
          </p:nvPr>
        </p:nvSpPr>
        <p:spPr/>
        <p:txBody>
          <a:bodyPr/>
          <a:lstStyle/>
          <a:p>
            <a:fld id="{96999148-1744-439C-B476-17BD6486F656}" type="datetimeFigureOut">
              <a:rPr lang="en-GB" smtClean="0"/>
              <a:t>26/09/2022</a:t>
            </a:fld>
            <a:endParaRPr lang="en-GB"/>
          </a:p>
        </p:txBody>
      </p:sp>
      <p:sp>
        <p:nvSpPr>
          <p:cNvPr id="5" name="Footer Placeholder 4">
            <a:extLst>
              <a:ext uri="{FF2B5EF4-FFF2-40B4-BE49-F238E27FC236}">
                <a16:creationId xmlns:a16="http://schemas.microsoft.com/office/drawing/2014/main" id="{AC689E03-58CF-240E-6CAB-6E14EFCCFC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967A46-B319-424E-BA5B-11D374249BF9}"/>
              </a:ext>
            </a:extLst>
          </p:cNvPr>
          <p:cNvSpPr>
            <a:spLocks noGrp="1"/>
          </p:cNvSpPr>
          <p:nvPr>
            <p:ph type="sldNum" sz="quarter" idx="12"/>
          </p:nvPr>
        </p:nvSpPr>
        <p:spPr/>
        <p:txBody>
          <a:bodyPr/>
          <a:lstStyle/>
          <a:p>
            <a:fld id="{EF9EED7F-4B4C-437C-B596-5AE87A0C97D3}" type="slidenum">
              <a:rPr lang="en-GB" smtClean="0"/>
              <a:t>‹#›</a:t>
            </a:fld>
            <a:endParaRPr lang="en-GB"/>
          </a:p>
        </p:txBody>
      </p:sp>
    </p:spTree>
    <p:extLst>
      <p:ext uri="{BB962C8B-B14F-4D97-AF65-F5344CB8AC3E}">
        <p14:creationId xmlns:p14="http://schemas.microsoft.com/office/powerpoint/2010/main" val="18389837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5A14A3C-235F-4C6F-A689-07BD5FC1EDA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C525457-2537-D91F-B85A-6658B102405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040C47-8421-260D-331A-DF40D838C60D}"/>
              </a:ext>
            </a:extLst>
          </p:cNvPr>
          <p:cNvSpPr>
            <a:spLocks noGrp="1"/>
          </p:cNvSpPr>
          <p:nvPr>
            <p:ph type="dt" sz="half" idx="10"/>
          </p:nvPr>
        </p:nvSpPr>
        <p:spPr/>
        <p:txBody>
          <a:bodyPr/>
          <a:lstStyle/>
          <a:p>
            <a:fld id="{96999148-1744-439C-B476-17BD6486F656}" type="datetimeFigureOut">
              <a:rPr lang="en-GB" smtClean="0"/>
              <a:t>26/09/2022</a:t>
            </a:fld>
            <a:endParaRPr lang="en-GB"/>
          </a:p>
        </p:txBody>
      </p:sp>
      <p:sp>
        <p:nvSpPr>
          <p:cNvPr id="5" name="Footer Placeholder 4">
            <a:extLst>
              <a:ext uri="{FF2B5EF4-FFF2-40B4-BE49-F238E27FC236}">
                <a16:creationId xmlns:a16="http://schemas.microsoft.com/office/drawing/2014/main" id="{B22B5462-8967-09A8-59ED-B0ADEFBA310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405C80-2DB1-07D3-CB31-0488FF962B75}"/>
              </a:ext>
            </a:extLst>
          </p:cNvPr>
          <p:cNvSpPr>
            <a:spLocks noGrp="1"/>
          </p:cNvSpPr>
          <p:nvPr>
            <p:ph type="sldNum" sz="quarter" idx="12"/>
          </p:nvPr>
        </p:nvSpPr>
        <p:spPr/>
        <p:txBody>
          <a:bodyPr/>
          <a:lstStyle/>
          <a:p>
            <a:fld id="{EF9EED7F-4B4C-437C-B596-5AE87A0C97D3}" type="slidenum">
              <a:rPr lang="en-GB" smtClean="0"/>
              <a:t>‹#›</a:t>
            </a:fld>
            <a:endParaRPr lang="en-GB"/>
          </a:p>
        </p:txBody>
      </p:sp>
    </p:spTree>
    <p:extLst>
      <p:ext uri="{BB962C8B-B14F-4D97-AF65-F5344CB8AC3E}">
        <p14:creationId xmlns:p14="http://schemas.microsoft.com/office/powerpoint/2010/main" val="1021456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83E245-F86B-3AD0-CD08-269B51C84DB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CB02510-AB1B-E27C-E926-1673A234367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7A1F06D-8107-7B56-8267-710333A969FD}"/>
              </a:ext>
            </a:extLst>
          </p:cNvPr>
          <p:cNvSpPr>
            <a:spLocks noGrp="1"/>
          </p:cNvSpPr>
          <p:nvPr>
            <p:ph type="dt" sz="half" idx="10"/>
          </p:nvPr>
        </p:nvSpPr>
        <p:spPr/>
        <p:txBody>
          <a:bodyPr/>
          <a:lstStyle/>
          <a:p>
            <a:fld id="{96999148-1744-439C-B476-17BD6486F656}" type="datetimeFigureOut">
              <a:rPr lang="en-GB" smtClean="0"/>
              <a:t>26/09/2022</a:t>
            </a:fld>
            <a:endParaRPr lang="en-GB"/>
          </a:p>
        </p:txBody>
      </p:sp>
      <p:sp>
        <p:nvSpPr>
          <p:cNvPr id="5" name="Footer Placeholder 4">
            <a:extLst>
              <a:ext uri="{FF2B5EF4-FFF2-40B4-BE49-F238E27FC236}">
                <a16:creationId xmlns:a16="http://schemas.microsoft.com/office/drawing/2014/main" id="{1F9F925E-A4BB-632A-927B-45AB47AF6E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17A143-C3D4-0888-1BF7-B5585320EB57}"/>
              </a:ext>
            </a:extLst>
          </p:cNvPr>
          <p:cNvSpPr>
            <a:spLocks noGrp="1"/>
          </p:cNvSpPr>
          <p:nvPr>
            <p:ph type="sldNum" sz="quarter" idx="12"/>
          </p:nvPr>
        </p:nvSpPr>
        <p:spPr/>
        <p:txBody>
          <a:bodyPr/>
          <a:lstStyle/>
          <a:p>
            <a:fld id="{EF9EED7F-4B4C-437C-B596-5AE87A0C97D3}" type="slidenum">
              <a:rPr lang="en-GB" smtClean="0"/>
              <a:t>‹#›</a:t>
            </a:fld>
            <a:endParaRPr lang="en-GB"/>
          </a:p>
        </p:txBody>
      </p:sp>
    </p:spTree>
    <p:extLst>
      <p:ext uri="{BB962C8B-B14F-4D97-AF65-F5344CB8AC3E}">
        <p14:creationId xmlns:p14="http://schemas.microsoft.com/office/powerpoint/2010/main" val="170266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FB0CA-96D1-BC2E-F157-D7A67D09C19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605195D-554D-A529-5E27-C2D78345C6D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8CAC24D-DB39-6EEF-0B5F-90F1F476C9BD}"/>
              </a:ext>
            </a:extLst>
          </p:cNvPr>
          <p:cNvSpPr>
            <a:spLocks noGrp="1"/>
          </p:cNvSpPr>
          <p:nvPr>
            <p:ph type="dt" sz="half" idx="10"/>
          </p:nvPr>
        </p:nvSpPr>
        <p:spPr/>
        <p:txBody>
          <a:bodyPr/>
          <a:lstStyle/>
          <a:p>
            <a:fld id="{96999148-1744-439C-B476-17BD6486F656}" type="datetimeFigureOut">
              <a:rPr lang="en-GB" smtClean="0"/>
              <a:t>26/09/2022</a:t>
            </a:fld>
            <a:endParaRPr lang="en-GB"/>
          </a:p>
        </p:txBody>
      </p:sp>
      <p:sp>
        <p:nvSpPr>
          <p:cNvPr id="5" name="Footer Placeholder 4">
            <a:extLst>
              <a:ext uri="{FF2B5EF4-FFF2-40B4-BE49-F238E27FC236}">
                <a16:creationId xmlns:a16="http://schemas.microsoft.com/office/drawing/2014/main" id="{BBBE85B0-5C46-0D4D-3CB9-AFB69CFF6CE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61CBAA6-AC8F-BDE8-78AF-5299947B78FD}"/>
              </a:ext>
            </a:extLst>
          </p:cNvPr>
          <p:cNvSpPr>
            <a:spLocks noGrp="1"/>
          </p:cNvSpPr>
          <p:nvPr>
            <p:ph type="sldNum" sz="quarter" idx="12"/>
          </p:nvPr>
        </p:nvSpPr>
        <p:spPr/>
        <p:txBody>
          <a:bodyPr/>
          <a:lstStyle/>
          <a:p>
            <a:fld id="{EF9EED7F-4B4C-437C-B596-5AE87A0C97D3}" type="slidenum">
              <a:rPr lang="en-GB" smtClean="0"/>
              <a:t>‹#›</a:t>
            </a:fld>
            <a:endParaRPr lang="en-GB"/>
          </a:p>
        </p:txBody>
      </p:sp>
    </p:spTree>
    <p:extLst>
      <p:ext uri="{BB962C8B-B14F-4D97-AF65-F5344CB8AC3E}">
        <p14:creationId xmlns:p14="http://schemas.microsoft.com/office/powerpoint/2010/main" val="3819916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2D0B1A-2D33-2E36-8CF3-696BB34AABC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5FEC5D6-ACEC-E693-C620-882BD0D809A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D1F1FC0-013C-948D-B2B7-FF7C334F076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D2F1C9E-3CB0-11B2-34AD-AB0A89E77163}"/>
              </a:ext>
            </a:extLst>
          </p:cNvPr>
          <p:cNvSpPr>
            <a:spLocks noGrp="1"/>
          </p:cNvSpPr>
          <p:nvPr>
            <p:ph type="dt" sz="half" idx="10"/>
          </p:nvPr>
        </p:nvSpPr>
        <p:spPr/>
        <p:txBody>
          <a:bodyPr/>
          <a:lstStyle/>
          <a:p>
            <a:fld id="{96999148-1744-439C-B476-17BD6486F656}" type="datetimeFigureOut">
              <a:rPr lang="en-GB" smtClean="0"/>
              <a:t>26/09/2022</a:t>
            </a:fld>
            <a:endParaRPr lang="en-GB"/>
          </a:p>
        </p:txBody>
      </p:sp>
      <p:sp>
        <p:nvSpPr>
          <p:cNvPr id="6" name="Footer Placeholder 5">
            <a:extLst>
              <a:ext uri="{FF2B5EF4-FFF2-40B4-BE49-F238E27FC236}">
                <a16:creationId xmlns:a16="http://schemas.microsoft.com/office/drawing/2014/main" id="{424C001F-AB5A-CBE6-D699-3A24D5EA1CC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7DF3AE5-3E48-AC1C-82AC-5E9047AFA46E}"/>
              </a:ext>
            </a:extLst>
          </p:cNvPr>
          <p:cNvSpPr>
            <a:spLocks noGrp="1"/>
          </p:cNvSpPr>
          <p:nvPr>
            <p:ph type="sldNum" sz="quarter" idx="12"/>
          </p:nvPr>
        </p:nvSpPr>
        <p:spPr/>
        <p:txBody>
          <a:bodyPr/>
          <a:lstStyle/>
          <a:p>
            <a:fld id="{EF9EED7F-4B4C-437C-B596-5AE87A0C97D3}" type="slidenum">
              <a:rPr lang="en-GB" smtClean="0"/>
              <a:t>‹#›</a:t>
            </a:fld>
            <a:endParaRPr lang="en-GB"/>
          </a:p>
        </p:txBody>
      </p:sp>
    </p:spTree>
    <p:extLst>
      <p:ext uri="{BB962C8B-B14F-4D97-AF65-F5344CB8AC3E}">
        <p14:creationId xmlns:p14="http://schemas.microsoft.com/office/powerpoint/2010/main" val="2265535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F4369-0786-6E6A-4115-26FAE66F959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310B4FA-93E8-2DB7-3D4C-87BCB4FC109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D42B78F-1758-524E-9304-4BA5B082CBF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BDF392C-2754-97EA-4640-602E56BB704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3829EE1-1B29-2298-8525-DBDEB6DE7A4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8500FB9-FF90-C17F-ACA4-B457004B5AF7}"/>
              </a:ext>
            </a:extLst>
          </p:cNvPr>
          <p:cNvSpPr>
            <a:spLocks noGrp="1"/>
          </p:cNvSpPr>
          <p:nvPr>
            <p:ph type="dt" sz="half" idx="10"/>
          </p:nvPr>
        </p:nvSpPr>
        <p:spPr/>
        <p:txBody>
          <a:bodyPr/>
          <a:lstStyle/>
          <a:p>
            <a:fld id="{96999148-1744-439C-B476-17BD6486F656}" type="datetimeFigureOut">
              <a:rPr lang="en-GB" smtClean="0"/>
              <a:t>26/09/2022</a:t>
            </a:fld>
            <a:endParaRPr lang="en-GB"/>
          </a:p>
        </p:txBody>
      </p:sp>
      <p:sp>
        <p:nvSpPr>
          <p:cNvPr id="8" name="Footer Placeholder 7">
            <a:extLst>
              <a:ext uri="{FF2B5EF4-FFF2-40B4-BE49-F238E27FC236}">
                <a16:creationId xmlns:a16="http://schemas.microsoft.com/office/drawing/2014/main" id="{F51CE4A3-EB26-2BC4-80F9-2575A97EE82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A0C5FAB-730C-9AE7-74CE-554FEA681FF7}"/>
              </a:ext>
            </a:extLst>
          </p:cNvPr>
          <p:cNvSpPr>
            <a:spLocks noGrp="1"/>
          </p:cNvSpPr>
          <p:nvPr>
            <p:ph type="sldNum" sz="quarter" idx="12"/>
          </p:nvPr>
        </p:nvSpPr>
        <p:spPr/>
        <p:txBody>
          <a:bodyPr/>
          <a:lstStyle/>
          <a:p>
            <a:fld id="{EF9EED7F-4B4C-437C-B596-5AE87A0C97D3}" type="slidenum">
              <a:rPr lang="en-GB" smtClean="0"/>
              <a:t>‹#›</a:t>
            </a:fld>
            <a:endParaRPr lang="en-GB"/>
          </a:p>
        </p:txBody>
      </p:sp>
    </p:spTree>
    <p:extLst>
      <p:ext uri="{BB962C8B-B14F-4D97-AF65-F5344CB8AC3E}">
        <p14:creationId xmlns:p14="http://schemas.microsoft.com/office/powerpoint/2010/main" val="1580961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4D850C-36AD-AEAE-E7E4-B519F4C100B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0F4E212-7475-B904-52F0-F4F998BA136D}"/>
              </a:ext>
            </a:extLst>
          </p:cNvPr>
          <p:cNvSpPr>
            <a:spLocks noGrp="1"/>
          </p:cNvSpPr>
          <p:nvPr>
            <p:ph type="dt" sz="half" idx="10"/>
          </p:nvPr>
        </p:nvSpPr>
        <p:spPr/>
        <p:txBody>
          <a:bodyPr/>
          <a:lstStyle/>
          <a:p>
            <a:fld id="{96999148-1744-439C-B476-17BD6486F656}" type="datetimeFigureOut">
              <a:rPr lang="en-GB" smtClean="0"/>
              <a:t>26/09/2022</a:t>
            </a:fld>
            <a:endParaRPr lang="en-GB"/>
          </a:p>
        </p:txBody>
      </p:sp>
      <p:sp>
        <p:nvSpPr>
          <p:cNvPr id="4" name="Footer Placeholder 3">
            <a:extLst>
              <a:ext uri="{FF2B5EF4-FFF2-40B4-BE49-F238E27FC236}">
                <a16:creationId xmlns:a16="http://schemas.microsoft.com/office/drawing/2014/main" id="{7E4C6911-751E-61C3-715E-8EA722199CA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DDBC4BB-1C6D-34C8-EFBA-5998225E6576}"/>
              </a:ext>
            </a:extLst>
          </p:cNvPr>
          <p:cNvSpPr>
            <a:spLocks noGrp="1"/>
          </p:cNvSpPr>
          <p:nvPr>
            <p:ph type="sldNum" sz="quarter" idx="12"/>
          </p:nvPr>
        </p:nvSpPr>
        <p:spPr/>
        <p:txBody>
          <a:bodyPr/>
          <a:lstStyle/>
          <a:p>
            <a:fld id="{EF9EED7F-4B4C-437C-B596-5AE87A0C97D3}" type="slidenum">
              <a:rPr lang="en-GB" smtClean="0"/>
              <a:t>‹#›</a:t>
            </a:fld>
            <a:endParaRPr lang="en-GB"/>
          </a:p>
        </p:txBody>
      </p:sp>
    </p:spTree>
    <p:extLst>
      <p:ext uri="{BB962C8B-B14F-4D97-AF65-F5344CB8AC3E}">
        <p14:creationId xmlns:p14="http://schemas.microsoft.com/office/powerpoint/2010/main" val="651034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684B2A1-02A2-A8BE-9897-55F62631AEC8}"/>
              </a:ext>
            </a:extLst>
          </p:cNvPr>
          <p:cNvSpPr>
            <a:spLocks noGrp="1"/>
          </p:cNvSpPr>
          <p:nvPr>
            <p:ph type="dt" sz="half" idx="10"/>
          </p:nvPr>
        </p:nvSpPr>
        <p:spPr/>
        <p:txBody>
          <a:bodyPr/>
          <a:lstStyle/>
          <a:p>
            <a:fld id="{96999148-1744-439C-B476-17BD6486F656}" type="datetimeFigureOut">
              <a:rPr lang="en-GB" smtClean="0"/>
              <a:t>26/09/2022</a:t>
            </a:fld>
            <a:endParaRPr lang="en-GB"/>
          </a:p>
        </p:txBody>
      </p:sp>
      <p:sp>
        <p:nvSpPr>
          <p:cNvPr id="3" name="Footer Placeholder 2">
            <a:extLst>
              <a:ext uri="{FF2B5EF4-FFF2-40B4-BE49-F238E27FC236}">
                <a16:creationId xmlns:a16="http://schemas.microsoft.com/office/drawing/2014/main" id="{3BF17919-E617-6718-1332-F74BD1E237B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CFA8F84-8774-A713-5B33-057A8DC305A6}"/>
              </a:ext>
            </a:extLst>
          </p:cNvPr>
          <p:cNvSpPr>
            <a:spLocks noGrp="1"/>
          </p:cNvSpPr>
          <p:nvPr>
            <p:ph type="sldNum" sz="quarter" idx="12"/>
          </p:nvPr>
        </p:nvSpPr>
        <p:spPr/>
        <p:txBody>
          <a:bodyPr/>
          <a:lstStyle/>
          <a:p>
            <a:fld id="{EF9EED7F-4B4C-437C-B596-5AE87A0C97D3}" type="slidenum">
              <a:rPr lang="en-GB" smtClean="0"/>
              <a:t>‹#›</a:t>
            </a:fld>
            <a:endParaRPr lang="en-GB"/>
          </a:p>
        </p:txBody>
      </p:sp>
    </p:spTree>
    <p:extLst>
      <p:ext uri="{BB962C8B-B14F-4D97-AF65-F5344CB8AC3E}">
        <p14:creationId xmlns:p14="http://schemas.microsoft.com/office/powerpoint/2010/main" val="457690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0508A-5044-598C-B4E2-9B58187EC2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ABDB1A2-A478-98CA-C247-4E29A5DC148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4016582-C369-177C-C982-55051497C3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459D2BA-D80D-1A4A-0492-68BDAEC62987}"/>
              </a:ext>
            </a:extLst>
          </p:cNvPr>
          <p:cNvSpPr>
            <a:spLocks noGrp="1"/>
          </p:cNvSpPr>
          <p:nvPr>
            <p:ph type="dt" sz="half" idx="10"/>
          </p:nvPr>
        </p:nvSpPr>
        <p:spPr/>
        <p:txBody>
          <a:bodyPr/>
          <a:lstStyle/>
          <a:p>
            <a:fld id="{96999148-1744-439C-B476-17BD6486F656}" type="datetimeFigureOut">
              <a:rPr lang="en-GB" smtClean="0"/>
              <a:t>26/09/2022</a:t>
            </a:fld>
            <a:endParaRPr lang="en-GB"/>
          </a:p>
        </p:txBody>
      </p:sp>
      <p:sp>
        <p:nvSpPr>
          <p:cNvPr id="6" name="Footer Placeholder 5">
            <a:extLst>
              <a:ext uri="{FF2B5EF4-FFF2-40B4-BE49-F238E27FC236}">
                <a16:creationId xmlns:a16="http://schemas.microsoft.com/office/drawing/2014/main" id="{3BD0AFCB-7A62-FE47-DA5F-F13C5770673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0E7C3E-7C9E-4477-DDB0-FF91D57F5C3D}"/>
              </a:ext>
            </a:extLst>
          </p:cNvPr>
          <p:cNvSpPr>
            <a:spLocks noGrp="1"/>
          </p:cNvSpPr>
          <p:nvPr>
            <p:ph type="sldNum" sz="quarter" idx="12"/>
          </p:nvPr>
        </p:nvSpPr>
        <p:spPr/>
        <p:txBody>
          <a:bodyPr/>
          <a:lstStyle/>
          <a:p>
            <a:fld id="{EF9EED7F-4B4C-437C-B596-5AE87A0C97D3}" type="slidenum">
              <a:rPr lang="en-GB" smtClean="0"/>
              <a:t>‹#›</a:t>
            </a:fld>
            <a:endParaRPr lang="en-GB"/>
          </a:p>
        </p:txBody>
      </p:sp>
    </p:spTree>
    <p:extLst>
      <p:ext uri="{BB962C8B-B14F-4D97-AF65-F5344CB8AC3E}">
        <p14:creationId xmlns:p14="http://schemas.microsoft.com/office/powerpoint/2010/main" val="3754095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2A692-6509-26F5-59AE-5F36C20E18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BFC99B7-1976-1787-29BD-A6023C1465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44F3BEB-7482-B24F-0A8E-9E23504EEE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C1D4B68-71FD-74E7-E47F-C1F87FDE4AA9}"/>
              </a:ext>
            </a:extLst>
          </p:cNvPr>
          <p:cNvSpPr>
            <a:spLocks noGrp="1"/>
          </p:cNvSpPr>
          <p:nvPr>
            <p:ph type="dt" sz="half" idx="10"/>
          </p:nvPr>
        </p:nvSpPr>
        <p:spPr/>
        <p:txBody>
          <a:bodyPr/>
          <a:lstStyle/>
          <a:p>
            <a:fld id="{96999148-1744-439C-B476-17BD6486F656}" type="datetimeFigureOut">
              <a:rPr lang="en-GB" smtClean="0"/>
              <a:t>26/09/2022</a:t>
            </a:fld>
            <a:endParaRPr lang="en-GB"/>
          </a:p>
        </p:txBody>
      </p:sp>
      <p:sp>
        <p:nvSpPr>
          <p:cNvPr id="6" name="Footer Placeholder 5">
            <a:extLst>
              <a:ext uri="{FF2B5EF4-FFF2-40B4-BE49-F238E27FC236}">
                <a16:creationId xmlns:a16="http://schemas.microsoft.com/office/drawing/2014/main" id="{96C3DB60-0CE2-E93E-8965-870E616231D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EC93152-BCC6-0954-875B-693694E3E1D4}"/>
              </a:ext>
            </a:extLst>
          </p:cNvPr>
          <p:cNvSpPr>
            <a:spLocks noGrp="1"/>
          </p:cNvSpPr>
          <p:nvPr>
            <p:ph type="sldNum" sz="quarter" idx="12"/>
          </p:nvPr>
        </p:nvSpPr>
        <p:spPr/>
        <p:txBody>
          <a:bodyPr/>
          <a:lstStyle/>
          <a:p>
            <a:fld id="{EF9EED7F-4B4C-437C-B596-5AE87A0C97D3}" type="slidenum">
              <a:rPr lang="en-GB" smtClean="0"/>
              <a:t>‹#›</a:t>
            </a:fld>
            <a:endParaRPr lang="en-GB"/>
          </a:p>
        </p:txBody>
      </p:sp>
    </p:spTree>
    <p:extLst>
      <p:ext uri="{BB962C8B-B14F-4D97-AF65-F5344CB8AC3E}">
        <p14:creationId xmlns:p14="http://schemas.microsoft.com/office/powerpoint/2010/main" val="1579074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BF08EA1-42F7-8B03-CC8F-79E3C52971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B040A85-8224-D941-E8BA-20E0AB1B323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BA567EC-FBE2-55C0-D645-602A0B28286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999148-1744-439C-B476-17BD6486F656}" type="datetimeFigureOut">
              <a:rPr lang="en-GB" smtClean="0"/>
              <a:t>26/09/2022</a:t>
            </a:fld>
            <a:endParaRPr lang="en-GB"/>
          </a:p>
        </p:txBody>
      </p:sp>
      <p:sp>
        <p:nvSpPr>
          <p:cNvPr id="5" name="Footer Placeholder 4">
            <a:extLst>
              <a:ext uri="{FF2B5EF4-FFF2-40B4-BE49-F238E27FC236}">
                <a16:creationId xmlns:a16="http://schemas.microsoft.com/office/drawing/2014/main" id="{EFE8C0DE-CBED-AFC9-DAD1-6FCFD6F590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775CC28-0D17-F4EB-AC93-D14C834B22B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9EED7F-4B4C-437C-B596-5AE87A0C97D3}" type="slidenum">
              <a:rPr lang="en-GB" smtClean="0"/>
              <a:t>‹#›</a:t>
            </a:fld>
            <a:endParaRPr lang="en-GB"/>
          </a:p>
        </p:txBody>
      </p:sp>
    </p:spTree>
    <p:extLst>
      <p:ext uri="{BB962C8B-B14F-4D97-AF65-F5344CB8AC3E}">
        <p14:creationId xmlns:p14="http://schemas.microsoft.com/office/powerpoint/2010/main" val="20791659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3C4C6-2DFA-BC43-F25F-5AE15857939F}"/>
              </a:ext>
            </a:extLst>
          </p:cNvPr>
          <p:cNvSpPr>
            <a:spLocks noGrp="1"/>
          </p:cNvSpPr>
          <p:nvPr>
            <p:ph type="ctrTitle"/>
          </p:nvPr>
        </p:nvSpPr>
        <p:spPr>
          <a:xfrm>
            <a:off x="0" y="0"/>
            <a:ext cx="12192000" cy="542925"/>
          </a:xfrm>
          <a:solidFill>
            <a:schemeClr val="accent6">
              <a:lumMod val="40000"/>
              <a:lumOff val="60000"/>
            </a:schemeClr>
          </a:solidFill>
        </p:spPr>
        <p:txBody>
          <a:bodyPr>
            <a:normAutofit/>
          </a:bodyPr>
          <a:lstStyle/>
          <a:p>
            <a:r>
              <a:rPr lang="en-GB" sz="3200" b="1" u="sng" dirty="0">
                <a:latin typeface="+mn-lt"/>
              </a:rPr>
              <a:t>How have plants and animals adapted to the rainforest?</a:t>
            </a:r>
          </a:p>
        </p:txBody>
      </p:sp>
      <p:sp>
        <p:nvSpPr>
          <p:cNvPr id="3" name="Subtitle 2">
            <a:extLst>
              <a:ext uri="{FF2B5EF4-FFF2-40B4-BE49-F238E27FC236}">
                <a16:creationId xmlns:a16="http://schemas.microsoft.com/office/drawing/2014/main" id="{F83DC6B9-D3A1-26EF-D5E5-7A60FA828B6C}"/>
              </a:ext>
            </a:extLst>
          </p:cNvPr>
          <p:cNvSpPr>
            <a:spLocks noGrp="1"/>
          </p:cNvSpPr>
          <p:nvPr>
            <p:ph type="subTitle" idx="1"/>
          </p:nvPr>
        </p:nvSpPr>
        <p:spPr>
          <a:xfrm>
            <a:off x="0" y="542925"/>
            <a:ext cx="12191999" cy="457200"/>
          </a:xfrm>
          <a:solidFill>
            <a:schemeClr val="accent2">
              <a:lumMod val="20000"/>
              <a:lumOff val="80000"/>
            </a:schemeClr>
          </a:solidFill>
        </p:spPr>
        <p:txBody>
          <a:bodyPr>
            <a:normAutofit/>
          </a:bodyPr>
          <a:lstStyle/>
          <a:p>
            <a:pPr algn="l"/>
            <a:r>
              <a:rPr lang="en-GB" sz="1800" dirty="0"/>
              <a:t>LO: To explain how rainforests are interdependent and how plants and animals have adapted</a:t>
            </a:r>
          </a:p>
        </p:txBody>
      </p:sp>
      <p:sp>
        <p:nvSpPr>
          <p:cNvPr id="4" name="TextBox 3">
            <a:extLst>
              <a:ext uri="{FF2B5EF4-FFF2-40B4-BE49-F238E27FC236}">
                <a16:creationId xmlns:a16="http://schemas.microsoft.com/office/drawing/2014/main" id="{1CB4D120-A4AA-38DC-59EB-EB4C59F72C9E}"/>
              </a:ext>
            </a:extLst>
          </p:cNvPr>
          <p:cNvSpPr txBox="1"/>
          <p:nvPr/>
        </p:nvSpPr>
        <p:spPr>
          <a:xfrm>
            <a:off x="382718" y="1643896"/>
            <a:ext cx="4884607" cy="3785652"/>
          </a:xfrm>
          <a:prstGeom prst="rect">
            <a:avLst/>
          </a:prstGeom>
          <a:solidFill>
            <a:schemeClr val="accent4">
              <a:lumMod val="20000"/>
              <a:lumOff val="80000"/>
            </a:schemeClr>
          </a:solidFill>
        </p:spPr>
        <p:txBody>
          <a:bodyPr wrap="square" rtlCol="0">
            <a:spAutoFit/>
          </a:bodyPr>
          <a:lstStyle/>
          <a:p>
            <a:pPr marL="457200" indent="-457200">
              <a:buFont typeface="+mj-lt"/>
              <a:buAutoNum type="arabicPeriod"/>
            </a:pPr>
            <a:r>
              <a:rPr lang="en-GB" sz="2400" dirty="0"/>
              <a:t>Is rock a biotic or abiotic factor?</a:t>
            </a:r>
          </a:p>
          <a:p>
            <a:pPr marL="457200" indent="-457200">
              <a:buFont typeface="+mj-lt"/>
              <a:buAutoNum type="arabicPeriod"/>
            </a:pPr>
            <a:r>
              <a:rPr lang="en-GB" sz="2400" dirty="0"/>
              <a:t>Name a store of nutrients in the nutrient cycle.</a:t>
            </a:r>
          </a:p>
          <a:p>
            <a:pPr marL="457200" indent="-457200">
              <a:buFont typeface="+mj-lt"/>
              <a:buAutoNum type="arabicPeriod"/>
            </a:pPr>
            <a:r>
              <a:rPr lang="en-GB" sz="2400" dirty="0"/>
              <a:t>What is leaching?</a:t>
            </a:r>
          </a:p>
          <a:p>
            <a:pPr marL="457200" indent="-457200">
              <a:buFont typeface="+mj-lt"/>
              <a:buAutoNum type="arabicPeriod"/>
            </a:pPr>
            <a:r>
              <a:rPr lang="en-GB" sz="2400" dirty="0"/>
              <a:t>True or false: TRFs are found along the Equator.</a:t>
            </a:r>
          </a:p>
          <a:p>
            <a:pPr marL="457200" indent="-457200">
              <a:buFont typeface="+mj-lt"/>
              <a:buAutoNum type="arabicPeriod"/>
            </a:pPr>
            <a:r>
              <a:rPr lang="en-GB" sz="2400" dirty="0"/>
              <a:t>What is the name of the tallest layer in the TRF?</a:t>
            </a:r>
          </a:p>
          <a:p>
            <a:pPr marL="457200" indent="-457200">
              <a:buFont typeface="+mj-lt"/>
              <a:buAutoNum type="arabicPeriod"/>
            </a:pPr>
            <a:r>
              <a:rPr lang="en-GB" sz="2400" dirty="0"/>
              <a:t>True or false: TRFs have a hot and a cold season.</a:t>
            </a:r>
          </a:p>
        </p:txBody>
      </p:sp>
    </p:spTree>
    <p:extLst>
      <p:ext uri="{BB962C8B-B14F-4D97-AF65-F5344CB8AC3E}">
        <p14:creationId xmlns:p14="http://schemas.microsoft.com/office/powerpoint/2010/main" val="3879168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152;p23">
            <a:extLst>
              <a:ext uri="{FF2B5EF4-FFF2-40B4-BE49-F238E27FC236}">
                <a16:creationId xmlns:a16="http://schemas.microsoft.com/office/drawing/2014/main" id="{B04C5DAD-347B-373C-5FA5-5EC800881823}"/>
              </a:ext>
            </a:extLst>
          </p:cNvPr>
          <p:cNvPicPr preferRelativeResize="0"/>
          <p:nvPr/>
        </p:nvPicPr>
        <p:blipFill rotWithShape="1">
          <a:blip r:embed="rId2">
            <a:alphaModFix/>
          </a:blip>
          <a:srcRect l="34132" t="14791" r="33860" b="16090"/>
          <a:stretch/>
        </p:blipFill>
        <p:spPr>
          <a:xfrm>
            <a:off x="4795521" y="0"/>
            <a:ext cx="7396480" cy="6858000"/>
          </a:xfrm>
          <a:prstGeom prst="rect">
            <a:avLst/>
          </a:prstGeom>
          <a:noFill/>
          <a:ln>
            <a:noFill/>
          </a:ln>
        </p:spPr>
      </p:pic>
      <p:sp>
        <p:nvSpPr>
          <p:cNvPr id="3" name="TextBox 2">
            <a:extLst>
              <a:ext uri="{FF2B5EF4-FFF2-40B4-BE49-F238E27FC236}">
                <a16:creationId xmlns:a16="http://schemas.microsoft.com/office/drawing/2014/main" id="{7556E5C9-BFF8-3104-C9B3-C2F6D47C73A5}"/>
              </a:ext>
            </a:extLst>
          </p:cNvPr>
          <p:cNvSpPr txBox="1"/>
          <p:nvPr/>
        </p:nvSpPr>
        <p:spPr>
          <a:xfrm>
            <a:off x="17486" y="-13913"/>
            <a:ext cx="4778035" cy="523220"/>
          </a:xfrm>
          <a:prstGeom prst="rect">
            <a:avLst/>
          </a:prstGeom>
          <a:solidFill>
            <a:schemeClr val="accent6">
              <a:lumMod val="60000"/>
              <a:lumOff val="40000"/>
            </a:schemeClr>
          </a:solidFill>
        </p:spPr>
        <p:txBody>
          <a:bodyPr wrap="square" rtlCol="0">
            <a:spAutoFit/>
          </a:bodyPr>
          <a:lstStyle/>
          <a:p>
            <a:pPr algn="ctr"/>
            <a:r>
              <a:rPr lang="en-GB" sz="2800" b="1" dirty="0"/>
              <a:t>Interdependence in the TRF</a:t>
            </a:r>
          </a:p>
        </p:txBody>
      </p:sp>
      <p:sp>
        <p:nvSpPr>
          <p:cNvPr id="4" name="TextBox 3">
            <a:extLst>
              <a:ext uri="{FF2B5EF4-FFF2-40B4-BE49-F238E27FC236}">
                <a16:creationId xmlns:a16="http://schemas.microsoft.com/office/drawing/2014/main" id="{B8431873-3141-0DB6-7513-EE8A17657C04}"/>
              </a:ext>
            </a:extLst>
          </p:cNvPr>
          <p:cNvSpPr txBox="1"/>
          <p:nvPr/>
        </p:nvSpPr>
        <p:spPr>
          <a:xfrm>
            <a:off x="257173" y="619125"/>
            <a:ext cx="4076701" cy="1015663"/>
          </a:xfrm>
          <a:prstGeom prst="rect">
            <a:avLst/>
          </a:prstGeom>
          <a:solidFill>
            <a:schemeClr val="accent5">
              <a:lumMod val="20000"/>
              <a:lumOff val="80000"/>
            </a:schemeClr>
          </a:solidFill>
        </p:spPr>
        <p:txBody>
          <a:bodyPr wrap="square" rtlCol="0">
            <a:spAutoFit/>
          </a:bodyPr>
          <a:lstStyle/>
          <a:p>
            <a:r>
              <a:rPr lang="en-GB" sz="2000" dirty="0"/>
              <a:t>Interdependence = many parts of an ecosystem rely on each other for survival</a:t>
            </a:r>
          </a:p>
        </p:txBody>
      </p:sp>
      <p:sp>
        <p:nvSpPr>
          <p:cNvPr id="5" name="TextBox 4">
            <a:extLst>
              <a:ext uri="{FF2B5EF4-FFF2-40B4-BE49-F238E27FC236}">
                <a16:creationId xmlns:a16="http://schemas.microsoft.com/office/drawing/2014/main" id="{98B687AD-1342-1B59-A64C-0B82A7027164}"/>
              </a:ext>
            </a:extLst>
          </p:cNvPr>
          <p:cNvSpPr txBox="1"/>
          <p:nvPr/>
        </p:nvSpPr>
        <p:spPr>
          <a:xfrm>
            <a:off x="257173" y="1744606"/>
            <a:ext cx="4076701" cy="2246769"/>
          </a:xfrm>
          <a:prstGeom prst="rect">
            <a:avLst/>
          </a:prstGeom>
          <a:solidFill>
            <a:srgbClr val="CC99FF">
              <a:alpha val="40000"/>
            </a:srgbClr>
          </a:solidFill>
        </p:spPr>
        <p:txBody>
          <a:bodyPr wrap="square" rtlCol="0">
            <a:spAutoFit/>
          </a:bodyPr>
          <a:lstStyle/>
          <a:p>
            <a:r>
              <a:rPr lang="en-GB" sz="2000" b="1" dirty="0"/>
              <a:t>Example:</a:t>
            </a:r>
          </a:p>
          <a:p>
            <a:r>
              <a:rPr lang="en-GB" sz="2000" dirty="0"/>
              <a:t>The forest floor and animals are interdependent as the forest floor relies on nutrients from animal dung in the soil to allow plants to grow and animals need the forest floor as a source of food.</a:t>
            </a:r>
          </a:p>
        </p:txBody>
      </p:sp>
      <p:sp>
        <p:nvSpPr>
          <p:cNvPr id="7" name="TextBox 6">
            <a:extLst>
              <a:ext uri="{FF2B5EF4-FFF2-40B4-BE49-F238E27FC236}">
                <a16:creationId xmlns:a16="http://schemas.microsoft.com/office/drawing/2014/main" id="{2FA98295-1B41-26FF-5B96-3D715D38FFB2}"/>
              </a:ext>
            </a:extLst>
          </p:cNvPr>
          <p:cNvSpPr txBox="1"/>
          <p:nvPr/>
        </p:nvSpPr>
        <p:spPr>
          <a:xfrm>
            <a:off x="239843" y="4313420"/>
            <a:ext cx="4094031" cy="1785104"/>
          </a:xfrm>
          <a:prstGeom prst="rect">
            <a:avLst/>
          </a:prstGeom>
          <a:solidFill>
            <a:schemeClr val="accent4">
              <a:lumMod val="20000"/>
              <a:lumOff val="80000"/>
            </a:schemeClr>
          </a:solidFill>
        </p:spPr>
        <p:txBody>
          <a:bodyPr wrap="square" rtlCol="0">
            <a:spAutoFit/>
          </a:bodyPr>
          <a:lstStyle/>
          <a:p>
            <a:r>
              <a:rPr lang="en-GB" sz="2200" b="1" dirty="0"/>
              <a:t>TASK:</a:t>
            </a:r>
          </a:p>
          <a:p>
            <a:pPr marL="457200" indent="-457200">
              <a:buFont typeface="+mj-lt"/>
              <a:buAutoNum type="arabicPeriod"/>
            </a:pPr>
            <a:r>
              <a:rPr lang="en-GB" sz="2200" dirty="0"/>
              <a:t>Explain how trees and soil are interdependent.</a:t>
            </a:r>
          </a:p>
          <a:p>
            <a:pPr marL="457200" indent="-457200">
              <a:buFont typeface="+mj-lt"/>
              <a:buAutoNum type="arabicPeriod"/>
            </a:pPr>
            <a:r>
              <a:rPr lang="en-GB" sz="2200" dirty="0"/>
              <a:t>Explain how plants and climate are interdependent.</a:t>
            </a:r>
          </a:p>
        </p:txBody>
      </p:sp>
      <p:sp>
        <p:nvSpPr>
          <p:cNvPr id="8" name="Rectangle 7">
            <a:extLst>
              <a:ext uri="{FF2B5EF4-FFF2-40B4-BE49-F238E27FC236}">
                <a16:creationId xmlns:a16="http://schemas.microsoft.com/office/drawing/2014/main" id="{FCB0D111-42E4-3F9A-1FA9-0187566C930C}"/>
              </a:ext>
            </a:extLst>
          </p:cNvPr>
          <p:cNvSpPr/>
          <p:nvPr/>
        </p:nvSpPr>
        <p:spPr>
          <a:xfrm>
            <a:off x="7781925" y="95250"/>
            <a:ext cx="1247776" cy="2686050"/>
          </a:xfrm>
          <a:prstGeom prst="rect">
            <a:avLst/>
          </a:prstGeom>
          <a:solidFill>
            <a:srgbClr val="00CC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Through </a:t>
            </a:r>
            <a:r>
              <a:rPr lang="en-GB" sz="1600" b="1" dirty="0" err="1"/>
              <a:t>evapotransp-iration</a:t>
            </a:r>
            <a:r>
              <a:rPr lang="en-GB" sz="1600" b="1" dirty="0"/>
              <a:t>, </a:t>
            </a:r>
            <a:r>
              <a:rPr lang="en-GB" sz="1600" dirty="0"/>
              <a:t>plants ‘breathe’ out water vapour which leads to moisture in the air and rainfall</a:t>
            </a:r>
          </a:p>
        </p:txBody>
      </p:sp>
    </p:spTree>
    <p:extLst>
      <p:ext uri="{BB962C8B-B14F-4D97-AF65-F5344CB8AC3E}">
        <p14:creationId xmlns:p14="http://schemas.microsoft.com/office/powerpoint/2010/main" val="2904356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ACE572C-7F3E-4C5C-9EBE-CB55C3DA817B}"/>
              </a:ext>
            </a:extLst>
          </p:cNvPr>
          <p:cNvPicPr>
            <a:picLocks noChangeAspect="1"/>
          </p:cNvPicPr>
          <p:nvPr/>
        </p:nvPicPr>
        <p:blipFill>
          <a:blip r:embed="rId2"/>
          <a:stretch>
            <a:fillRect/>
          </a:stretch>
        </p:blipFill>
        <p:spPr>
          <a:xfrm>
            <a:off x="634100" y="509307"/>
            <a:ext cx="6200931" cy="5668409"/>
          </a:xfrm>
          <a:prstGeom prst="rect">
            <a:avLst/>
          </a:prstGeom>
        </p:spPr>
      </p:pic>
      <p:sp>
        <p:nvSpPr>
          <p:cNvPr id="4" name="TextBox 3">
            <a:extLst>
              <a:ext uri="{FF2B5EF4-FFF2-40B4-BE49-F238E27FC236}">
                <a16:creationId xmlns:a16="http://schemas.microsoft.com/office/drawing/2014/main" id="{EC3B4C90-F0F7-44E2-8449-3D4E840F00FA}"/>
              </a:ext>
            </a:extLst>
          </p:cNvPr>
          <p:cNvSpPr txBox="1"/>
          <p:nvPr/>
        </p:nvSpPr>
        <p:spPr>
          <a:xfrm>
            <a:off x="2898098" y="5226026"/>
            <a:ext cx="1214202" cy="369332"/>
          </a:xfrm>
          <a:prstGeom prst="rect">
            <a:avLst/>
          </a:prstGeom>
          <a:solidFill>
            <a:schemeClr val="bg1"/>
          </a:solidFill>
        </p:spPr>
        <p:txBody>
          <a:bodyPr wrap="square" rtlCol="0">
            <a:spAutoFit/>
          </a:bodyPr>
          <a:lstStyle/>
          <a:p>
            <a:endParaRPr lang="en-GB" dirty="0"/>
          </a:p>
        </p:txBody>
      </p:sp>
      <p:sp>
        <p:nvSpPr>
          <p:cNvPr id="5" name="TextBox 4">
            <a:extLst>
              <a:ext uri="{FF2B5EF4-FFF2-40B4-BE49-F238E27FC236}">
                <a16:creationId xmlns:a16="http://schemas.microsoft.com/office/drawing/2014/main" id="{248971FD-4A18-43C1-A267-2A56DAF09A74}"/>
              </a:ext>
            </a:extLst>
          </p:cNvPr>
          <p:cNvSpPr txBox="1"/>
          <p:nvPr/>
        </p:nvSpPr>
        <p:spPr>
          <a:xfrm>
            <a:off x="6663128" y="733322"/>
            <a:ext cx="5388964" cy="2246769"/>
          </a:xfrm>
          <a:prstGeom prst="rect">
            <a:avLst/>
          </a:prstGeom>
          <a:solidFill>
            <a:schemeClr val="accent4">
              <a:lumMod val="20000"/>
              <a:lumOff val="80000"/>
            </a:schemeClr>
          </a:solidFill>
        </p:spPr>
        <p:txBody>
          <a:bodyPr wrap="square" rtlCol="0">
            <a:spAutoFit/>
          </a:bodyPr>
          <a:lstStyle/>
          <a:p>
            <a:pPr marL="342900" indent="-342900">
              <a:buFont typeface="+mj-lt"/>
              <a:buAutoNum type="arabicPeriod"/>
            </a:pPr>
            <a:r>
              <a:rPr lang="en-GB" sz="2000" dirty="0"/>
              <a:t>Which stores are biotic and which are abiotic?</a:t>
            </a:r>
          </a:p>
          <a:p>
            <a:pPr marL="342900" indent="-342900">
              <a:buFont typeface="+mj-lt"/>
              <a:buAutoNum type="arabicPeriod"/>
            </a:pPr>
            <a:r>
              <a:rPr lang="en-GB" sz="2000" dirty="0"/>
              <a:t>What is the biggest store of nutrients?</a:t>
            </a:r>
          </a:p>
          <a:p>
            <a:pPr marL="342900" indent="-342900">
              <a:buFont typeface="+mj-lt"/>
              <a:buAutoNum type="arabicPeriod"/>
            </a:pPr>
            <a:r>
              <a:rPr lang="en-GB" sz="2000" dirty="0"/>
              <a:t>What is the main transfer of nutrients?</a:t>
            </a:r>
          </a:p>
          <a:p>
            <a:pPr marL="342900" indent="-342900">
              <a:buFont typeface="+mj-lt"/>
              <a:buAutoNum type="arabicPeriod"/>
            </a:pPr>
            <a:r>
              <a:rPr lang="en-GB" sz="2000" dirty="0"/>
              <a:t>Explain why the soil is a small store of nutrients in the TRF.</a:t>
            </a:r>
          </a:p>
          <a:p>
            <a:pPr marL="342900" indent="-342900">
              <a:buFont typeface="+mj-lt"/>
              <a:buAutoNum type="arabicPeriod"/>
            </a:pPr>
            <a:r>
              <a:rPr lang="en-GB" sz="2000" dirty="0"/>
              <a:t>Explain why leaching is the biggest loss of nutrients in the TRF.</a:t>
            </a:r>
          </a:p>
        </p:txBody>
      </p:sp>
      <p:sp>
        <p:nvSpPr>
          <p:cNvPr id="6" name="TextBox 5">
            <a:extLst>
              <a:ext uri="{FF2B5EF4-FFF2-40B4-BE49-F238E27FC236}">
                <a16:creationId xmlns:a16="http://schemas.microsoft.com/office/drawing/2014/main" id="{EADD7659-165B-4395-A6CA-3E86F9583A1C}"/>
              </a:ext>
            </a:extLst>
          </p:cNvPr>
          <p:cNvSpPr txBox="1"/>
          <p:nvPr/>
        </p:nvSpPr>
        <p:spPr>
          <a:xfrm>
            <a:off x="6663128" y="3420231"/>
            <a:ext cx="5261548" cy="3170099"/>
          </a:xfrm>
          <a:prstGeom prst="rect">
            <a:avLst/>
          </a:prstGeom>
          <a:solidFill>
            <a:schemeClr val="accent5">
              <a:lumMod val="20000"/>
              <a:lumOff val="80000"/>
            </a:schemeClr>
          </a:solidFill>
        </p:spPr>
        <p:txBody>
          <a:bodyPr wrap="square" rtlCol="0">
            <a:spAutoFit/>
          </a:bodyPr>
          <a:lstStyle/>
          <a:p>
            <a:pPr marL="342900" indent="-342900">
              <a:buFont typeface="+mj-lt"/>
              <a:buAutoNum type="arabicPeriod"/>
            </a:pPr>
            <a:r>
              <a:rPr lang="en-GB" sz="2000" dirty="0"/>
              <a:t>Trees are evergreen (do not shed their leaves), so any leaves falling to the litter store are in a short but constant supply.</a:t>
            </a:r>
          </a:p>
          <a:p>
            <a:pPr marL="342900" indent="-342900">
              <a:buFont typeface="+mj-lt"/>
              <a:buAutoNum type="arabicPeriod"/>
            </a:pPr>
            <a:r>
              <a:rPr lang="en-GB" sz="2000" dirty="0"/>
              <a:t>The warm climate means that there a lots of fungi and bacteria to break down the dead plant and animal matter. The break down the nutrients so it is absorbed by the soil.</a:t>
            </a:r>
          </a:p>
          <a:p>
            <a:pPr marL="342900" indent="-342900">
              <a:buFont typeface="+mj-lt"/>
              <a:buAutoNum type="arabicPeriod"/>
            </a:pPr>
            <a:r>
              <a:rPr lang="en-GB" sz="2000" dirty="0"/>
              <a:t>The dense vegetation and rapid plant growth (high temperatures and rainfall), mean that nutrients are quickly taken up by plants.</a:t>
            </a:r>
          </a:p>
        </p:txBody>
      </p:sp>
      <p:sp>
        <p:nvSpPr>
          <p:cNvPr id="7" name="TextBox 6">
            <a:extLst>
              <a:ext uri="{FF2B5EF4-FFF2-40B4-BE49-F238E27FC236}">
                <a16:creationId xmlns:a16="http://schemas.microsoft.com/office/drawing/2014/main" id="{E439C629-4D9B-47B1-8673-BEA326CCE92E}"/>
              </a:ext>
            </a:extLst>
          </p:cNvPr>
          <p:cNvSpPr txBox="1"/>
          <p:nvPr/>
        </p:nvSpPr>
        <p:spPr>
          <a:xfrm>
            <a:off x="2128603" y="548656"/>
            <a:ext cx="2098623" cy="369332"/>
          </a:xfrm>
          <a:prstGeom prst="rect">
            <a:avLst/>
          </a:prstGeom>
          <a:solidFill>
            <a:schemeClr val="bg1"/>
          </a:solidFill>
        </p:spPr>
        <p:txBody>
          <a:bodyPr wrap="square" rtlCol="0">
            <a:spAutoFit/>
          </a:bodyPr>
          <a:lstStyle/>
          <a:p>
            <a:r>
              <a:rPr lang="en-GB" b="1" dirty="0" err="1"/>
              <a:t>Gersmehl’s</a:t>
            </a:r>
            <a:r>
              <a:rPr lang="en-GB" b="1" dirty="0"/>
              <a:t> Diagram</a:t>
            </a:r>
          </a:p>
        </p:txBody>
      </p:sp>
      <p:sp>
        <p:nvSpPr>
          <p:cNvPr id="8" name="TextBox 7">
            <a:extLst>
              <a:ext uri="{FF2B5EF4-FFF2-40B4-BE49-F238E27FC236}">
                <a16:creationId xmlns:a16="http://schemas.microsoft.com/office/drawing/2014/main" id="{898D4975-D39E-47F8-A40D-D9AE893F9132}"/>
              </a:ext>
            </a:extLst>
          </p:cNvPr>
          <p:cNvSpPr txBox="1"/>
          <p:nvPr/>
        </p:nvSpPr>
        <p:spPr>
          <a:xfrm>
            <a:off x="17486" y="3363317"/>
            <a:ext cx="1851286" cy="3416320"/>
          </a:xfrm>
          <a:prstGeom prst="rect">
            <a:avLst/>
          </a:prstGeom>
          <a:solidFill>
            <a:srgbClr val="CC99FF">
              <a:alpha val="40000"/>
            </a:srgbClr>
          </a:solidFill>
        </p:spPr>
        <p:txBody>
          <a:bodyPr wrap="square" rtlCol="0">
            <a:spAutoFit/>
          </a:bodyPr>
          <a:lstStyle/>
          <a:p>
            <a:r>
              <a:rPr lang="en-GB" b="1" dirty="0"/>
              <a:t>Biomass</a:t>
            </a:r>
            <a:r>
              <a:rPr lang="en-GB" dirty="0"/>
              <a:t> – the weight of all the </a:t>
            </a:r>
            <a:r>
              <a:rPr lang="en-GB" b="1" dirty="0"/>
              <a:t>biotic</a:t>
            </a:r>
            <a:r>
              <a:rPr lang="en-GB" dirty="0"/>
              <a:t> parts of an ecosystem.</a:t>
            </a:r>
          </a:p>
          <a:p>
            <a:r>
              <a:rPr lang="en-GB" b="1" dirty="0"/>
              <a:t>Leaching</a:t>
            </a:r>
            <a:r>
              <a:rPr lang="en-GB" dirty="0"/>
              <a:t> – minerals washed through the soil by rain.</a:t>
            </a:r>
          </a:p>
          <a:p>
            <a:r>
              <a:rPr lang="en-GB" b="1" dirty="0"/>
              <a:t>Runoff</a:t>
            </a:r>
            <a:r>
              <a:rPr lang="en-GB" dirty="0"/>
              <a:t> – water running across the land, carrying nutrients with it</a:t>
            </a:r>
          </a:p>
        </p:txBody>
      </p:sp>
      <p:sp>
        <p:nvSpPr>
          <p:cNvPr id="12" name="TextBox 11">
            <a:extLst>
              <a:ext uri="{FF2B5EF4-FFF2-40B4-BE49-F238E27FC236}">
                <a16:creationId xmlns:a16="http://schemas.microsoft.com/office/drawing/2014/main" id="{C6D734EC-4599-408E-9482-9A9B68C8C526}"/>
              </a:ext>
            </a:extLst>
          </p:cNvPr>
          <p:cNvSpPr txBox="1"/>
          <p:nvPr/>
        </p:nvSpPr>
        <p:spPr>
          <a:xfrm>
            <a:off x="17486" y="-13913"/>
            <a:ext cx="12174514" cy="523220"/>
          </a:xfrm>
          <a:prstGeom prst="rect">
            <a:avLst/>
          </a:prstGeom>
          <a:solidFill>
            <a:schemeClr val="accent6">
              <a:lumMod val="60000"/>
              <a:lumOff val="40000"/>
            </a:schemeClr>
          </a:solidFill>
        </p:spPr>
        <p:txBody>
          <a:bodyPr wrap="square" rtlCol="0">
            <a:spAutoFit/>
          </a:bodyPr>
          <a:lstStyle/>
          <a:p>
            <a:pPr algn="ctr"/>
            <a:r>
              <a:rPr lang="en-GB" sz="2800" b="1" dirty="0"/>
              <a:t>How do nutrients get transferred in the TRF?</a:t>
            </a:r>
          </a:p>
        </p:txBody>
      </p:sp>
    </p:spTree>
    <p:extLst>
      <p:ext uri="{BB962C8B-B14F-4D97-AF65-F5344CB8AC3E}">
        <p14:creationId xmlns:p14="http://schemas.microsoft.com/office/powerpoint/2010/main" val="839491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57D5ECB-4143-4870-8E79-CAED1C5D9DBA}"/>
              </a:ext>
            </a:extLst>
          </p:cNvPr>
          <p:cNvSpPr txBox="1"/>
          <p:nvPr/>
        </p:nvSpPr>
        <p:spPr>
          <a:xfrm>
            <a:off x="239843" y="884420"/>
            <a:ext cx="3717560" cy="5109091"/>
          </a:xfrm>
          <a:prstGeom prst="rect">
            <a:avLst/>
          </a:prstGeom>
          <a:solidFill>
            <a:schemeClr val="accent4">
              <a:lumMod val="20000"/>
              <a:lumOff val="80000"/>
            </a:schemeClr>
          </a:solidFill>
        </p:spPr>
        <p:txBody>
          <a:bodyPr wrap="square" rtlCol="0">
            <a:spAutoFit/>
          </a:bodyPr>
          <a:lstStyle/>
          <a:p>
            <a:r>
              <a:rPr lang="en-GB" sz="2200" b="1" dirty="0"/>
              <a:t>TASK:</a:t>
            </a:r>
          </a:p>
          <a:p>
            <a:r>
              <a:rPr lang="en-GB" sz="2200" dirty="0"/>
              <a:t>Complete/make a copy of the table.</a:t>
            </a:r>
          </a:p>
          <a:p>
            <a:pPr marL="342900" indent="-342900">
              <a:buFont typeface="+mj-lt"/>
              <a:buAutoNum type="arabicPeriod"/>
            </a:pPr>
            <a:r>
              <a:rPr lang="en-GB" sz="2200" dirty="0"/>
              <a:t>Write down the name of the plant/animal.</a:t>
            </a:r>
          </a:p>
          <a:p>
            <a:pPr marL="342900" indent="-342900">
              <a:buFont typeface="+mj-lt"/>
              <a:buAutoNum type="arabicPeriod"/>
            </a:pPr>
            <a:r>
              <a:rPr lang="en-GB" sz="2200" dirty="0"/>
              <a:t>Describe how it has adapted to life in the TRF.</a:t>
            </a:r>
          </a:p>
          <a:p>
            <a:pPr marL="342900" indent="-342900">
              <a:buFont typeface="+mj-lt"/>
              <a:buAutoNum type="arabicPeriod"/>
            </a:pPr>
            <a:r>
              <a:rPr lang="en-GB" sz="2200" dirty="0"/>
              <a:t>Explain how this adaptation will help it survive.</a:t>
            </a:r>
          </a:p>
          <a:p>
            <a:pPr marL="342900" indent="-342900">
              <a:buFont typeface="+mj-lt"/>
              <a:buAutoNum type="arabicPeriod"/>
            </a:pPr>
            <a:r>
              <a:rPr lang="en-GB" sz="2200" dirty="0"/>
              <a:t>Give each plant/animal a score out of 10 for how well adapted it is.</a:t>
            </a:r>
            <a:endParaRPr lang="en-GB" sz="2200" b="1" dirty="0">
              <a:solidFill>
                <a:srgbClr val="FF0000"/>
              </a:solidFill>
            </a:endParaRPr>
          </a:p>
          <a:p>
            <a:pPr marL="457200" indent="-457200">
              <a:buFont typeface="+mj-lt"/>
              <a:buAutoNum type="arabicPeriod"/>
            </a:pPr>
            <a:r>
              <a:rPr lang="en-GB" sz="2200" dirty="0"/>
              <a:t>Explain fully the reason for giving each of your scores.</a:t>
            </a:r>
          </a:p>
          <a:p>
            <a:pPr marL="342900" indent="-342900">
              <a:buFont typeface="+mj-lt"/>
              <a:buAutoNum type="arabicPeriod"/>
            </a:pPr>
            <a:endParaRPr lang="en-GB" dirty="0"/>
          </a:p>
        </p:txBody>
      </p:sp>
      <p:pic>
        <p:nvPicPr>
          <p:cNvPr id="3" name="Picture 4" descr="Drip-tip on rainforest leaf">
            <a:extLst>
              <a:ext uri="{FF2B5EF4-FFF2-40B4-BE49-F238E27FC236}">
                <a16:creationId xmlns:a16="http://schemas.microsoft.com/office/drawing/2014/main" id="{DB631AF4-8381-44A3-A4A0-03368C3A05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0223" y="1019331"/>
            <a:ext cx="3935954" cy="221397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6" descr="A spider monkey">
            <a:extLst>
              <a:ext uri="{FF2B5EF4-FFF2-40B4-BE49-F238E27FC236}">
                <a16:creationId xmlns:a16="http://schemas.microsoft.com/office/drawing/2014/main" id="{85AFB7C6-AAF1-4D04-B623-0B3835A9B5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3955" y="3098394"/>
            <a:ext cx="4223488" cy="237571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736A2BC-227C-4100-B317-48C0B6A44F09}"/>
              </a:ext>
            </a:extLst>
          </p:cNvPr>
          <p:cNvSpPr txBox="1"/>
          <p:nvPr/>
        </p:nvSpPr>
        <p:spPr>
          <a:xfrm>
            <a:off x="17486" y="-13913"/>
            <a:ext cx="12174514" cy="523220"/>
          </a:xfrm>
          <a:prstGeom prst="rect">
            <a:avLst/>
          </a:prstGeom>
          <a:solidFill>
            <a:schemeClr val="accent6">
              <a:lumMod val="60000"/>
              <a:lumOff val="40000"/>
            </a:schemeClr>
          </a:solidFill>
        </p:spPr>
        <p:txBody>
          <a:bodyPr wrap="square" rtlCol="0">
            <a:spAutoFit/>
          </a:bodyPr>
          <a:lstStyle/>
          <a:p>
            <a:pPr algn="ctr"/>
            <a:r>
              <a:rPr lang="en-GB" sz="2800" b="1" dirty="0"/>
              <a:t>How have plants and animals adapted to the rainforest?</a:t>
            </a:r>
          </a:p>
        </p:txBody>
      </p:sp>
    </p:spTree>
    <p:extLst>
      <p:ext uri="{BB962C8B-B14F-4D97-AF65-F5344CB8AC3E}">
        <p14:creationId xmlns:p14="http://schemas.microsoft.com/office/powerpoint/2010/main" val="2164795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piphytes">
            <a:extLst>
              <a:ext uri="{FF2B5EF4-FFF2-40B4-BE49-F238E27FC236}">
                <a16:creationId xmlns:a16="http://schemas.microsoft.com/office/drawing/2014/main" id="{748D3D9D-6A17-4FA0-98E8-6DE1E15A0D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34531" y="1599221"/>
            <a:ext cx="3167922" cy="178195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rip-tip on rainforest leaf">
            <a:extLst>
              <a:ext uri="{FF2B5EF4-FFF2-40B4-BE49-F238E27FC236}">
                <a16:creationId xmlns:a16="http://schemas.microsoft.com/office/drawing/2014/main" id="{CBB82F5D-02B9-499E-9705-C7D53E405A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983" y="190044"/>
            <a:ext cx="3048000" cy="17145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31C77847-7E92-46F3-A6C1-4AC1E5FC6B8D}"/>
              </a:ext>
            </a:extLst>
          </p:cNvPr>
          <p:cNvSpPr/>
          <p:nvPr/>
        </p:nvSpPr>
        <p:spPr>
          <a:xfrm>
            <a:off x="4047982" y="77798"/>
            <a:ext cx="3089769" cy="1938992"/>
          </a:xfrm>
          <a:prstGeom prst="rect">
            <a:avLst/>
          </a:prstGeom>
        </p:spPr>
        <p:txBody>
          <a:bodyPr wrap="square">
            <a:spAutoFit/>
          </a:bodyPr>
          <a:lstStyle/>
          <a:p>
            <a:r>
              <a:rPr lang="en-US" sz="2000" b="1" dirty="0"/>
              <a:t>Drip tips</a:t>
            </a:r>
            <a:r>
              <a:rPr lang="en-US" sz="2000" dirty="0"/>
              <a:t> - plants have leaves with </a:t>
            </a:r>
            <a:r>
              <a:rPr lang="en-US" sz="2000" b="1" dirty="0"/>
              <a:t>pointy tips</a:t>
            </a:r>
            <a:r>
              <a:rPr lang="en-US" sz="2000" dirty="0"/>
              <a:t>. This allows water to run off the leaves quickly without damaging or breaking them.</a:t>
            </a:r>
            <a:endParaRPr lang="en-GB" sz="2000" dirty="0"/>
          </a:p>
        </p:txBody>
      </p:sp>
      <p:sp>
        <p:nvSpPr>
          <p:cNvPr id="3" name="Rectangle 2">
            <a:extLst>
              <a:ext uri="{FF2B5EF4-FFF2-40B4-BE49-F238E27FC236}">
                <a16:creationId xmlns:a16="http://schemas.microsoft.com/office/drawing/2014/main" id="{37F4F169-EE8A-4B44-BA24-6831FD4A271F}"/>
              </a:ext>
            </a:extLst>
          </p:cNvPr>
          <p:cNvSpPr/>
          <p:nvPr/>
        </p:nvSpPr>
        <p:spPr>
          <a:xfrm>
            <a:off x="6959842" y="12250"/>
            <a:ext cx="4542611" cy="1631216"/>
          </a:xfrm>
          <a:prstGeom prst="rect">
            <a:avLst/>
          </a:prstGeom>
        </p:spPr>
        <p:txBody>
          <a:bodyPr wrap="square">
            <a:spAutoFit/>
          </a:bodyPr>
          <a:lstStyle/>
          <a:p>
            <a:r>
              <a:rPr lang="en-US" sz="2000" b="1" dirty="0"/>
              <a:t>Epiphytes</a:t>
            </a:r>
            <a:r>
              <a:rPr lang="en-US" sz="2000" dirty="0"/>
              <a:t> - these are plants which live on the branches of trees high up in the </a:t>
            </a:r>
            <a:r>
              <a:rPr lang="en-US" sz="2000" b="1" dirty="0"/>
              <a:t>canopy</a:t>
            </a:r>
            <a:r>
              <a:rPr lang="en-US" sz="2000" dirty="0"/>
              <a:t>, so they can access sunlight. They get their nutrients from the air and water, not from the soil.</a:t>
            </a:r>
            <a:endParaRPr lang="en-GB" sz="2000" dirty="0"/>
          </a:p>
        </p:txBody>
      </p:sp>
      <p:pic>
        <p:nvPicPr>
          <p:cNvPr id="1030" name="Picture 6" descr="A spider monkey">
            <a:extLst>
              <a:ext uri="{FF2B5EF4-FFF2-40B4-BE49-F238E27FC236}">
                <a16:creationId xmlns:a16="http://schemas.microsoft.com/office/drawing/2014/main" id="{4B162CBC-3BB8-46F1-8BA5-BA6CE60D35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75689" y="5016553"/>
            <a:ext cx="3048000" cy="17145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8DEB33FB-7EB3-4DDE-AFC0-35ADA7F26090}"/>
              </a:ext>
            </a:extLst>
          </p:cNvPr>
          <p:cNvSpPr/>
          <p:nvPr/>
        </p:nvSpPr>
        <p:spPr>
          <a:xfrm>
            <a:off x="8024734" y="3385337"/>
            <a:ext cx="3969896" cy="1631216"/>
          </a:xfrm>
          <a:prstGeom prst="rect">
            <a:avLst/>
          </a:prstGeom>
        </p:spPr>
        <p:txBody>
          <a:bodyPr wrap="square">
            <a:spAutoFit/>
          </a:bodyPr>
          <a:lstStyle/>
          <a:p>
            <a:r>
              <a:rPr lang="en-US" sz="2000" dirty="0"/>
              <a:t>The </a:t>
            </a:r>
            <a:r>
              <a:rPr lang="en-US" sz="2000" b="1" dirty="0"/>
              <a:t>spider monkey</a:t>
            </a:r>
            <a:r>
              <a:rPr lang="en-US" sz="2000" dirty="0"/>
              <a:t> has long, strong limbs to help it to climb through the rainforest trees and spend long time doing so in the TRF’s dense vegetation.</a:t>
            </a:r>
            <a:endParaRPr lang="en-GB" sz="2000" dirty="0"/>
          </a:p>
        </p:txBody>
      </p:sp>
      <p:pic>
        <p:nvPicPr>
          <p:cNvPr id="1032" name="Picture 8" descr="A sloth hangs from a tree">
            <a:extLst>
              <a:ext uri="{FF2B5EF4-FFF2-40B4-BE49-F238E27FC236}">
                <a16:creationId xmlns:a16="http://schemas.microsoft.com/office/drawing/2014/main" id="{DBD0E1F9-B8BA-4142-B287-A3BA21773EF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0974" y="5083055"/>
            <a:ext cx="3048000" cy="17145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6455190E-CED7-4A5D-BA3B-372DDCC5EDE3}"/>
              </a:ext>
            </a:extLst>
          </p:cNvPr>
          <p:cNvSpPr/>
          <p:nvPr/>
        </p:nvSpPr>
        <p:spPr>
          <a:xfrm>
            <a:off x="208613" y="2088151"/>
            <a:ext cx="3841230" cy="2554545"/>
          </a:xfrm>
          <a:prstGeom prst="rect">
            <a:avLst/>
          </a:prstGeom>
        </p:spPr>
        <p:txBody>
          <a:bodyPr wrap="square">
            <a:spAutoFit/>
          </a:bodyPr>
          <a:lstStyle/>
          <a:p>
            <a:r>
              <a:rPr lang="en-US" sz="2000" dirty="0"/>
              <a:t>Sloths are </a:t>
            </a:r>
            <a:r>
              <a:rPr lang="en-US" sz="2000" b="1" dirty="0"/>
              <a:t>camouflaged</a:t>
            </a:r>
            <a:r>
              <a:rPr lang="en-US" sz="2000" dirty="0"/>
              <a:t> which helps them blend into their surroundings and to avoid attack from predators. They are also </a:t>
            </a:r>
            <a:r>
              <a:rPr lang="en-US" sz="2000" b="1" dirty="0"/>
              <a:t>nocturnal</a:t>
            </a:r>
            <a:r>
              <a:rPr lang="en-US" sz="2000" dirty="0"/>
              <a:t> which means that save energy by only being awake at night when it is cooler, to save energy.</a:t>
            </a:r>
            <a:endParaRPr lang="en-GB" sz="2000" dirty="0"/>
          </a:p>
        </p:txBody>
      </p:sp>
      <p:pic>
        <p:nvPicPr>
          <p:cNvPr id="5" name="Picture 4">
            <a:extLst>
              <a:ext uri="{FF2B5EF4-FFF2-40B4-BE49-F238E27FC236}">
                <a16:creationId xmlns:a16="http://schemas.microsoft.com/office/drawing/2014/main" id="{EEA32D58-B240-4AD3-B624-FD10D4A53547}"/>
              </a:ext>
            </a:extLst>
          </p:cNvPr>
          <p:cNvPicPr>
            <a:picLocks noChangeAspect="1"/>
          </p:cNvPicPr>
          <p:nvPr/>
        </p:nvPicPr>
        <p:blipFill>
          <a:blip r:embed="rId6"/>
          <a:stretch>
            <a:fillRect/>
          </a:stretch>
        </p:blipFill>
        <p:spPr>
          <a:xfrm>
            <a:off x="4187252" y="1996601"/>
            <a:ext cx="3483297" cy="2200354"/>
          </a:xfrm>
          <a:prstGeom prst="rect">
            <a:avLst/>
          </a:prstGeom>
        </p:spPr>
      </p:pic>
      <p:sp>
        <p:nvSpPr>
          <p:cNvPr id="11" name="Rectangle 10">
            <a:extLst>
              <a:ext uri="{FF2B5EF4-FFF2-40B4-BE49-F238E27FC236}">
                <a16:creationId xmlns:a16="http://schemas.microsoft.com/office/drawing/2014/main" id="{68B727D3-8E67-4D46-9FE9-5BB6129DA620}"/>
              </a:ext>
            </a:extLst>
          </p:cNvPr>
          <p:cNvSpPr/>
          <p:nvPr/>
        </p:nvSpPr>
        <p:spPr>
          <a:xfrm>
            <a:off x="4049843" y="4642696"/>
            <a:ext cx="3837482" cy="1938992"/>
          </a:xfrm>
          <a:prstGeom prst="rect">
            <a:avLst/>
          </a:prstGeom>
        </p:spPr>
        <p:txBody>
          <a:bodyPr wrap="square">
            <a:spAutoFit/>
          </a:bodyPr>
          <a:lstStyle/>
          <a:p>
            <a:r>
              <a:rPr lang="en-US" sz="2000" dirty="0"/>
              <a:t>Animals such as </a:t>
            </a:r>
            <a:r>
              <a:rPr lang="en-US" sz="2000" b="1" dirty="0"/>
              <a:t>anteaters</a:t>
            </a:r>
            <a:r>
              <a:rPr lang="en-US" sz="2000" dirty="0"/>
              <a:t> have adapted to the </a:t>
            </a:r>
            <a:r>
              <a:rPr lang="en-US" sz="2000" b="1" dirty="0"/>
              <a:t>low levels of light </a:t>
            </a:r>
            <a:r>
              <a:rPr lang="en-US" sz="2000" dirty="0"/>
              <a:t>on the rainforest floor. They have sharp senses of </a:t>
            </a:r>
            <a:r>
              <a:rPr lang="en-US" sz="2000" b="1" dirty="0"/>
              <a:t>smell</a:t>
            </a:r>
            <a:r>
              <a:rPr lang="en-US" sz="2000" dirty="0"/>
              <a:t> and </a:t>
            </a:r>
            <a:r>
              <a:rPr lang="en-US" sz="2000" b="1" dirty="0"/>
              <a:t>hearing</a:t>
            </a:r>
            <a:r>
              <a:rPr lang="en-US" sz="2000" dirty="0"/>
              <a:t> which allow them to find food and avoid predators. </a:t>
            </a:r>
            <a:endParaRPr lang="en-GB" sz="2000" dirty="0"/>
          </a:p>
        </p:txBody>
      </p:sp>
    </p:spTree>
    <p:extLst>
      <p:ext uri="{BB962C8B-B14F-4D97-AF65-F5344CB8AC3E}">
        <p14:creationId xmlns:p14="http://schemas.microsoft.com/office/powerpoint/2010/main" val="18972886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F386DD2A-24AD-4533-AAF4-2D0FEE4B15EC}"/>
              </a:ext>
            </a:extLst>
          </p:cNvPr>
          <p:cNvGraphicFramePr>
            <a:graphicFrameLocks noGrp="1"/>
          </p:cNvGraphicFramePr>
          <p:nvPr/>
        </p:nvGraphicFramePr>
        <p:xfrm>
          <a:off x="428053" y="209999"/>
          <a:ext cx="11324236" cy="6108301"/>
        </p:xfrm>
        <a:graphic>
          <a:graphicData uri="http://schemas.openxmlformats.org/drawingml/2006/table">
            <a:tbl>
              <a:tblPr firstRow="1" bandRow="1">
                <a:tableStyleId>{5C22544A-7EE6-4342-B048-85BDC9FD1C3A}</a:tableStyleId>
              </a:tblPr>
              <a:tblGrid>
                <a:gridCol w="1865442">
                  <a:extLst>
                    <a:ext uri="{9D8B030D-6E8A-4147-A177-3AD203B41FA5}">
                      <a16:colId xmlns:a16="http://schemas.microsoft.com/office/drawing/2014/main" val="3444200740"/>
                    </a:ext>
                  </a:extLst>
                </a:gridCol>
                <a:gridCol w="3796676">
                  <a:extLst>
                    <a:ext uri="{9D8B030D-6E8A-4147-A177-3AD203B41FA5}">
                      <a16:colId xmlns:a16="http://schemas.microsoft.com/office/drawing/2014/main" val="3139219605"/>
                    </a:ext>
                  </a:extLst>
                </a:gridCol>
                <a:gridCol w="3653436">
                  <a:extLst>
                    <a:ext uri="{9D8B030D-6E8A-4147-A177-3AD203B41FA5}">
                      <a16:colId xmlns:a16="http://schemas.microsoft.com/office/drawing/2014/main" val="1559431197"/>
                    </a:ext>
                  </a:extLst>
                </a:gridCol>
                <a:gridCol w="2008682">
                  <a:extLst>
                    <a:ext uri="{9D8B030D-6E8A-4147-A177-3AD203B41FA5}">
                      <a16:colId xmlns:a16="http://schemas.microsoft.com/office/drawing/2014/main" val="3979805695"/>
                    </a:ext>
                  </a:extLst>
                </a:gridCol>
              </a:tblGrid>
              <a:tr h="734381">
                <a:tc>
                  <a:txBody>
                    <a:bodyPr/>
                    <a:lstStyle/>
                    <a:p>
                      <a:r>
                        <a:rPr lang="en-GB" sz="2000" dirty="0">
                          <a:solidFill>
                            <a:schemeClr val="tx1"/>
                          </a:solidFill>
                        </a:rPr>
                        <a:t>Plant/Animal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Describe the adaptation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Explain how the adaptation will help it to survive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Score out of 10 for effectiveness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44413902"/>
                  </a:ext>
                </a:extLst>
              </a:tr>
              <a:tr h="1074784">
                <a:tc>
                  <a:txBody>
                    <a:bodyPr/>
                    <a:lstStyle/>
                    <a:p>
                      <a:endParaRPr lang="en-GB"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97558061"/>
                  </a:ext>
                </a:extLst>
              </a:tr>
              <a:tr h="1074784">
                <a:tc>
                  <a:txBody>
                    <a:bodyPr/>
                    <a:lstStyle/>
                    <a:p>
                      <a:endParaRPr lang="en-GB"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17353716"/>
                  </a:ext>
                </a:extLst>
              </a:tr>
              <a:tr h="1074784">
                <a:tc>
                  <a:txBody>
                    <a:bodyPr/>
                    <a:lstStyle/>
                    <a:p>
                      <a:endParaRPr lang="en-GB"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80013240"/>
                  </a:ext>
                </a:extLst>
              </a:tr>
              <a:tr h="1074784">
                <a:tc>
                  <a:txBody>
                    <a:bodyPr/>
                    <a:lstStyle/>
                    <a:p>
                      <a:endParaRPr lang="en-GB"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44062578"/>
                  </a:ext>
                </a:extLst>
              </a:tr>
              <a:tr h="1074784">
                <a:tc>
                  <a:txBody>
                    <a:bodyPr/>
                    <a:lstStyle/>
                    <a:p>
                      <a:endParaRPr lang="en-GB"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5364983"/>
                  </a:ext>
                </a:extLst>
              </a:tr>
            </a:tbl>
          </a:graphicData>
        </a:graphic>
      </p:graphicFrame>
    </p:spTree>
    <p:extLst>
      <p:ext uri="{BB962C8B-B14F-4D97-AF65-F5344CB8AC3E}">
        <p14:creationId xmlns:p14="http://schemas.microsoft.com/office/powerpoint/2010/main" val="34429342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TotalTime>
  <Words>627</Words>
  <Application>Microsoft Office PowerPoint</Application>
  <PresentationFormat>Widescreen</PresentationFormat>
  <Paragraphs>46</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How have plants and animals adapted to the rainforest?</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have plants and animals adapted to the rainforest?</dc:title>
  <dc:creator>Niall Carton</dc:creator>
  <cp:lastModifiedBy>Niall Carton</cp:lastModifiedBy>
  <cp:revision>1</cp:revision>
  <dcterms:created xsi:type="dcterms:W3CDTF">2022-09-26T10:28:29Z</dcterms:created>
  <dcterms:modified xsi:type="dcterms:W3CDTF">2022-09-26T10:59:15Z</dcterms:modified>
</cp:coreProperties>
</file>