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2" r:id="rId7"/>
    <p:sldId id="261" r:id="rId8"/>
    <p:sldId id="263" r:id="rId9"/>
    <p:sldId id="264" r:id="rId10"/>
    <p:sldId id="266" r:id="rId11"/>
    <p:sldId id="265"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BED8FE-91D1-4904-831A-3D2BE28FF38E}" v="17" dt="2022-09-14T06:56:14.24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all Carton" userId="b8012f77-92ab-40a4-a023-1921f514d035" providerId="ADAL" clId="{D7BED8FE-91D1-4904-831A-3D2BE28FF38E}"/>
    <pc:docChg chg="custSel addSld modSld sldOrd">
      <pc:chgData name="Niall Carton" userId="b8012f77-92ab-40a4-a023-1921f514d035" providerId="ADAL" clId="{D7BED8FE-91D1-4904-831A-3D2BE28FF38E}" dt="2022-09-16T09:58:26.036" v="2602" actId="20577"/>
      <pc:docMkLst>
        <pc:docMk/>
      </pc:docMkLst>
      <pc:sldChg chg="modSp mod">
        <pc:chgData name="Niall Carton" userId="b8012f77-92ab-40a4-a023-1921f514d035" providerId="ADAL" clId="{D7BED8FE-91D1-4904-831A-3D2BE28FF38E}" dt="2022-09-16T09:58:26.036" v="2602" actId="20577"/>
        <pc:sldMkLst>
          <pc:docMk/>
          <pc:sldMk cId="3989482230" sldId="256"/>
        </pc:sldMkLst>
        <pc:spChg chg="mod">
          <ac:chgData name="Niall Carton" userId="b8012f77-92ab-40a4-a023-1921f514d035" providerId="ADAL" clId="{D7BED8FE-91D1-4904-831A-3D2BE28FF38E}" dt="2022-09-16T09:58:26.036" v="2602" actId="20577"/>
          <ac:spMkLst>
            <pc:docMk/>
            <pc:sldMk cId="3989482230" sldId="256"/>
            <ac:spMk id="5" creationId="{449E6B4A-AE7B-7DE8-4FC7-4983C153494D}"/>
          </ac:spMkLst>
        </pc:spChg>
      </pc:sldChg>
      <pc:sldChg chg="modSp mod">
        <pc:chgData name="Niall Carton" userId="b8012f77-92ab-40a4-a023-1921f514d035" providerId="ADAL" clId="{D7BED8FE-91D1-4904-831A-3D2BE28FF38E}" dt="2022-09-10T14:16:41.427" v="267" actId="20577"/>
        <pc:sldMkLst>
          <pc:docMk/>
          <pc:sldMk cId="1639028990" sldId="260"/>
        </pc:sldMkLst>
        <pc:spChg chg="mod">
          <ac:chgData name="Niall Carton" userId="b8012f77-92ab-40a4-a023-1921f514d035" providerId="ADAL" clId="{D7BED8FE-91D1-4904-831A-3D2BE28FF38E}" dt="2022-09-10T14:16:41.427" v="267" actId="20577"/>
          <ac:spMkLst>
            <pc:docMk/>
            <pc:sldMk cId="1639028990" sldId="260"/>
            <ac:spMk id="10" creationId="{A9EA6286-AAE1-76FC-B0AF-B033FE6916C2}"/>
          </ac:spMkLst>
        </pc:spChg>
      </pc:sldChg>
      <pc:sldChg chg="modSp mod">
        <pc:chgData name="Niall Carton" userId="b8012f77-92ab-40a4-a023-1921f514d035" providerId="ADAL" clId="{D7BED8FE-91D1-4904-831A-3D2BE28FF38E}" dt="2022-09-12T10:02:09.999" v="1780" actId="20577"/>
        <pc:sldMkLst>
          <pc:docMk/>
          <pc:sldMk cId="2078334109" sldId="261"/>
        </pc:sldMkLst>
        <pc:spChg chg="mod">
          <ac:chgData name="Niall Carton" userId="b8012f77-92ab-40a4-a023-1921f514d035" providerId="ADAL" clId="{D7BED8FE-91D1-4904-831A-3D2BE28FF38E}" dt="2022-09-12T10:02:09.999" v="1780" actId="20577"/>
          <ac:spMkLst>
            <pc:docMk/>
            <pc:sldMk cId="2078334109" sldId="261"/>
            <ac:spMk id="10" creationId="{A9EA6286-AAE1-76FC-B0AF-B033FE6916C2}"/>
          </ac:spMkLst>
        </pc:spChg>
      </pc:sldChg>
      <pc:sldChg chg="addSp delSp modSp add mod ord modAnim">
        <pc:chgData name="Niall Carton" userId="b8012f77-92ab-40a4-a023-1921f514d035" providerId="ADAL" clId="{D7BED8FE-91D1-4904-831A-3D2BE28FF38E}" dt="2022-09-10T14:22:59.667" v="690" actId="478"/>
        <pc:sldMkLst>
          <pc:docMk/>
          <pc:sldMk cId="1371691496" sldId="262"/>
        </pc:sldMkLst>
        <pc:spChg chg="mod">
          <ac:chgData name="Niall Carton" userId="b8012f77-92ab-40a4-a023-1921f514d035" providerId="ADAL" clId="{D7BED8FE-91D1-4904-831A-3D2BE28FF38E}" dt="2022-09-10T14:15:30.849" v="91" actId="20577"/>
          <ac:spMkLst>
            <pc:docMk/>
            <pc:sldMk cId="1371691496" sldId="262"/>
            <ac:spMk id="2" creationId="{7D839BBD-FCF2-FCB8-6164-8459F70858E2}"/>
          </ac:spMkLst>
        </pc:spChg>
        <pc:spChg chg="mod">
          <ac:chgData name="Niall Carton" userId="b8012f77-92ab-40a4-a023-1921f514d035" providerId="ADAL" clId="{D7BED8FE-91D1-4904-831A-3D2BE28FF38E}" dt="2022-09-10T14:15:47.753" v="155" actId="20577"/>
          <ac:spMkLst>
            <pc:docMk/>
            <pc:sldMk cId="1371691496" sldId="262"/>
            <ac:spMk id="3" creationId="{87B105FA-940F-3658-F809-BD57F056382D}"/>
          </ac:spMkLst>
        </pc:spChg>
        <pc:spChg chg="add mod">
          <ac:chgData name="Niall Carton" userId="b8012f77-92ab-40a4-a023-1921f514d035" providerId="ADAL" clId="{D7BED8FE-91D1-4904-831A-3D2BE28FF38E}" dt="2022-09-10T14:20:30.149" v="681" actId="12"/>
          <ac:spMkLst>
            <pc:docMk/>
            <pc:sldMk cId="1371691496" sldId="262"/>
            <ac:spMk id="4" creationId="{BC9EB0AB-090E-E520-C8A4-D24DD0419F49}"/>
          </ac:spMkLst>
        </pc:spChg>
        <pc:spChg chg="mod">
          <ac:chgData name="Niall Carton" userId="b8012f77-92ab-40a4-a023-1921f514d035" providerId="ADAL" clId="{D7BED8FE-91D1-4904-831A-3D2BE28FF38E}" dt="2022-09-10T14:19:27.336" v="577" actId="20577"/>
          <ac:spMkLst>
            <pc:docMk/>
            <pc:sldMk cId="1371691496" sldId="262"/>
            <ac:spMk id="5" creationId="{449E6B4A-AE7B-7DE8-4FC7-4983C153494D}"/>
          </ac:spMkLst>
        </pc:spChg>
        <pc:picChg chg="add del mod">
          <ac:chgData name="Niall Carton" userId="b8012f77-92ab-40a4-a023-1921f514d035" providerId="ADAL" clId="{D7BED8FE-91D1-4904-831A-3D2BE28FF38E}" dt="2022-09-10T14:22:31.704" v="686" actId="478"/>
          <ac:picMkLst>
            <pc:docMk/>
            <pc:sldMk cId="1371691496" sldId="262"/>
            <ac:picMk id="6" creationId="{7E3C4F9A-D0E6-D4D8-3C4B-662D71B00694}"/>
          </ac:picMkLst>
        </pc:picChg>
        <pc:picChg chg="add del mod">
          <ac:chgData name="Niall Carton" userId="b8012f77-92ab-40a4-a023-1921f514d035" providerId="ADAL" clId="{D7BED8FE-91D1-4904-831A-3D2BE28FF38E}" dt="2022-09-10T14:22:59.667" v="690" actId="478"/>
          <ac:picMkLst>
            <pc:docMk/>
            <pc:sldMk cId="1371691496" sldId="262"/>
            <ac:picMk id="7" creationId="{F73C2644-5D72-7FDF-B822-749A88122BF3}"/>
          </ac:picMkLst>
        </pc:picChg>
      </pc:sldChg>
      <pc:sldChg chg="addSp delSp modSp new mod">
        <pc:chgData name="Niall Carton" userId="b8012f77-92ab-40a4-a023-1921f514d035" providerId="ADAL" clId="{D7BED8FE-91D1-4904-831A-3D2BE28FF38E}" dt="2022-09-14T06:57:17.957" v="2451" actId="1076"/>
        <pc:sldMkLst>
          <pc:docMk/>
          <pc:sldMk cId="1307047737" sldId="263"/>
        </pc:sldMkLst>
        <pc:spChg chg="add mod">
          <ac:chgData name="Niall Carton" userId="b8012f77-92ab-40a4-a023-1921f514d035" providerId="ADAL" clId="{D7BED8FE-91D1-4904-831A-3D2BE28FF38E}" dt="2022-09-14T06:57:17.957" v="2451" actId="1076"/>
          <ac:spMkLst>
            <pc:docMk/>
            <pc:sldMk cId="1307047737" sldId="263"/>
            <ac:spMk id="2" creationId="{002D6E03-0614-01BD-72D9-11CD1A6B143A}"/>
          </ac:spMkLst>
        </pc:spChg>
        <pc:spChg chg="add mod">
          <ac:chgData name="Niall Carton" userId="b8012f77-92ab-40a4-a023-1921f514d035" providerId="ADAL" clId="{D7BED8FE-91D1-4904-831A-3D2BE28FF38E}" dt="2022-09-12T10:01:51.573" v="1771" actId="20577"/>
          <ac:spMkLst>
            <pc:docMk/>
            <pc:sldMk cId="1307047737" sldId="263"/>
            <ac:spMk id="3" creationId="{30970550-ECEA-C4A8-82C5-DD5A5BD15630}"/>
          </ac:spMkLst>
        </pc:spChg>
        <pc:spChg chg="add del mod">
          <ac:chgData name="Niall Carton" userId="b8012f77-92ab-40a4-a023-1921f514d035" providerId="ADAL" clId="{D7BED8FE-91D1-4904-831A-3D2BE28FF38E}" dt="2022-09-10T14:26:30.188" v="745" actId="478"/>
          <ac:spMkLst>
            <pc:docMk/>
            <pc:sldMk cId="1307047737" sldId="263"/>
            <ac:spMk id="5" creationId="{B9D76C13-8D5C-5FAB-B5AC-1A14AE4C8723}"/>
          </ac:spMkLst>
        </pc:spChg>
        <pc:spChg chg="add mod">
          <ac:chgData name="Niall Carton" userId="b8012f77-92ab-40a4-a023-1921f514d035" providerId="ADAL" clId="{D7BED8FE-91D1-4904-831A-3D2BE28FF38E}" dt="2022-09-10T14:46:51.075" v="1510" actId="207"/>
          <ac:spMkLst>
            <pc:docMk/>
            <pc:sldMk cId="1307047737" sldId="263"/>
            <ac:spMk id="8" creationId="{88B02D9B-4D6B-E393-3366-FCD8843D2931}"/>
          </ac:spMkLst>
        </pc:spChg>
        <pc:spChg chg="add mod">
          <ac:chgData name="Niall Carton" userId="b8012f77-92ab-40a4-a023-1921f514d035" providerId="ADAL" clId="{D7BED8FE-91D1-4904-831A-3D2BE28FF38E}" dt="2022-09-14T06:56:06.898" v="2399" actId="207"/>
          <ac:spMkLst>
            <pc:docMk/>
            <pc:sldMk cId="1307047737" sldId="263"/>
            <ac:spMk id="9" creationId="{ACB3F4BD-CDD4-4F64-7EFB-777562B4823A}"/>
          </ac:spMkLst>
        </pc:spChg>
        <pc:spChg chg="add mod">
          <ac:chgData name="Niall Carton" userId="b8012f77-92ab-40a4-a023-1921f514d035" providerId="ADAL" clId="{D7BED8FE-91D1-4904-831A-3D2BE28FF38E}" dt="2022-09-12T10:04:05.652" v="2051" actId="1076"/>
          <ac:spMkLst>
            <pc:docMk/>
            <pc:sldMk cId="1307047737" sldId="263"/>
            <ac:spMk id="11" creationId="{B2B7C137-0462-8170-2FCF-171B774216A9}"/>
          </ac:spMkLst>
        </pc:spChg>
        <pc:picChg chg="add del mod">
          <ac:chgData name="Niall Carton" userId="b8012f77-92ab-40a4-a023-1921f514d035" providerId="ADAL" clId="{D7BED8FE-91D1-4904-831A-3D2BE28FF38E}" dt="2022-09-10T14:44:26.271" v="1484" actId="478"/>
          <ac:picMkLst>
            <pc:docMk/>
            <pc:sldMk cId="1307047737" sldId="263"/>
            <ac:picMk id="6" creationId="{64C6FB5A-6FF3-E820-09AE-9F0AFA3CAC51}"/>
          </ac:picMkLst>
        </pc:picChg>
      </pc:sldChg>
      <pc:sldChg chg="addSp modSp new mod">
        <pc:chgData name="Niall Carton" userId="b8012f77-92ab-40a4-a023-1921f514d035" providerId="ADAL" clId="{D7BED8FE-91D1-4904-831A-3D2BE28FF38E}" dt="2022-09-10T14:38:55.657" v="975" actId="20577"/>
        <pc:sldMkLst>
          <pc:docMk/>
          <pc:sldMk cId="3838723168" sldId="264"/>
        </pc:sldMkLst>
        <pc:spChg chg="add mod">
          <ac:chgData name="Niall Carton" userId="b8012f77-92ab-40a4-a023-1921f514d035" providerId="ADAL" clId="{D7BED8FE-91D1-4904-831A-3D2BE28FF38E}" dt="2022-09-10T14:38:51.578" v="969" actId="20577"/>
          <ac:spMkLst>
            <pc:docMk/>
            <pc:sldMk cId="3838723168" sldId="264"/>
            <ac:spMk id="2" creationId="{5FCC1488-DACB-6A45-6BFB-0F15E8412B95}"/>
          </ac:spMkLst>
        </pc:spChg>
        <pc:spChg chg="add mod">
          <ac:chgData name="Niall Carton" userId="b8012f77-92ab-40a4-a023-1921f514d035" providerId="ADAL" clId="{D7BED8FE-91D1-4904-831A-3D2BE28FF38E}" dt="2022-09-10T14:38:47.085" v="963" actId="20577"/>
          <ac:spMkLst>
            <pc:docMk/>
            <pc:sldMk cId="3838723168" sldId="264"/>
            <ac:spMk id="4" creationId="{9575A2A9-6AB5-5BE9-8B1C-D3F13F1CC5FA}"/>
          </ac:spMkLst>
        </pc:spChg>
        <pc:spChg chg="add mod">
          <ac:chgData name="Niall Carton" userId="b8012f77-92ab-40a4-a023-1921f514d035" providerId="ADAL" clId="{D7BED8FE-91D1-4904-831A-3D2BE28FF38E}" dt="2022-09-10T14:38:55.657" v="975" actId="20577"/>
          <ac:spMkLst>
            <pc:docMk/>
            <pc:sldMk cId="3838723168" sldId="264"/>
            <ac:spMk id="6" creationId="{0AD4BC00-04AE-F6DC-1D97-234D02C5622B}"/>
          </ac:spMkLst>
        </pc:spChg>
        <pc:spChg chg="add mod">
          <ac:chgData name="Niall Carton" userId="b8012f77-92ab-40a4-a023-1921f514d035" providerId="ADAL" clId="{D7BED8FE-91D1-4904-831A-3D2BE28FF38E}" dt="2022-09-10T14:38:22.903" v="947" actId="1076"/>
          <ac:spMkLst>
            <pc:docMk/>
            <pc:sldMk cId="3838723168" sldId="264"/>
            <ac:spMk id="15" creationId="{8AE322C5-D8B6-A444-6FE9-0D3584A5AA33}"/>
          </ac:spMkLst>
        </pc:spChg>
        <pc:spChg chg="add mod">
          <ac:chgData name="Niall Carton" userId="b8012f77-92ab-40a4-a023-1921f514d035" providerId="ADAL" clId="{D7BED8FE-91D1-4904-831A-3D2BE28FF38E}" dt="2022-09-10T14:34:47.997" v="830" actId="14100"/>
          <ac:spMkLst>
            <pc:docMk/>
            <pc:sldMk cId="3838723168" sldId="264"/>
            <ac:spMk id="18" creationId="{F3DF7D98-FC33-ABB2-B597-F2E344E0470F}"/>
          </ac:spMkLst>
        </pc:spChg>
        <pc:spChg chg="add mod">
          <ac:chgData name="Niall Carton" userId="b8012f77-92ab-40a4-a023-1921f514d035" providerId="ADAL" clId="{D7BED8FE-91D1-4904-831A-3D2BE28FF38E}" dt="2022-09-10T14:38:04.441" v="944" actId="14100"/>
          <ac:spMkLst>
            <pc:docMk/>
            <pc:sldMk cId="3838723168" sldId="264"/>
            <ac:spMk id="23" creationId="{E1B1CF6D-E1CD-360F-30FE-383A6FDC792E}"/>
          </ac:spMkLst>
        </pc:spChg>
        <pc:spChg chg="add mod">
          <ac:chgData name="Niall Carton" userId="b8012f77-92ab-40a4-a023-1921f514d035" providerId="ADAL" clId="{D7BED8FE-91D1-4904-831A-3D2BE28FF38E}" dt="2022-09-10T14:38:18.877" v="946" actId="1582"/>
          <ac:spMkLst>
            <pc:docMk/>
            <pc:sldMk cId="3838723168" sldId="264"/>
            <ac:spMk id="26" creationId="{6E72912B-C8B7-B423-F438-25BCD8EFCEED}"/>
          </ac:spMkLst>
        </pc:spChg>
        <pc:spChg chg="add mod">
          <ac:chgData name="Niall Carton" userId="b8012f77-92ab-40a4-a023-1921f514d035" providerId="ADAL" clId="{D7BED8FE-91D1-4904-831A-3D2BE28FF38E}" dt="2022-09-10T14:37:06.737" v="933" actId="14100"/>
          <ac:spMkLst>
            <pc:docMk/>
            <pc:sldMk cId="3838723168" sldId="264"/>
            <ac:spMk id="29" creationId="{C611291D-22EF-6ABF-BAF9-A34E6E908343}"/>
          </ac:spMkLst>
        </pc:spChg>
        <pc:cxnChg chg="add mod">
          <ac:chgData name="Niall Carton" userId="b8012f77-92ab-40a4-a023-1921f514d035" providerId="ADAL" clId="{D7BED8FE-91D1-4904-831A-3D2BE28FF38E}" dt="2022-09-10T14:32:50.171" v="804" actId="1582"/>
          <ac:cxnSpMkLst>
            <pc:docMk/>
            <pc:sldMk cId="3838723168" sldId="264"/>
            <ac:cxnSpMk id="8" creationId="{7E093F02-DE0F-13EB-6EB5-E986408B5999}"/>
          </ac:cxnSpMkLst>
        </pc:cxnChg>
        <pc:cxnChg chg="add mod">
          <ac:chgData name="Niall Carton" userId="b8012f77-92ab-40a4-a023-1921f514d035" providerId="ADAL" clId="{D7BED8FE-91D1-4904-831A-3D2BE28FF38E}" dt="2022-09-10T14:35:18.919" v="836" actId="14100"/>
          <ac:cxnSpMkLst>
            <pc:docMk/>
            <pc:sldMk cId="3838723168" sldId="264"/>
            <ac:cxnSpMk id="9" creationId="{FAFACA8C-9761-FA56-F4D3-85FFDE77CB45}"/>
          </ac:cxnSpMkLst>
        </pc:cxnChg>
        <pc:cxnChg chg="add mod">
          <ac:chgData name="Niall Carton" userId="b8012f77-92ab-40a4-a023-1921f514d035" providerId="ADAL" clId="{D7BED8FE-91D1-4904-831A-3D2BE28FF38E}" dt="2022-09-10T14:34:22.905" v="824" actId="14100"/>
          <ac:cxnSpMkLst>
            <pc:docMk/>
            <pc:sldMk cId="3838723168" sldId="264"/>
            <ac:cxnSpMk id="12" creationId="{9E4930DA-717D-8D16-4E05-A1FFE4490D6A}"/>
          </ac:cxnSpMkLst>
        </pc:cxnChg>
        <pc:cxnChg chg="add mod">
          <ac:chgData name="Niall Carton" userId="b8012f77-92ab-40a4-a023-1921f514d035" providerId="ADAL" clId="{D7BED8FE-91D1-4904-831A-3D2BE28FF38E}" dt="2022-09-10T14:35:13.792" v="834" actId="208"/>
          <ac:cxnSpMkLst>
            <pc:docMk/>
            <pc:sldMk cId="3838723168" sldId="264"/>
            <ac:cxnSpMk id="20" creationId="{A72F1743-007F-CAA8-554B-0D59749EAA65}"/>
          </ac:cxnSpMkLst>
        </pc:cxnChg>
        <pc:cxnChg chg="add mod">
          <ac:chgData name="Niall Carton" userId="b8012f77-92ab-40a4-a023-1921f514d035" providerId="ADAL" clId="{D7BED8FE-91D1-4904-831A-3D2BE28FF38E}" dt="2022-09-10T14:35:27.648" v="838" actId="1076"/>
          <ac:cxnSpMkLst>
            <pc:docMk/>
            <pc:sldMk cId="3838723168" sldId="264"/>
            <ac:cxnSpMk id="22" creationId="{8A5DD1EE-011E-4822-E606-9732AD3D095F}"/>
          </ac:cxnSpMkLst>
        </pc:cxnChg>
        <pc:cxnChg chg="add mod">
          <ac:chgData name="Niall Carton" userId="b8012f77-92ab-40a4-a023-1921f514d035" providerId="ADAL" clId="{D7BED8FE-91D1-4904-831A-3D2BE28FF38E}" dt="2022-09-10T14:36:16.550" v="847" actId="1076"/>
          <ac:cxnSpMkLst>
            <pc:docMk/>
            <pc:sldMk cId="3838723168" sldId="264"/>
            <ac:cxnSpMk id="24" creationId="{0299C6E8-F8CD-02B8-CC3B-DA63F4929448}"/>
          </ac:cxnSpMkLst>
        </pc:cxnChg>
        <pc:cxnChg chg="add mod">
          <ac:chgData name="Niall Carton" userId="b8012f77-92ab-40a4-a023-1921f514d035" providerId="ADAL" clId="{D7BED8FE-91D1-4904-831A-3D2BE28FF38E}" dt="2022-09-10T14:37:19.485" v="937" actId="1076"/>
          <ac:cxnSpMkLst>
            <pc:docMk/>
            <pc:sldMk cId="3838723168" sldId="264"/>
            <ac:cxnSpMk id="30" creationId="{0D23A2CD-8CC3-E14D-C919-ED1203E9618F}"/>
          </ac:cxnSpMkLst>
        </pc:cxnChg>
      </pc:sldChg>
      <pc:sldChg chg="addSp delSp modSp new mod">
        <pc:chgData name="Niall Carton" userId="b8012f77-92ab-40a4-a023-1921f514d035" providerId="ADAL" clId="{D7BED8FE-91D1-4904-831A-3D2BE28FF38E}" dt="2022-09-12T13:14:23.579" v="2392" actId="207"/>
        <pc:sldMkLst>
          <pc:docMk/>
          <pc:sldMk cId="2853654321" sldId="265"/>
        </pc:sldMkLst>
        <pc:spChg chg="add mod">
          <ac:chgData name="Niall Carton" userId="b8012f77-92ab-40a4-a023-1921f514d035" providerId="ADAL" clId="{D7BED8FE-91D1-4904-831A-3D2BE28FF38E}" dt="2022-09-12T13:14:23.579" v="2392" actId="207"/>
          <ac:spMkLst>
            <pc:docMk/>
            <pc:sldMk cId="2853654321" sldId="265"/>
            <ac:spMk id="2" creationId="{F77E4773-390B-3B8C-82A1-2A3860A135CD}"/>
          </ac:spMkLst>
        </pc:spChg>
        <pc:spChg chg="add del">
          <ac:chgData name="Niall Carton" userId="b8012f77-92ab-40a4-a023-1921f514d035" providerId="ADAL" clId="{D7BED8FE-91D1-4904-831A-3D2BE28FF38E}" dt="2022-09-10T14:45:10.980" v="1494" actId="478"/>
          <ac:spMkLst>
            <pc:docMk/>
            <pc:sldMk cId="2853654321" sldId="265"/>
            <ac:spMk id="3" creationId="{931B2ADC-712F-867B-8485-8D87CF764884}"/>
          </ac:spMkLst>
        </pc:spChg>
        <pc:spChg chg="add mod">
          <ac:chgData name="Niall Carton" userId="b8012f77-92ab-40a4-a023-1921f514d035" providerId="ADAL" clId="{D7BED8FE-91D1-4904-831A-3D2BE28FF38E}" dt="2022-09-12T13:12:08.003" v="2052" actId="1076"/>
          <ac:spMkLst>
            <pc:docMk/>
            <pc:sldMk cId="2853654321" sldId="265"/>
            <ac:spMk id="5" creationId="{A66A2E1A-25A7-877E-F8DC-2F72DC15E120}"/>
          </ac:spMkLst>
        </pc:spChg>
        <pc:picChg chg="add mod">
          <ac:chgData name="Niall Carton" userId="b8012f77-92ab-40a4-a023-1921f514d035" providerId="ADAL" clId="{D7BED8FE-91D1-4904-831A-3D2BE28FF38E}" dt="2022-09-12T13:12:08.003" v="2052" actId="1076"/>
          <ac:picMkLst>
            <pc:docMk/>
            <pc:sldMk cId="2853654321" sldId="265"/>
            <ac:picMk id="1026" creationId="{2C1F8865-CA2B-9DFF-01AF-DFA510680075}"/>
          </ac:picMkLst>
        </pc:picChg>
      </pc:sldChg>
      <pc:sldChg chg="add">
        <pc:chgData name="Niall Carton" userId="b8012f77-92ab-40a4-a023-1921f514d035" providerId="ADAL" clId="{D7BED8FE-91D1-4904-831A-3D2BE28FF38E}" dt="2022-09-10T14:49:41.947" v="1762" actId="2890"/>
        <pc:sldMkLst>
          <pc:docMk/>
          <pc:sldMk cId="2855922486" sldId="26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51958-4A4D-C747-9656-897858AE56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C7069DE-E2F7-303C-431F-8C2EAB7BF1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E92112E-E403-9BA2-1055-3014D0F99175}"/>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5" name="Footer Placeholder 4">
            <a:extLst>
              <a:ext uri="{FF2B5EF4-FFF2-40B4-BE49-F238E27FC236}">
                <a16:creationId xmlns:a16="http://schemas.microsoft.com/office/drawing/2014/main" id="{EAF838C2-4D51-B748-84E2-76888985F6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67B737-19D3-C695-0565-BD9BE6C2512B}"/>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1719242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65E4D-1C75-F9D8-09F8-8865B4862B4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AB035C1-7CE8-7652-7732-F83B6839FF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6BACD6-B26B-AFC4-07ED-0267835452FF}"/>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5" name="Footer Placeholder 4">
            <a:extLst>
              <a:ext uri="{FF2B5EF4-FFF2-40B4-BE49-F238E27FC236}">
                <a16:creationId xmlns:a16="http://schemas.microsoft.com/office/drawing/2014/main" id="{25A6E300-CE83-F278-B2C9-5E23EC3910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82B13F-2237-4853-9E3D-DCFAF2882EF7}"/>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126220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D16BFB-EA97-8593-4878-54ECEDABEA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FBA0F21-5153-CEB6-8010-497C12479A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020A976-2A45-6E64-7FAE-D5FCB9959F46}"/>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5" name="Footer Placeholder 4">
            <a:extLst>
              <a:ext uri="{FF2B5EF4-FFF2-40B4-BE49-F238E27FC236}">
                <a16:creationId xmlns:a16="http://schemas.microsoft.com/office/drawing/2014/main" id="{B36E9774-A5A1-D0F8-D7BC-53FFEF3EFC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727545-EE0F-AC92-A97D-F626331A6527}"/>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45232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AACC2-68C1-154B-C1D3-1C75D09F7E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FA390F4-015A-9920-7ECD-30F2044614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C8A55C-24EF-2E2E-93CE-885B1D54C70C}"/>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5" name="Footer Placeholder 4">
            <a:extLst>
              <a:ext uri="{FF2B5EF4-FFF2-40B4-BE49-F238E27FC236}">
                <a16:creationId xmlns:a16="http://schemas.microsoft.com/office/drawing/2014/main" id="{8E7B91C3-C288-1D7B-BC1E-29CBCF9BEE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3FDE76-0893-AED8-3737-2A3C2BA53D97}"/>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414053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814EC0-A9E0-A1F2-DB55-21B2836CA6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8BB269D-599E-AC19-FBE6-9FAA3CFDBF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7CE702C-31C1-D8B7-777F-357EDD4C8CD0}"/>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5" name="Footer Placeholder 4">
            <a:extLst>
              <a:ext uri="{FF2B5EF4-FFF2-40B4-BE49-F238E27FC236}">
                <a16:creationId xmlns:a16="http://schemas.microsoft.com/office/drawing/2014/main" id="{2D30A87F-5669-4BC9-F065-2E7623F709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180E96-FD79-DBDC-8DFA-AA13A9BB8E4F}"/>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2394680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10AA2-E601-3719-781F-9AD9FB42B27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5BA2F6-75C9-59A1-A039-204DAECD68F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FB86F01-B59C-8EC1-E8DB-5281CE345C5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10F4545-A1ED-CD42-D9EF-C5820711CDDA}"/>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6" name="Footer Placeholder 5">
            <a:extLst>
              <a:ext uri="{FF2B5EF4-FFF2-40B4-BE49-F238E27FC236}">
                <a16:creationId xmlns:a16="http://schemas.microsoft.com/office/drawing/2014/main" id="{92315F19-C86D-0E4E-B1D6-533E2A4536F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657DCE-F179-6CD1-1A2C-D81805C5C2B4}"/>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1828359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8536F-D6E8-4C4B-1907-AE863FB524D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A78DC23-72B1-15F9-F512-32BEBCEF28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83A10D-2679-A8FC-672A-6706B72B252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C751EB4-F99D-CF45-E783-2DD80F06C3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4FADCA-BF67-79FB-CC2D-C942232CB3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6CA3BF8-8348-E8D2-1DB6-0BE9FC157463}"/>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8" name="Footer Placeholder 7">
            <a:extLst>
              <a:ext uri="{FF2B5EF4-FFF2-40B4-BE49-F238E27FC236}">
                <a16:creationId xmlns:a16="http://schemas.microsoft.com/office/drawing/2014/main" id="{2B0A4A47-6AEB-C253-60E6-F1E3F338F63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118E45D-C47D-2896-1032-C548D68B09F9}"/>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1748210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F584A-E42C-D872-BE92-7AB52A13090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FFDFDB4-AC28-9718-1E1C-C5E7B998DF50}"/>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4" name="Footer Placeholder 3">
            <a:extLst>
              <a:ext uri="{FF2B5EF4-FFF2-40B4-BE49-F238E27FC236}">
                <a16:creationId xmlns:a16="http://schemas.microsoft.com/office/drawing/2014/main" id="{D5271B06-8C0F-2F67-F228-B75FB4844FC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A1C40A1-713B-EC59-DF50-AC4CF322767F}"/>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3495318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A18D62-64F0-4929-EEDE-AE99E959A322}"/>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3" name="Footer Placeholder 2">
            <a:extLst>
              <a:ext uri="{FF2B5EF4-FFF2-40B4-BE49-F238E27FC236}">
                <a16:creationId xmlns:a16="http://schemas.microsoft.com/office/drawing/2014/main" id="{14621303-2975-165F-4A82-AEBDE28BCFA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755C8E-2AAF-A830-A3A5-48A1CF45A7C1}"/>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12239117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CC007-0AF5-654B-E5F8-78B7872443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7344ED7-97C7-F046-A3D7-C749A0E570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5911ABA-7635-3822-972A-845534B450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1402F25-76BD-1608-4145-9066BE58B042}"/>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6" name="Footer Placeholder 5">
            <a:extLst>
              <a:ext uri="{FF2B5EF4-FFF2-40B4-BE49-F238E27FC236}">
                <a16:creationId xmlns:a16="http://schemas.microsoft.com/office/drawing/2014/main" id="{10D28F06-4D20-5A2A-02DF-C3F6E049E3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0409C3-88DC-A7F7-7BE9-65644CF2D1F1}"/>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1996215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516EB-D9A1-30F0-91CF-B988FA7D927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938DFA4-C41E-9A24-51EA-26A3BC59B3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ABD29E5-6233-E8F7-01F5-BB1D37A4CD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46E301-4116-1DBD-4C58-73C8F3EEF34C}"/>
              </a:ext>
            </a:extLst>
          </p:cNvPr>
          <p:cNvSpPr>
            <a:spLocks noGrp="1"/>
          </p:cNvSpPr>
          <p:nvPr>
            <p:ph type="dt" sz="half" idx="10"/>
          </p:nvPr>
        </p:nvSpPr>
        <p:spPr/>
        <p:txBody>
          <a:bodyPr/>
          <a:lstStyle/>
          <a:p>
            <a:fld id="{27B2D0AB-A2BE-4AD2-B035-7DA03256F256}" type="datetimeFigureOut">
              <a:rPr lang="en-GB" smtClean="0"/>
              <a:t>16/09/2022</a:t>
            </a:fld>
            <a:endParaRPr lang="en-GB"/>
          </a:p>
        </p:txBody>
      </p:sp>
      <p:sp>
        <p:nvSpPr>
          <p:cNvPr id="6" name="Footer Placeholder 5">
            <a:extLst>
              <a:ext uri="{FF2B5EF4-FFF2-40B4-BE49-F238E27FC236}">
                <a16:creationId xmlns:a16="http://schemas.microsoft.com/office/drawing/2014/main" id="{9C7913D3-7686-6743-51B0-3EB4D1C5C5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1DA510-6276-9467-1966-E7005EA76182}"/>
              </a:ext>
            </a:extLst>
          </p:cNvPr>
          <p:cNvSpPr>
            <a:spLocks noGrp="1"/>
          </p:cNvSpPr>
          <p:nvPr>
            <p:ph type="sldNum" sz="quarter" idx="12"/>
          </p:nvPr>
        </p:nvSpPr>
        <p:spPr/>
        <p:txBody>
          <a:bodyPr/>
          <a:lstStyle/>
          <a:p>
            <a:fld id="{2C1B0D1A-E6FD-4BD6-84EC-462BD669E212}" type="slidenum">
              <a:rPr lang="en-GB" smtClean="0"/>
              <a:t>‹#›</a:t>
            </a:fld>
            <a:endParaRPr lang="en-GB"/>
          </a:p>
        </p:txBody>
      </p:sp>
    </p:spTree>
    <p:extLst>
      <p:ext uri="{BB962C8B-B14F-4D97-AF65-F5344CB8AC3E}">
        <p14:creationId xmlns:p14="http://schemas.microsoft.com/office/powerpoint/2010/main" val="15270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580F4A-9E84-6273-A88A-E133FF3787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1DFA0EB-AC66-845F-991A-8C1FFFD6F6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F7578E-9C10-42BF-9220-C50402083E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B2D0AB-A2BE-4AD2-B035-7DA03256F256}" type="datetimeFigureOut">
              <a:rPr lang="en-GB" smtClean="0"/>
              <a:t>16/09/2022</a:t>
            </a:fld>
            <a:endParaRPr lang="en-GB"/>
          </a:p>
        </p:txBody>
      </p:sp>
      <p:sp>
        <p:nvSpPr>
          <p:cNvPr id="5" name="Footer Placeholder 4">
            <a:extLst>
              <a:ext uri="{FF2B5EF4-FFF2-40B4-BE49-F238E27FC236}">
                <a16:creationId xmlns:a16="http://schemas.microsoft.com/office/drawing/2014/main" id="{96896985-2F33-5FCE-8DD2-D133D8751A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DD2A5F3-834A-39D1-54DC-EA142BAD55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B0D1A-E6FD-4BD6-84EC-462BD669E212}" type="slidenum">
              <a:rPr lang="en-GB" smtClean="0"/>
              <a:t>‹#›</a:t>
            </a:fld>
            <a:endParaRPr lang="en-GB"/>
          </a:p>
        </p:txBody>
      </p:sp>
    </p:spTree>
    <p:extLst>
      <p:ext uri="{BB962C8B-B14F-4D97-AF65-F5344CB8AC3E}">
        <p14:creationId xmlns:p14="http://schemas.microsoft.com/office/powerpoint/2010/main" val="1889830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9BBD-FCF2-FCB8-6164-8459F70858E2}"/>
              </a:ext>
            </a:extLst>
          </p:cNvPr>
          <p:cNvSpPr>
            <a:spLocks noGrp="1"/>
          </p:cNvSpPr>
          <p:nvPr>
            <p:ph type="ctrTitle"/>
          </p:nvPr>
        </p:nvSpPr>
        <p:spPr>
          <a:xfrm>
            <a:off x="0" y="0"/>
            <a:ext cx="12192000" cy="634241"/>
          </a:xfrm>
          <a:solidFill>
            <a:schemeClr val="accent6">
              <a:lumMod val="40000"/>
              <a:lumOff val="60000"/>
            </a:schemeClr>
          </a:solidFill>
        </p:spPr>
        <p:txBody>
          <a:bodyPr>
            <a:normAutofit/>
          </a:bodyPr>
          <a:lstStyle/>
          <a:p>
            <a:r>
              <a:rPr lang="en-GB" sz="3200" b="1" u="sng" dirty="0">
                <a:latin typeface="+mn-lt"/>
              </a:rPr>
              <a:t>What is an ecosystem?</a:t>
            </a:r>
          </a:p>
        </p:txBody>
      </p:sp>
      <p:sp>
        <p:nvSpPr>
          <p:cNvPr id="3" name="Subtitle 2">
            <a:extLst>
              <a:ext uri="{FF2B5EF4-FFF2-40B4-BE49-F238E27FC236}">
                <a16:creationId xmlns:a16="http://schemas.microsoft.com/office/drawing/2014/main" id="{87B105FA-940F-3658-F809-BD57F056382D}"/>
              </a:ext>
            </a:extLst>
          </p:cNvPr>
          <p:cNvSpPr>
            <a:spLocks noGrp="1"/>
          </p:cNvSpPr>
          <p:nvPr>
            <p:ph type="subTitle" idx="1"/>
          </p:nvPr>
        </p:nvSpPr>
        <p:spPr>
          <a:xfrm>
            <a:off x="0" y="634241"/>
            <a:ext cx="12192000" cy="386176"/>
          </a:xfrm>
          <a:solidFill>
            <a:schemeClr val="accent2">
              <a:lumMod val="20000"/>
              <a:lumOff val="80000"/>
            </a:schemeClr>
          </a:solidFill>
        </p:spPr>
        <p:txBody>
          <a:bodyPr>
            <a:normAutofit/>
          </a:bodyPr>
          <a:lstStyle/>
          <a:p>
            <a:pPr algn="l"/>
            <a:r>
              <a:rPr lang="en-GB" sz="1800" dirty="0"/>
              <a:t>LO: To explain, using the example of a pond, the features of a small-scale ecosystem</a:t>
            </a:r>
          </a:p>
        </p:txBody>
      </p:sp>
      <p:sp>
        <p:nvSpPr>
          <p:cNvPr id="5" name="TextBox 4">
            <a:extLst>
              <a:ext uri="{FF2B5EF4-FFF2-40B4-BE49-F238E27FC236}">
                <a16:creationId xmlns:a16="http://schemas.microsoft.com/office/drawing/2014/main" id="{449E6B4A-AE7B-7DE8-4FC7-4983C153494D}"/>
              </a:ext>
            </a:extLst>
          </p:cNvPr>
          <p:cNvSpPr txBox="1"/>
          <p:nvPr/>
        </p:nvSpPr>
        <p:spPr>
          <a:xfrm>
            <a:off x="1020416" y="1722783"/>
            <a:ext cx="7991062" cy="1815882"/>
          </a:xfrm>
          <a:prstGeom prst="rect">
            <a:avLst/>
          </a:prstGeom>
          <a:solidFill>
            <a:schemeClr val="accent4">
              <a:lumMod val="20000"/>
              <a:lumOff val="80000"/>
            </a:schemeClr>
          </a:solidFill>
        </p:spPr>
        <p:txBody>
          <a:bodyPr wrap="square" rtlCol="0">
            <a:spAutoFit/>
          </a:bodyPr>
          <a:lstStyle/>
          <a:p>
            <a:pPr marL="342900" indent="-342900">
              <a:buFont typeface="+mj-lt"/>
              <a:buAutoNum type="arabicPeriod"/>
            </a:pPr>
            <a:r>
              <a:rPr lang="en-GB" sz="2800" dirty="0"/>
              <a:t>Is an ecosystem small-scale or large scale?</a:t>
            </a:r>
          </a:p>
          <a:p>
            <a:pPr marL="342900" indent="-342900">
              <a:buFont typeface="+mj-lt"/>
              <a:buAutoNum type="arabicPeriod"/>
            </a:pPr>
            <a:r>
              <a:rPr lang="en-GB" sz="2800" dirty="0"/>
              <a:t>Is soil biotic or abiotic?</a:t>
            </a:r>
          </a:p>
          <a:p>
            <a:pPr marL="342900" indent="-342900">
              <a:buFont typeface="+mj-lt"/>
              <a:buAutoNum type="arabicPeriod"/>
            </a:pPr>
            <a:r>
              <a:rPr lang="en-GB" sz="2800" dirty="0"/>
              <a:t>Is air biotic or abiotic?</a:t>
            </a:r>
          </a:p>
          <a:p>
            <a:pPr marL="342900" indent="-342900">
              <a:buFont typeface="+mj-lt"/>
              <a:buAutoNum type="arabicPeriod"/>
            </a:pPr>
            <a:r>
              <a:rPr lang="en-GB" sz="2800" dirty="0"/>
              <a:t>Are plants biotic </a:t>
            </a:r>
            <a:r>
              <a:rPr lang="en-GB" sz="2800"/>
              <a:t>or abiotic?</a:t>
            </a:r>
            <a:endParaRPr lang="en-GB" sz="2800" dirty="0"/>
          </a:p>
        </p:txBody>
      </p:sp>
    </p:spTree>
    <p:extLst>
      <p:ext uri="{BB962C8B-B14F-4D97-AF65-F5344CB8AC3E}">
        <p14:creationId xmlns:p14="http://schemas.microsoft.com/office/powerpoint/2010/main" val="3989482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FCC1488-DACB-6A45-6BFB-0F15E8412B95}"/>
              </a:ext>
            </a:extLst>
          </p:cNvPr>
          <p:cNvSpPr/>
          <p:nvPr/>
        </p:nvSpPr>
        <p:spPr>
          <a:xfrm>
            <a:off x="7920355" y="245744"/>
            <a:ext cx="2604770" cy="218313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Biomass Store:</a:t>
            </a:r>
          </a:p>
        </p:txBody>
      </p:sp>
      <p:sp>
        <p:nvSpPr>
          <p:cNvPr id="4" name="Oval 3">
            <a:extLst>
              <a:ext uri="{FF2B5EF4-FFF2-40B4-BE49-F238E27FC236}">
                <a16:creationId xmlns:a16="http://schemas.microsoft.com/office/drawing/2014/main" id="{9575A2A9-6AB5-5BE9-8B1C-D3F13F1CC5FA}"/>
              </a:ext>
            </a:extLst>
          </p:cNvPr>
          <p:cNvSpPr/>
          <p:nvPr/>
        </p:nvSpPr>
        <p:spPr>
          <a:xfrm>
            <a:off x="2052955" y="3038475"/>
            <a:ext cx="2604770" cy="218313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Litter Store:</a:t>
            </a:r>
          </a:p>
        </p:txBody>
      </p:sp>
      <p:sp>
        <p:nvSpPr>
          <p:cNvPr id="6" name="Oval 5">
            <a:extLst>
              <a:ext uri="{FF2B5EF4-FFF2-40B4-BE49-F238E27FC236}">
                <a16:creationId xmlns:a16="http://schemas.microsoft.com/office/drawing/2014/main" id="{0AD4BC00-04AE-F6DC-1D97-234D02C5622B}"/>
              </a:ext>
            </a:extLst>
          </p:cNvPr>
          <p:cNvSpPr/>
          <p:nvPr/>
        </p:nvSpPr>
        <p:spPr>
          <a:xfrm>
            <a:off x="7920355" y="3962402"/>
            <a:ext cx="2604770" cy="169544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Soil Store:</a:t>
            </a:r>
          </a:p>
        </p:txBody>
      </p:sp>
      <p:cxnSp>
        <p:nvCxnSpPr>
          <p:cNvPr id="8" name="Straight Arrow Connector 7">
            <a:extLst>
              <a:ext uri="{FF2B5EF4-FFF2-40B4-BE49-F238E27FC236}">
                <a16:creationId xmlns:a16="http://schemas.microsoft.com/office/drawing/2014/main" id="{7E093F02-DE0F-13EB-6EB5-E986408B5999}"/>
              </a:ext>
            </a:extLst>
          </p:cNvPr>
          <p:cNvCxnSpPr/>
          <p:nvPr/>
        </p:nvCxnSpPr>
        <p:spPr>
          <a:xfrm flipH="1">
            <a:off x="4410075" y="1657350"/>
            <a:ext cx="3510280" cy="157162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FAFACA8C-9761-FA56-F4D3-85FFDE77CB45}"/>
              </a:ext>
            </a:extLst>
          </p:cNvPr>
          <p:cNvCxnSpPr>
            <a:cxnSpLocks/>
          </p:cNvCxnSpPr>
          <p:nvPr/>
        </p:nvCxnSpPr>
        <p:spPr>
          <a:xfrm>
            <a:off x="4550727" y="4621530"/>
            <a:ext cx="3288348" cy="28036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9E4930DA-717D-8D16-4E05-A1FFE4490D6A}"/>
              </a:ext>
            </a:extLst>
          </p:cNvPr>
          <p:cNvCxnSpPr>
            <a:cxnSpLocks/>
          </p:cNvCxnSpPr>
          <p:nvPr/>
        </p:nvCxnSpPr>
        <p:spPr>
          <a:xfrm flipV="1">
            <a:off x="9222740" y="2562225"/>
            <a:ext cx="0" cy="125730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5" name="Arrow: Right 14">
            <a:extLst>
              <a:ext uri="{FF2B5EF4-FFF2-40B4-BE49-F238E27FC236}">
                <a16:creationId xmlns:a16="http://schemas.microsoft.com/office/drawing/2014/main" id="{8AE322C5-D8B6-A444-6FE9-0D3584A5AA33}"/>
              </a:ext>
            </a:extLst>
          </p:cNvPr>
          <p:cNvSpPr/>
          <p:nvPr/>
        </p:nvSpPr>
        <p:spPr>
          <a:xfrm rot="7965555">
            <a:off x="2882012" y="1972563"/>
            <a:ext cx="1571624" cy="634365"/>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F3DF7D98-FC33-ABB2-B597-F2E344E0470F}"/>
              </a:ext>
            </a:extLst>
          </p:cNvPr>
          <p:cNvSpPr/>
          <p:nvPr/>
        </p:nvSpPr>
        <p:spPr>
          <a:xfrm rot="16200000">
            <a:off x="8793162" y="5941694"/>
            <a:ext cx="1068705" cy="634365"/>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A72F1743-007F-CAA8-554B-0D59749EAA65}"/>
              </a:ext>
            </a:extLst>
          </p:cNvPr>
          <p:cNvCxnSpPr>
            <a:stCxn id="4" idx="3"/>
          </p:cNvCxnSpPr>
          <p:nvPr/>
        </p:nvCxnSpPr>
        <p:spPr>
          <a:xfrm flipH="1">
            <a:off x="895350" y="4901893"/>
            <a:ext cx="1539065" cy="1336982"/>
          </a:xfrm>
          <a:prstGeom prst="straightConnector1">
            <a:avLst/>
          </a:prstGeom>
          <a:ln w="381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A5DD1EE-011E-4822-E606-9732AD3D095F}"/>
              </a:ext>
            </a:extLst>
          </p:cNvPr>
          <p:cNvCxnSpPr/>
          <p:nvPr/>
        </p:nvCxnSpPr>
        <p:spPr>
          <a:xfrm flipH="1">
            <a:off x="6381290" y="5408621"/>
            <a:ext cx="1539065" cy="1336982"/>
          </a:xfrm>
          <a:prstGeom prst="straightConnector1">
            <a:avLst/>
          </a:prstGeom>
          <a:ln w="381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1B1CF6D-E1CD-360F-30FE-383A6FDC792E}"/>
              </a:ext>
            </a:extLst>
          </p:cNvPr>
          <p:cNvSpPr txBox="1"/>
          <p:nvPr/>
        </p:nvSpPr>
        <p:spPr>
          <a:xfrm>
            <a:off x="1492474" y="116139"/>
            <a:ext cx="1897950" cy="1477328"/>
          </a:xfrm>
          <a:prstGeom prst="rect">
            <a:avLst/>
          </a:prstGeom>
          <a:noFill/>
        </p:spPr>
        <p:txBody>
          <a:bodyPr wrap="square" rtlCol="0">
            <a:spAutoFit/>
          </a:bodyPr>
          <a:lstStyle/>
          <a:p>
            <a:r>
              <a:rPr lang="en-GB" dirty="0"/>
              <a:t>Nutrient transfer</a:t>
            </a:r>
          </a:p>
          <a:p>
            <a:endParaRPr lang="en-GB" dirty="0"/>
          </a:p>
          <a:p>
            <a:r>
              <a:rPr lang="en-GB" dirty="0"/>
              <a:t>Input of nutrients</a:t>
            </a:r>
          </a:p>
          <a:p>
            <a:endParaRPr lang="en-GB" dirty="0"/>
          </a:p>
          <a:p>
            <a:r>
              <a:rPr lang="en-GB" dirty="0"/>
              <a:t>Loss of nutrients</a:t>
            </a:r>
          </a:p>
        </p:txBody>
      </p:sp>
      <p:cxnSp>
        <p:nvCxnSpPr>
          <p:cNvPr id="24" name="Straight Arrow Connector 23">
            <a:extLst>
              <a:ext uri="{FF2B5EF4-FFF2-40B4-BE49-F238E27FC236}">
                <a16:creationId xmlns:a16="http://schemas.microsoft.com/office/drawing/2014/main" id="{0299C6E8-F8CD-02B8-CC3B-DA63F4929448}"/>
              </a:ext>
            </a:extLst>
          </p:cNvPr>
          <p:cNvCxnSpPr>
            <a:cxnSpLocks/>
          </p:cNvCxnSpPr>
          <p:nvPr/>
        </p:nvCxnSpPr>
        <p:spPr>
          <a:xfrm>
            <a:off x="190023" y="245744"/>
            <a:ext cx="1128554"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6" name="Rectangle 25">
            <a:extLst>
              <a:ext uri="{FF2B5EF4-FFF2-40B4-BE49-F238E27FC236}">
                <a16:creationId xmlns:a16="http://schemas.microsoft.com/office/drawing/2014/main" id="{6E72912B-C8B7-B423-F438-25BCD8EFCEED}"/>
              </a:ext>
            </a:extLst>
          </p:cNvPr>
          <p:cNvSpPr/>
          <p:nvPr/>
        </p:nvSpPr>
        <p:spPr>
          <a:xfrm>
            <a:off x="76200" y="0"/>
            <a:ext cx="3200400" cy="174307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C611291D-22EF-6ABF-BAF9-A34E6E908343}"/>
              </a:ext>
            </a:extLst>
          </p:cNvPr>
          <p:cNvSpPr/>
          <p:nvPr/>
        </p:nvSpPr>
        <p:spPr>
          <a:xfrm>
            <a:off x="217965" y="534354"/>
            <a:ext cx="1229835" cy="503866"/>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Arrow Connector 29">
            <a:extLst>
              <a:ext uri="{FF2B5EF4-FFF2-40B4-BE49-F238E27FC236}">
                <a16:creationId xmlns:a16="http://schemas.microsoft.com/office/drawing/2014/main" id="{0D23A2CD-8CC3-E14D-C919-ED1203E9618F}"/>
              </a:ext>
            </a:extLst>
          </p:cNvPr>
          <p:cNvCxnSpPr>
            <a:cxnSpLocks/>
          </p:cNvCxnSpPr>
          <p:nvPr/>
        </p:nvCxnSpPr>
        <p:spPr>
          <a:xfrm>
            <a:off x="241855" y="1337309"/>
            <a:ext cx="1240171" cy="0"/>
          </a:xfrm>
          <a:prstGeom prst="straightConnector1">
            <a:avLst/>
          </a:prstGeom>
          <a:ln w="381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5922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2C1F8865-CA2B-9DFF-01AF-DFA5106800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66A2E1A-25A7-877E-F8DC-2F72DC15E120}"/>
              </a:ext>
            </a:extLst>
          </p:cNvPr>
          <p:cNvSpPr txBox="1"/>
          <p:nvPr/>
        </p:nvSpPr>
        <p:spPr>
          <a:xfrm>
            <a:off x="4267200" y="1282184"/>
            <a:ext cx="1266825" cy="646331"/>
          </a:xfrm>
          <a:prstGeom prst="rect">
            <a:avLst/>
          </a:prstGeom>
          <a:solidFill>
            <a:schemeClr val="bg1"/>
          </a:solidFill>
        </p:spPr>
        <p:txBody>
          <a:bodyPr wrap="square">
            <a:spAutoFit/>
          </a:bodyPr>
          <a:lstStyle/>
          <a:p>
            <a:r>
              <a:rPr lang="en-GB" sz="1800" dirty="0"/>
              <a:t>Leaves fall</a:t>
            </a:r>
          </a:p>
          <a:p>
            <a:endParaRPr lang="en-GB" sz="1800" dirty="0"/>
          </a:p>
        </p:txBody>
      </p:sp>
      <p:sp>
        <p:nvSpPr>
          <p:cNvPr id="2" name="TextBox 1">
            <a:extLst>
              <a:ext uri="{FF2B5EF4-FFF2-40B4-BE49-F238E27FC236}">
                <a16:creationId xmlns:a16="http://schemas.microsoft.com/office/drawing/2014/main" id="{F77E4773-390B-3B8C-82A1-2A3860A135CD}"/>
              </a:ext>
            </a:extLst>
          </p:cNvPr>
          <p:cNvSpPr txBox="1"/>
          <p:nvPr/>
        </p:nvSpPr>
        <p:spPr>
          <a:xfrm>
            <a:off x="8724900" y="514350"/>
            <a:ext cx="3038475" cy="5632311"/>
          </a:xfrm>
          <a:prstGeom prst="rect">
            <a:avLst/>
          </a:prstGeom>
          <a:solidFill>
            <a:schemeClr val="accent4">
              <a:lumMod val="40000"/>
              <a:lumOff val="60000"/>
            </a:schemeClr>
          </a:solidFill>
        </p:spPr>
        <p:txBody>
          <a:bodyPr wrap="square" rtlCol="0">
            <a:spAutoFit/>
          </a:bodyPr>
          <a:lstStyle/>
          <a:p>
            <a:r>
              <a:rPr lang="en-GB" sz="2400" b="1" dirty="0"/>
              <a:t>Homework:</a:t>
            </a:r>
          </a:p>
          <a:p>
            <a:r>
              <a:rPr lang="en-GB" sz="2400" b="1" dirty="0"/>
              <a:t>Write a paragraph describing the nutrient cycle</a:t>
            </a:r>
          </a:p>
          <a:p>
            <a:endParaRPr lang="en-GB" sz="2400" dirty="0"/>
          </a:p>
          <a:p>
            <a:r>
              <a:rPr lang="en-GB" sz="2400" i="1" dirty="0"/>
              <a:t>The litter store is…</a:t>
            </a:r>
          </a:p>
          <a:p>
            <a:r>
              <a:rPr lang="en-GB" sz="2400" i="1" dirty="0"/>
              <a:t>It receives inputs of nutrients from…</a:t>
            </a:r>
          </a:p>
          <a:p>
            <a:r>
              <a:rPr lang="en-GB" sz="2400" i="1" dirty="0"/>
              <a:t>It loses nutrients when…</a:t>
            </a:r>
          </a:p>
          <a:p>
            <a:r>
              <a:rPr lang="en-GB" sz="2400" i="1" dirty="0"/>
              <a:t>It transfers nutrients to the soil when…</a:t>
            </a:r>
          </a:p>
          <a:p>
            <a:endParaRPr lang="en-GB" sz="2400" i="1" dirty="0"/>
          </a:p>
          <a:p>
            <a:r>
              <a:rPr lang="en-GB" sz="2400" dirty="0"/>
              <a:t>Repeat for the biomass and soil store</a:t>
            </a:r>
          </a:p>
        </p:txBody>
      </p:sp>
    </p:spTree>
    <p:extLst>
      <p:ext uri="{BB962C8B-B14F-4D97-AF65-F5344CB8AC3E}">
        <p14:creationId xmlns:p14="http://schemas.microsoft.com/office/powerpoint/2010/main" val="2853654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3B6950-75B6-2A42-B6CC-4B19DE4B605D}"/>
              </a:ext>
            </a:extLst>
          </p:cNvPr>
          <p:cNvSpPr txBox="1"/>
          <p:nvPr/>
        </p:nvSpPr>
        <p:spPr>
          <a:xfrm>
            <a:off x="265042" y="1008535"/>
            <a:ext cx="10986053" cy="3539430"/>
          </a:xfrm>
          <a:prstGeom prst="rect">
            <a:avLst/>
          </a:prstGeom>
          <a:noFill/>
        </p:spPr>
        <p:txBody>
          <a:bodyPr wrap="square">
            <a:spAutoFit/>
          </a:bodyPr>
          <a:lstStyle/>
          <a:p>
            <a:r>
              <a:rPr lang="en-US" sz="2800" dirty="0"/>
              <a:t>An </a:t>
            </a:r>
            <a:r>
              <a:rPr lang="en-US" sz="2800" b="1" dirty="0"/>
              <a:t>________</a:t>
            </a:r>
            <a:r>
              <a:rPr lang="en-US" sz="2800" dirty="0"/>
              <a:t> is a natural system made up of </a:t>
            </a:r>
            <a:r>
              <a:rPr lang="en-US" sz="2800" b="1" dirty="0"/>
              <a:t>______</a:t>
            </a:r>
            <a:r>
              <a:rPr lang="en-US" sz="2800" dirty="0"/>
              <a:t>, animals and the environment. There are often complex </a:t>
            </a:r>
            <a:r>
              <a:rPr lang="en-US" sz="2800" b="1" dirty="0"/>
              <a:t>___________</a:t>
            </a:r>
            <a:r>
              <a:rPr lang="en-US" sz="2800" dirty="0"/>
              <a:t> (links) between the living and non-living </a:t>
            </a:r>
            <a:r>
              <a:rPr lang="en-US" sz="2800" b="1" dirty="0"/>
              <a:t>_______</a:t>
            </a:r>
            <a:r>
              <a:rPr lang="en-US" sz="2800" dirty="0"/>
              <a:t> of an ecosystem. </a:t>
            </a:r>
            <a:r>
              <a:rPr lang="en-US" sz="2800" b="1" dirty="0"/>
              <a:t>_______</a:t>
            </a:r>
            <a:r>
              <a:rPr lang="en-US" sz="2800" dirty="0"/>
              <a:t> components are the living features of an ecosystem such as plants and fish. Abiotic components are </a:t>
            </a:r>
            <a:r>
              <a:rPr lang="en-US" sz="2800" b="1" dirty="0"/>
              <a:t>______</a:t>
            </a:r>
            <a:r>
              <a:rPr lang="en-US" sz="2800" dirty="0"/>
              <a:t> parts such as climate (temperature and rainfall), </a:t>
            </a:r>
            <a:r>
              <a:rPr lang="en-US" sz="2800" b="1" dirty="0"/>
              <a:t>______</a:t>
            </a:r>
            <a:r>
              <a:rPr lang="en-US" sz="2800" dirty="0"/>
              <a:t>, water temperature and </a:t>
            </a:r>
            <a:r>
              <a:rPr lang="en-US" sz="2800" b="1" dirty="0"/>
              <a:t>_______</a:t>
            </a:r>
            <a:r>
              <a:rPr lang="en-US" sz="2800" dirty="0"/>
              <a:t>. Ecosystems can be small-scale such as </a:t>
            </a:r>
            <a:r>
              <a:rPr lang="en-US" sz="2800" b="1" dirty="0"/>
              <a:t>_______</a:t>
            </a:r>
            <a:r>
              <a:rPr lang="en-US" sz="2800" dirty="0"/>
              <a:t> or hedgerows or </a:t>
            </a:r>
            <a:r>
              <a:rPr lang="en-US" sz="2800" b="1" dirty="0"/>
              <a:t>_______</a:t>
            </a:r>
            <a:r>
              <a:rPr lang="en-US" sz="2800" dirty="0"/>
              <a:t> such as tropical rainforests or hot </a:t>
            </a:r>
            <a:r>
              <a:rPr lang="en-US" sz="2800" b="1" dirty="0"/>
              <a:t>_______</a:t>
            </a:r>
            <a:r>
              <a:rPr lang="en-US" sz="2800" dirty="0"/>
              <a:t>. </a:t>
            </a:r>
            <a:endParaRPr lang="en-GB" sz="2800" dirty="0"/>
          </a:p>
        </p:txBody>
      </p:sp>
      <p:sp>
        <p:nvSpPr>
          <p:cNvPr id="4" name="Title 1">
            <a:extLst>
              <a:ext uri="{FF2B5EF4-FFF2-40B4-BE49-F238E27FC236}">
                <a16:creationId xmlns:a16="http://schemas.microsoft.com/office/drawing/2014/main" id="{302ECC45-C6AC-17CD-5B6C-3C3D74A55DAE}"/>
              </a:ext>
            </a:extLst>
          </p:cNvPr>
          <p:cNvSpPr txBox="1">
            <a:spLocks/>
          </p:cNvSpPr>
          <p:nvPr/>
        </p:nvSpPr>
        <p:spPr>
          <a:xfrm>
            <a:off x="0" y="0"/>
            <a:ext cx="12192000" cy="634241"/>
          </a:xfrm>
          <a:prstGeom prst="rect">
            <a:avLst/>
          </a:prstGeom>
          <a:solidFill>
            <a:schemeClr val="accent6">
              <a:lumMod val="40000"/>
              <a:lumOff val="6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What is an ecosystem?</a:t>
            </a:r>
          </a:p>
        </p:txBody>
      </p:sp>
      <p:graphicFrame>
        <p:nvGraphicFramePr>
          <p:cNvPr id="5" name="Table 5">
            <a:extLst>
              <a:ext uri="{FF2B5EF4-FFF2-40B4-BE49-F238E27FC236}">
                <a16:creationId xmlns:a16="http://schemas.microsoft.com/office/drawing/2014/main" id="{A657540B-CA54-2BE0-27F6-86893FFB3055}"/>
              </a:ext>
            </a:extLst>
          </p:cNvPr>
          <p:cNvGraphicFramePr>
            <a:graphicFrameLocks noGrp="1"/>
          </p:cNvGraphicFramePr>
          <p:nvPr>
            <p:extLst>
              <p:ext uri="{D42A27DB-BD31-4B8C-83A1-F6EECF244321}">
                <p14:modId xmlns:p14="http://schemas.microsoft.com/office/powerpoint/2010/main" val="197330553"/>
              </p:ext>
            </p:extLst>
          </p:nvPr>
        </p:nvGraphicFramePr>
        <p:xfrm>
          <a:off x="265042" y="5278414"/>
          <a:ext cx="11354780" cy="701040"/>
        </p:xfrm>
        <a:graphic>
          <a:graphicData uri="http://schemas.openxmlformats.org/drawingml/2006/table">
            <a:tbl>
              <a:tblPr firstRow="1" bandRow="1">
                <a:tableStyleId>{5C22544A-7EE6-4342-B048-85BDC9FD1C3A}</a:tableStyleId>
              </a:tblPr>
              <a:tblGrid>
                <a:gridCol w="936943">
                  <a:extLst>
                    <a:ext uri="{9D8B030D-6E8A-4147-A177-3AD203B41FA5}">
                      <a16:colId xmlns:a16="http://schemas.microsoft.com/office/drawing/2014/main" val="4077798385"/>
                    </a:ext>
                  </a:extLst>
                </a:gridCol>
                <a:gridCol w="1337056">
                  <a:extLst>
                    <a:ext uri="{9D8B030D-6E8A-4147-A177-3AD203B41FA5}">
                      <a16:colId xmlns:a16="http://schemas.microsoft.com/office/drawing/2014/main" val="100247128"/>
                    </a:ext>
                  </a:extLst>
                </a:gridCol>
                <a:gridCol w="1283419">
                  <a:extLst>
                    <a:ext uri="{9D8B030D-6E8A-4147-A177-3AD203B41FA5}">
                      <a16:colId xmlns:a16="http://schemas.microsoft.com/office/drawing/2014/main" val="3313365870"/>
                    </a:ext>
                  </a:extLst>
                </a:gridCol>
                <a:gridCol w="885381">
                  <a:extLst>
                    <a:ext uri="{9D8B030D-6E8A-4147-A177-3AD203B41FA5}">
                      <a16:colId xmlns:a16="http://schemas.microsoft.com/office/drawing/2014/main" val="1314257057"/>
                    </a:ext>
                  </a:extLst>
                </a:gridCol>
                <a:gridCol w="882079">
                  <a:extLst>
                    <a:ext uri="{9D8B030D-6E8A-4147-A177-3AD203B41FA5}">
                      <a16:colId xmlns:a16="http://schemas.microsoft.com/office/drawing/2014/main" val="2620910222"/>
                    </a:ext>
                  </a:extLst>
                </a:gridCol>
                <a:gridCol w="2106105">
                  <a:extLst>
                    <a:ext uri="{9D8B030D-6E8A-4147-A177-3AD203B41FA5}">
                      <a16:colId xmlns:a16="http://schemas.microsoft.com/office/drawing/2014/main" val="487769067"/>
                    </a:ext>
                  </a:extLst>
                </a:gridCol>
                <a:gridCol w="752031">
                  <a:extLst>
                    <a:ext uri="{9D8B030D-6E8A-4147-A177-3AD203B41FA5}">
                      <a16:colId xmlns:a16="http://schemas.microsoft.com/office/drawing/2014/main" val="2000147005"/>
                    </a:ext>
                  </a:extLst>
                </a:gridCol>
                <a:gridCol w="774827">
                  <a:extLst>
                    <a:ext uri="{9D8B030D-6E8A-4147-A177-3AD203B41FA5}">
                      <a16:colId xmlns:a16="http://schemas.microsoft.com/office/drawing/2014/main" val="1708465992"/>
                    </a:ext>
                  </a:extLst>
                </a:gridCol>
                <a:gridCol w="683994">
                  <a:extLst>
                    <a:ext uri="{9D8B030D-6E8A-4147-A177-3AD203B41FA5}">
                      <a16:colId xmlns:a16="http://schemas.microsoft.com/office/drawing/2014/main" val="1182990097"/>
                    </a:ext>
                  </a:extLst>
                </a:gridCol>
                <a:gridCol w="830580">
                  <a:extLst>
                    <a:ext uri="{9D8B030D-6E8A-4147-A177-3AD203B41FA5}">
                      <a16:colId xmlns:a16="http://schemas.microsoft.com/office/drawing/2014/main" val="1866504837"/>
                    </a:ext>
                  </a:extLst>
                </a:gridCol>
                <a:gridCol w="882365">
                  <a:extLst>
                    <a:ext uri="{9D8B030D-6E8A-4147-A177-3AD203B41FA5}">
                      <a16:colId xmlns:a16="http://schemas.microsoft.com/office/drawing/2014/main" val="709897494"/>
                    </a:ext>
                  </a:extLst>
                </a:gridCol>
              </a:tblGrid>
              <a:tr h="370840">
                <a:tc>
                  <a:txBody>
                    <a:bodyPr/>
                    <a:lstStyle/>
                    <a:p>
                      <a:r>
                        <a:rPr lang="en-GB" sz="2000" dirty="0">
                          <a:solidFill>
                            <a:schemeClr val="tx1"/>
                          </a:solidFill>
                        </a:rPr>
                        <a:t>desert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ecosystem</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global-scale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plants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ponds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interrelationships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light</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parts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soil</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biotic</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non-living</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443618"/>
                  </a:ext>
                </a:extLst>
              </a:tr>
            </a:tbl>
          </a:graphicData>
        </a:graphic>
      </p:graphicFrame>
    </p:spTree>
    <p:extLst>
      <p:ext uri="{BB962C8B-B14F-4D97-AF65-F5344CB8AC3E}">
        <p14:creationId xmlns:p14="http://schemas.microsoft.com/office/powerpoint/2010/main" val="4169103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C3B6950-75B6-2A42-B6CC-4B19DE4B605D}"/>
              </a:ext>
            </a:extLst>
          </p:cNvPr>
          <p:cNvSpPr txBox="1"/>
          <p:nvPr/>
        </p:nvSpPr>
        <p:spPr>
          <a:xfrm>
            <a:off x="265042" y="1008535"/>
            <a:ext cx="10986053" cy="3539430"/>
          </a:xfrm>
          <a:prstGeom prst="rect">
            <a:avLst/>
          </a:prstGeom>
          <a:noFill/>
        </p:spPr>
        <p:txBody>
          <a:bodyPr wrap="square">
            <a:spAutoFit/>
          </a:bodyPr>
          <a:lstStyle/>
          <a:p>
            <a:r>
              <a:rPr lang="en-US" sz="2800" dirty="0"/>
              <a:t>An </a:t>
            </a:r>
            <a:r>
              <a:rPr lang="en-US" sz="2800" b="1" dirty="0">
                <a:solidFill>
                  <a:srgbClr val="00B050"/>
                </a:solidFill>
              </a:rPr>
              <a:t>ecosystem</a:t>
            </a:r>
            <a:r>
              <a:rPr lang="en-US" sz="2800" dirty="0"/>
              <a:t> is a natural system made up of </a:t>
            </a:r>
            <a:r>
              <a:rPr lang="en-US" sz="2800" b="1" dirty="0">
                <a:solidFill>
                  <a:srgbClr val="00B050"/>
                </a:solidFill>
              </a:rPr>
              <a:t>plants</a:t>
            </a:r>
            <a:r>
              <a:rPr lang="en-US" sz="2800" dirty="0"/>
              <a:t>, animals and the environment. There are often complex </a:t>
            </a:r>
            <a:r>
              <a:rPr lang="en-US" sz="2800" b="1" dirty="0">
                <a:solidFill>
                  <a:srgbClr val="00B050"/>
                </a:solidFill>
              </a:rPr>
              <a:t>interrelationships</a:t>
            </a:r>
            <a:r>
              <a:rPr lang="en-US" sz="2800" dirty="0"/>
              <a:t> (links) between the living and non-living </a:t>
            </a:r>
            <a:r>
              <a:rPr lang="en-US" sz="2800" b="1" dirty="0">
                <a:solidFill>
                  <a:srgbClr val="00B050"/>
                </a:solidFill>
              </a:rPr>
              <a:t>parts</a:t>
            </a:r>
            <a:r>
              <a:rPr lang="en-US" sz="2800" dirty="0"/>
              <a:t> of an ecosystem. </a:t>
            </a:r>
            <a:r>
              <a:rPr lang="en-US" sz="2800" b="1" dirty="0">
                <a:solidFill>
                  <a:srgbClr val="00B050"/>
                </a:solidFill>
              </a:rPr>
              <a:t>Biotic</a:t>
            </a:r>
            <a:r>
              <a:rPr lang="en-US" sz="2800" dirty="0"/>
              <a:t> components are the living features of an ecosystem such as plants and fish. Abiotic components are </a:t>
            </a:r>
            <a:r>
              <a:rPr lang="en-US" sz="2800" b="1" dirty="0">
                <a:solidFill>
                  <a:srgbClr val="00B050"/>
                </a:solidFill>
              </a:rPr>
              <a:t>non-living</a:t>
            </a:r>
            <a:r>
              <a:rPr lang="en-US" sz="2800" dirty="0"/>
              <a:t> parts such as climate (temperature and rainfall), </a:t>
            </a:r>
            <a:r>
              <a:rPr lang="en-US" sz="2800" b="1" dirty="0">
                <a:solidFill>
                  <a:srgbClr val="00B050"/>
                </a:solidFill>
              </a:rPr>
              <a:t>soil</a:t>
            </a:r>
            <a:r>
              <a:rPr lang="en-US" sz="2800" dirty="0"/>
              <a:t>, water temperature and </a:t>
            </a:r>
            <a:r>
              <a:rPr lang="en-US" sz="2800" b="1" dirty="0">
                <a:solidFill>
                  <a:srgbClr val="00B050"/>
                </a:solidFill>
              </a:rPr>
              <a:t>light</a:t>
            </a:r>
            <a:r>
              <a:rPr lang="en-US" sz="2800" dirty="0"/>
              <a:t>. Ecosystems can be small-scale such as </a:t>
            </a:r>
            <a:r>
              <a:rPr lang="en-US" sz="2800" b="1" dirty="0">
                <a:solidFill>
                  <a:srgbClr val="00B050"/>
                </a:solidFill>
              </a:rPr>
              <a:t>ponds</a:t>
            </a:r>
            <a:r>
              <a:rPr lang="en-US" sz="2800" dirty="0"/>
              <a:t> or hedgerows or </a:t>
            </a:r>
            <a:r>
              <a:rPr lang="en-US" sz="2800" b="1" dirty="0">
                <a:solidFill>
                  <a:srgbClr val="00B050"/>
                </a:solidFill>
              </a:rPr>
              <a:t>global-scale</a:t>
            </a:r>
            <a:r>
              <a:rPr lang="en-US" sz="2800" dirty="0"/>
              <a:t> such as tropical rainforests or hot </a:t>
            </a:r>
            <a:r>
              <a:rPr lang="en-US" sz="2800" b="1" dirty="0">
                <a:solidFill>
                  <a:srgbClr val="00B050"/>
                </a:solidFill>
              </a:rPr>
              <a:t>deserts</a:t>
            </a:r>
            <a:r>
              <a:rPr lang="en-US" sz="2800" dirty="0"/>
              <a:t>. </a:t>
            </a:r>
            <a:endParaRPr lang="en-GB" sz="2800" dirty="0"/>
          </a:p>
        </p:txBody>
      </p:sp>
      <p:sp>
        <p:nvSpPr>
          <p:cNvPr id="4" name="Title 1">
            <a:extLst>
              <a:ext uri="{FF2B5EF4-FFF2-40B4-BE49-F238E27FC236}">
                <a16:creationId xmlns:a16="http://schemas.microsoft.com/office/drawing/2014/main" id="{302ECC45-C6AC-17CD-5B6C-3C3D74A55DAE}"/>
              </a:ext>
            </a:extLst>
          </p:cNvPr>
          <p:cNvSpPr txBox="1">
            <a:spLocks/>
          </p:cNvSpPr>
          <p:nvPr/>
        </p:nvSpPr>
        <p:spPr>
          <a:xfrm>
            <a:off x="0" y="0"/>
            <a:ext cx="12192000" cy="634241"/>
          </a:xfrm>
          <a:prstGeom prst="rect">
            <a:avLst/>
          </a:prstGeom>
          <a:solidFill>
            <a:schemeClr val="accent6">
              <a:lumMod val="40000"/>
              <a:lumOff val="6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What is an ecosystem?</a:t>
            </a:r>
          </a:p>
        </p:txBody>
      </p:sp>
      <p:graphicFrame>
        <p:nvGraphicFramePr>
          <p:cNvPr id="5" name="Table 5">
            <a:extLst>
              <a:ext uri="{FF2B5EF4-FFF2-40B4-BE49-F238E27FC236}">
                <a16:creationId xmlns:a16="http://schemas.microsoft.com/office/drawing/2014/main" id="{A657540B-CA54-2BE0-27F6-86893FFB3055}"/>
              </a:ext>
            </a:extLst>
          </p:cNvPr>
          <p:cNvGraphicFramePr>
            <a:graphicFrameLocks noGrp="1"/>
          </p:cNvGraphicFramePr>
          <p:nvPr>
            <p:extLst>
              <p:ext uri="{D42A27DB-BD31-4B8C-83A1-F6EECF244321}">
                <p14:modId xmlns:p14="http://schemas.microsoft.com/office/powerpoint/2010/main" val="357929561"/>
              </p:ext>
            </p:extLst>
          </p:nvPr>
        </p:nvGraphicFramePr>
        <p:xfrm>
          <a:off x="265042" y="5278414"/>
          <a:ext cx="11354780" cy="701040"/>
        </p:xfrm>
        <a:graphic>
          <a:graphicData uri="http://schemas.openxmlformats.org/drawingml/2006/table">
            <a:tbl>
              <a:tblPr firstRow="1" bandRow="1">
                <a:tableStyleId>{5C22544A-7EE6-4342-B048-85BDC9FD1C3A}</a:tableStyleId>
              </a:tblPr>
              <a:tblGrid>
                <a:gridCol w="936943">
                  <a:extLst>
                    <a:ext uri="{9D8B030D-6E8A-4147-A177-3AD203B41FA5}">
                      <a16:colId xmlns:a16="http://schemas.microsoft.com/office/drawing/2014/main" val="4077798385"/>
                    </a:ext>
                  </a:extLst>
                </a:gridCol>
                <a:gridCol w="1337056">
                  <a:extLst>
                    <a:ext uri="{9D8B030D-6E8A-4147-A177-3AD203B41FA5}">
                      <a16:colId xmlns:a16="http://schemas.microsoft.com/office/drawing/2014/main" val="100247128"/>
                    </a:ext>
                  </a:extLst>
                </a:gridCol>
                <a:gridCol w="1283419">
                  <a:extLst>
                    <a:ext uri="{9D8B030D-6E8A-4147-A177-3AD203B41FA5}">
                      <a16:colId xmlns:a16="http://schemas.microsoft.com/office/drawing/2014/main" val="3313365870"/>
                    </a:ext>
                  </a:extLst>
                </a:gridCol>
                <a:gridCol w="885381">
                  <a:extLst>
                    <a:ext uri="{9D8B030D-6E8A-4147-A177-3AD203B41FA5}">
                      <a16:colId xmlns:a16="http://schemas.microsoft.com/office/drawing/2014/main" val="1314257057"/>
                    </a:ext>
                  </a:extLst>
                </a:gridCol>
                <a:gridCol w="882079">
                  <a:extLst>
                    <a:ext uri="{9D8B030D-6E8A-4147-A177-3AD203B41FA5}">
                      <a16:colId xmlns:a16="http://schemas.microsoft.com/office/drawing/2014/main" val="2620910222"/>
                    </a:ext>
                  </a:extLst>
                </a:gridCol>
                <a:gridCol w="2106105">
                  <a:extLst>
                    <a:ext uri="{9D8B030D-6E8A-4147-A177-3AD203B41FA5}">
                      <a16:colId xmlns:a16="http://schemas.microsoft.com/office/drawing/2014/main" val="487769067"/>
                    </a:ext>
                  </a:extLst>
                </a:gridCol>
                <a:gridCol w="752031">
                  <a:extLst>
                    <a:ext uri="{9D8B030D-6E8A-4147-A177-3AD203B41FA5}">
                      <a16:colId xmlns:a16="http://schemas.microsoft.com/office/drawing/2014/main" val="2000147005"/>
                    </a:ext>
                  </a:extLst>
                </a:gridCol>
                <a:gridCol w="774827">
                  <a:extLst>
                    <a:ext uri="{9D8B030D-6E8A-4147-A177-3AD203B41FA5}">
                      <a16:colId xmlns:a16="http://schemas.microsoft.com/office/drawing/2014/main" val="1708465992"/>
                    </a:ext>
                  </a:extLst>
                </a:gridCol>
                <a:gridCol w="683994">
                  <a:extLst>
                    <a:ext uri="{9D8B030D-6E8A-4147-A177-3AD203B41FA5}">
                      <a16:colId xmlns:a16="http://schemas.microsoft.com/office/drawing/2014/main" val="1182990097"/>
                    </a:ext>
                  </a:extLst>
                </a:gridCol>
                <a:gridCol w="830580">
                  <a:extLst>
                    <a:ext uri="{9D8B030D-6E8A-4147-A177-3AD203B41FA5}">
                      <a16:colId xmlns:a16="http://schemas.microsoft.com/office/drawing/2014/main" val="1866504837"/>
                    </a:ext>
                  </a:extLst>
                </a:gridCol>
                <a:gridCol w="882365">
                  <a:extLst>
                    <a:ext uri="{9D8B030D-6E8A-4147-A177-3AD203B41FA5}">
                      <a16:colId xmlns:a16="http://schemas.microsoft.com/office/drawing/2014/main" val="709897494"/>
                    </a:ext>
                  </a:extLst>
                </a:gridCol>
              </a:tblGrid>
              <a:tr h="370840">
                <a:tc>
                  <a:txBody>
                    <a:bodyPr/>
                    <a:lstStyle/>
                    <a:p>
                      <a:r>
                        <a:rPr lang="en-GB" sz="2000" dirty="0">
                          <a:solidFill>
                            <a:schemeClr val="tx1"/>
                          </a:solidFill>
                        </a:rPr>
                        <a:t>Desert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Ecosystem</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Global-scale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Plants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Ponds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Interrelationships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Light</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Parts</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Soil</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biotic</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2000" dirty="0">
                          <a:solidFill>
                            <a:schemeClr val="tx1"/>
                          </a:solidFill>
                        </a:rPr>
                        <a:t>Non-living</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0443618"/>
                  </a:ext>
                </a:extLst>
              </a:tr>
            </a:tbl>
          </a:graphicData>
        </a:graphic>
      </p:graphicFrame>
    </p:spTree>
    <p:extLst>
      <p:ext uri="{BB962C8B-B14F-4D97-AF65-F5344CB8AC3E}">
        <p14:creationId xmlns:p14="http://schemas.microsoft.com/office/powerpoint/2010/main" val="901095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59CAA82-F2DC-E773-8D30-71B617BE6A7D}"/>
              </a:ext>
            </a:extLst>
          </p:cNvPr>
          <p:cNvPicPr>
            <a:picLocks noChangeAspect="1"/>
          </p:cNvPicPr>
          <p:nvPr/>
        </p:nvPicPr>
        <p:blipFill>
          <a:blip r:embed="rId2"/>
          <a:stretch>
            <a:fillRect/>
          </a:stretch>
        </p:blipFill>
        <p:spPr>
          <a:xfrm>
            <a:off x="4353014" y="911868"/>
            <a:ext cx="7454239" cy="5312779"/>
          </a:xfrm>
          <a:prstGeom prst="rect">
            <a:avLst/>
          </a:prstGeom>
        </p:spPr>
      </p:pic>
      <p:sp>
        <p:nvSpPr>
          <p:cNvPr id="4" name="TextBox 3">
            <a:extLst>
              <a:ext uri="{FF2B5EF4-FFF2-40B4-BE49-F238E27FC236}">
                <a16:creationId xmlns:a16="http://schemas.microsoft.com/office/drawing/2014/main" id="{5EC7D589-2E44-ACDF-DFAA-3A18D30AB04E}"/>
              </a:ext>
            </a:extLst>
          </p:cNvPr>
          <p:cNvSpPr txBox="1"/>
          <p:nvPr/>
        </p:nvSpPr>
        <p:spPr>
          <a:xfrm>
            <a:off x="384747" y="936767"/>
            <a:ext cx="3366052" cy="5262979"/>
          </a:xfrm>
          <a:prstGeom prst="rect">
            <a:avLst/>
          </a:prstGeom>
          <a:solidFill>
            <a:schemeClr val="accent4">
              <a:lumMod val="20000"/>
              <a:lumOff val="80000"/>
            </a:schemeClr>
          </a:solidFill>
        </p:spPr>
        <p:txBody>
          <a:bodyPr wrap="square" rtlCol="0">
            <a:spAutoFit/>
          </a:bodyPr>
          <a:lstStyle/>
          <a:p>
            <a:pPr marL="342900" indent="-342900">
              <a:buFont typeface="+mj-lt"/>
              <a:buAutoNum type="arabicPeriod"/>
            </a:pPr>
            <a:r>
              <a:rPr lang="en-GB" sz="2400" dirty="0"/>
              <a:t>Discuss with your partner and list the biotic and abiotic components that you can see – including outside.</a:t>
            </a:r>
          </a:p>
          <a:p>
            <a:pPr marL="342900" indent="-342900">
              <a:buFont typeface="+mj-lt"/>
              <a:buAutoNum type="arabicPeriod"/>
            </a:pPr>
            <a:r>
              <a:rPr lang="en-GB" sz="2400" dirty="0"/>
              <a:t>Describe the biotic components in this pond ecosystem.</a:t>
            </a:r>
          </a:p>
          <a:p>
            <a:pPr marL="342900" indent="-342900">
              <a:buFont typeface="+mj-lt"/>
              <a:buAutoNum type="arabicPeriod"/>
            </a:pPr>
            <a:r>
              <a:rPr lang="en-GB" sz="2400" dirty="0"/>
              <a:t>Describe the abiotic components.</a:t>
            </a:r>
          </a:p>
          <a:p>
            <a:pPr marL="342900" indent="-342900">
              <a:buFont typeface="+mj-lt"/>
              <a:buAutoNum type="arabicPeriod"/>
            </a:pPr>
            <a:r>
              <a:rPr lang="en-GB" sz="2400" dirty="0"/>
              <a:t>Explain why biotic and abiotic components rely on each other.</a:t>
            </a:r>
          </a:p>
        </p:txBody>
      </p:sp>
      <p:sp>
        <p:nvSpPr>
          <p:cNvPr id="5" name="Title 1">
            <a:extLst>
              <a:ext uri="{FF2B5EF4-FFF2-40B4-BE49-F238E27FC236}">
                <a16:creationId xmlns:a16="http://schemas.microsoft.com/office/drawing/2014/main" id="{34D8B315-54F9-8FA3-895A-F2BE3E5C1EC2}"/>
              </a:ext>
            </a:extLst>
          </p:cNvPr>
          <p:cNvSpPr txBox="1">
            <a:spLocks/>
          </p:cNvSpPr>
          <p:nvPr/>
        </p:nvSpPr>
        <p:spPr>
          <a:xfrm>
            <a:off x="0" y="0"/>
            <a:ext cx="12192000" cy="634241"/>
          </a:xfrm>
          <a:prstGeom prst="rect">
            <a:avLst/>
          </a:prstGeom>
          <a:solidFill>
            <a:schemeClr val="accent6">
              <a:lumMod val="40000"/>
              <a:lumOff val="6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What are the components of a pond ecosystem?</a:t>
            </a:r>
          </a:p>
        </p:txBody>
      </p:sp>
    </p:spTree>
    <p:extLst>
      <p:ext uri="{BB962C8B-B14F-4D97-AF65-F5344CB8AC3E}">
        <p14:creationId xmlns:p14="http://schemas.microsoft.com/office/powerpoint/2010/main" val="3266946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225DC-398D-9293-82F3-F70E4A0BEE05}"/>
              </a:ext>
            </a:extLst>
          </p:cNvPr>
          <p:cNvSpPr txBox="1">
            <a:spLocks/>
          </p:cNvSpPr>
          <p:nvPr/>
        </p:nvSpPr>
        <p:spPr>
          <a:xfrm>
            <a:off x="0" y="0"/>
            <a:ext cx="12192000" cy="634241"/>
          </a:xfrm>
          <a:prstGeom prst="rect">
            <a:avLst/>
          </a:prstGeom>
          <a:solidFill>
            <a:schemeClr val="accent6">
              <a:lumMod val="40000"/>
              <a:lumOff val="6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What are the food chains in a pond ecosystem?</a:t>
            </a:r>
          </a:p>
        </p:txBody>
      </p:sp>
      <p:sp>
        <p:nvSpPr>
          <p:cNvPr id="3" name="TextBox 2">
            <a:extLst>
              <a:ext uri="{FF2B5EF4-FFF2-40B4-BE49-F238E27FC236}">
                <a16:creationId xmlns:a16="http://schemas.microsoft.com/office/drawing/2014/main" id="{2F470262-815F-0CA0-14F5-0310C2CF51F8}"/>
              </a:ext>
            </a:extLst>
          </p:cNvPr>
          <p:cNvSpPr txBox="1"/>
          <p:nvPr/>
        </p:nvSpPr>
        <p:spPr>
          <a:xfrm>
            <a:off x="291546" y="752349"/>
            <a:ext cx="11529393" cy="1015663"/>
          </a:xfrm>
          <a:prstGeom prst="rect">
            <a:avLst/>
          </a:prstGeom>
          <a:solidFill>
            <a:schemeClr val="accent5">
              <a:lumMod val="20000"/>
              <a:lumOff val="80000"/>
            </a:schemeClr>
          </a:solidFill>
        </p:spPr>
        <p:txBody>
          <a:bodyPr wrap="square" rtlCol="0">
            <a:spAutoFit/>
          </a:bodyPr>
          <a:lstStyle/>
          <a:p>
            <a:r>
              <a:rPr lang="en-GB" sz="2000" dirty="0"/>
              <a:t>A food chain shows how </a:t>
            </a:r>
            <a:r>
              <a:rPr lang="en-GB" sz="2000" b="1" dirty="0"/>
              <a:t>energy</a:t>
            </a:r>
            <a:r>
              <a:rPr lang="en-GB" sz="2000" dirty="0"/>
              <a:t> is transferred in an ecosystem. This begins with plants (producers) who gain their energy from the Sun. They are then eaten by consumers, who then pass their energy to secondary and tertiary consumers. </a:t>
            </a:r>
          </a:p>
        </p:txBody>
      </p:sp>
      <p:pic>
        <p:nvPicPr>
          <p:cNvPr id="5" name="Picture 4">
            <a:extLst>
              <a:ext uri="{FF2B5EF4-FFF2-40B4-BE49-F238E27FC236}">
                <a16:creationId xmlns:a16="http://schemas.microsoft.com/office/drawing/2014/main" id="{02E2D265-FB76-3F07-5A61-04057B441DCE}"/>
              </a:ext>
            </a:extLst>
          </p:cNvPr>
          <p:cNvPicPr>
            <a:picLocks noChangeAspect="1"/>
          </p:cNvPicPr>
          <p:nvPr/>
        </p:nvPicPr>
        <p:blipFill rotWithShape="1">
          <a:blip r:embed="rId2"/>
          <a:srcRect r="3440"/>
          <a:stretch/>
        </p:blipFill>
        <p:spPr>
          <a:xfrm>
            <a:off x="7334513" y="1886120"/>
            <a:ext cx="4186928" cy="3772558"/>
          </a:xfrm>
          <a:prstGeom prst="rect">
            <a:avLst/>
          </a:prstGeom>
        </p:spPr>
      </p:pic>
      <p:pic>
        <p:nvPicPr>
          <p:cNvPr id="7" name="Picture 6">
            <a:extLst>
              <a:ext uri="{FF2B5EF4-FFF2-40B4-BE49-F238E27FC236}">
                <a16:creationId xmlns:a16="http://schemas.microsoft.com/office/drawing/2014/main" id="{B4B823B5-0DF4-AD47-2BC9-86F493A0C3B8}"/>
              </a:ext>
            </a:extLst>
          </p:cNvPr>
          <p:cNvPicPr>
            <a:picLocks noChangeAspect="1"/>
          </p:cNvPicPr>
          <p:nvPr/>
        </p:nvPicPr>
        <p:blipFill>
          <a:blip r:embed="rId3"/>
          <a:stretch>
            <a:fillRect/>
          </a:stretch>
        </p:blipFill>
        <p:spPr>
          <a:xfrm>
            <a:off x="3867285" y="2147868"/>
            <a:ext cx="2716146" cy="3249061"/>
          </a:xfrm>
          <a:prstGeom prst="rect">
            <a:avLst/>
          </a:prstGeom>
        </p:spPr>
      </p:pic>
      <p:sp>
        <p:nvSpPr>
          <p:cNvPr id="8" name="TextBox 7">
            <a:extLst>
              <a:ext uri="{FF2B5EF4-FFF2-40B4-BE49-F238E27FC236}">
                <a16:creationId xmlns:a16="http://schemas.microsoft.com/office/drawing/2014/main" id="{E0749DD0-2E80-12D4-E0DD-47C90BB1A5E4}"/>
              </a:ext>
            </a:extLst>
          </p:cNvPr>
          <p:cNvSpPr txBox="1"/>
          <p:nvPr/>
        </p:nvSpPr>
        <p:spPr>
          <a:xfrm>
            <a:off x="3410288" y="2038976"/>
            <a:ext cx="371061" cy="369332"/>
          </a:xfrm>
          <a:prstGeom prst="rect">
            <a:avLst/>
          </a:prstGeom>
          <a:noFill/>
        </p:spPr>
        <p:txBody>
          <a:bodyPr wrap="square" rtlCol="0">
            <a:spAutoFit/>
          </a:bodyPr>
          <a:lstStyle/>
          <a:p>
            <a:r>
              <a:rPr lang="en-GB" b="1" dirty="0">
                <a:solidFill>
                  <a:srgbClr val="FF0000"/>
                </a:solidFill>
              </a:rPr>
              <a:t>A</a:t>
            </a:r>
          </a:p>
        </p:txBody>
      </p:sp>
      <p:sp>
        <p:nvSpPr>
          <p:cNvPr id="9" name="TextBox 8">
            <a:extLst>
              <a:ext uri="{FF2B5EF4-FFF2-40B4-BE49-F238E27FC236}">
                <a16:creationId xmlns:a16="http://schemas.microsoft.com/office/drawing/2014/main" id="{D015793A-35A1-C0DA-8DA2-49B54BF4640A}"/>
              </a:ext>
            </a:extLst>
          </p:cNvPr>
          <p:cNvSpPr txBox="1"/>
          <p:nvPr/>
        </p:nvSpPr>
        <p:spPr>
          <a:xfrm>
            <a:off x="6963452" y="1963202"/>
            <a:ext cx="371061" cy="369332"/>
          </a:xfrm>
          <a:prstGeom prst="rect">
            <a:avLst/>
          </a:prstGeom>
          <a:noFill/>
        </p:spPr>
        <p:txBody>
          <a:bodyPr wrap="square" rtlCol="0">
            <a:spAutoFit/>
          </a:bodyPr>
          <a:lstStyle/>
          <a:p>
            <a:r>
              <a:rPr lang="en-GB" b="1" dirty="0">
                <a:solidFill>
                  <a:srgbClr val="FF0000"/>
                </a:solidFill>
              </a:rPr>
              <a:t>B</a:t>
            </a:r>
          </a:p>
        </p:txBody>
      </p:sp>
      <p:sp>
        <p:nvSpPr>
          <p:cNvPr id="10" name="TextBox 9">
            <a:extLst>
              <a:ext uri="{FF2B5EF4-FFF2-40B4-BE49-F238E27FC236}">
                <a16:creationId xmlns:a16="http://schemas.microsoft.com/office/drawing/2014/main" id="{A9EA6286-AAE1-76FC-B0AF-B033FE6916C2}"/>
              </a:ext>
            </a:extLst>
          </p:cNvPr>
          <p:cNvSpPr txBox="1"/>
          <p:nvPr/>
        </p:nvSpPr>
        <p:spPr>
          <a:xfrm>
            <a:off x="277134" y="2038976"/>
            <a:ext cx="3133154" cy="4154984"/>
          </a:xfrm>
          <a:prstGeom prst="rect">
            <a:avLst/>
          </a:prstGeom>
          <a:solidFill>
            <a:schemeClr val="accent4">
              <a:lumMod val="20000"/>
              <a:lumOff val="80000"/>
            </a:schemeClr>
          </a:solidFill>
        </p:spPr>
        <p:txBody>
          <a:bodyPr wrap="square" rtlCol="0">
            <a:spAutoFit/>
          </a:bodyPr>
          <a:lstStyle/>
          <a:p>
            <a:pPr marL="342900" indent="-342900">
              <a:buFont typeface="+mj-lt"/>
              <a:buAutoNum type="arabicPeriod"/>
            </a:pPr>
            <a:r>
              <a:rPr lang="en-GB" sz="2400" dirty="0"/>
              <a:t>Look at food web A. Name the producer.</a:t>
            </a:r>
          </a:p>
          <a:p>
            <a:pPr marL="342900" indent="-342900">
              <a:buFont typeface="+mj-lt"/>
              <a:buAutoNum type="arabicPeriod"/>
            </a:pPr>
            <a:r>
              <a:rPr lang="en-GB" sz="2400" dirty="0"/>
              <a:t>Which is the secondary consumer in food web A?</a:t>
            </a:r>
          </a:p>
          <a:p>
            <a:pPr marL="342900" indent="-342900">
              <a:buFont typeface="+mj-lt"/>
              <a:buAutoNum type="arabicPeriod"/>
            </a:pPr>
            <a:r>
              <a:rPr lang="en-GB" sz="2400" dirty="0"/>
              <a:t>Create a food chain to put the plants/animals in B in the correct order (who is eating who?).</a:t>
            </a:r>
          </a:p>
        </p:txBody>
      </p:sp>
    </p:spTree>
    <p:extLst>
      <p:ext uri="{BB962C8B-B14F-4D97-AF65-F5344CB8AC3E}">
        <p14:creationId xmlns:p14="http://schemas.microsoft.com/office/powerpoint/2010/main" val="1639028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9BBD-FCF2-FCB8-6164-8459F70858E2}"/>
              </a:ext>
            </a:extLst>
          </p:cNvPr>
          <p:cNvSpPr>
            <a:spLocks noGrp="1"/>
          </p:cNvSpPr>
          <p:nvPr>
            <p:ph type="ctrTitle"/>
          </p:nvPr>
        </p:nvSpPr>
        <p:spPr>
          <a:xfrm>
            <a:off x="0" y="0"/>
            <a:ext cx="12192000" cy="634241"/>
          </a:xfrm>
          <a:solidFill>
            <a:schemeClr val="accent6">
              <a:lumMod val="40000"/>
              <a:lumOff val="60000"/>
            </a:schemeClr>
          </a:solidFill>
        </p:spPr>
        <p:txBody>
          <a:bodyPr>
            <a:normAutofit/>
          </a:bodyPr>
          <a:lstStyle/>
          <a:p>
            <a:r>
              <a:rPr lang="en-GB" sz="3200" b="1" u="sng" dirty="0">
                <a:latin typeface="+mn-lt"/>
              </a:rPr>
              <a:t>How are energy and nutrients transferred in an ecosystem?</a:t>
            </a:r>
          </a:p>
        </p:txBody>
      </p:sp>
      <p:sp>
        <p:nvSpPr>
          <p:cNvPr id="3" name="Subtitle 2">
            <a:extLst>
              <a:ext uri="{FF2B5EF4-FFF2-40B4-BE49-F238E27FC236}">
                <a16:creationId xmlns:a16="http://schemas.microsoft.com/office/drawing/2014/main" id="{87B105FA-940F-3658-F809-BD57F056382D}"/>
              </a:ext>
            </a:extLst>
          </p:cNvPr>
          <p:cNvSpPr>
            <a:spLocks noGrp="1"/>
          </p:cNvSpPr>
          <p:nvPr>
            <p:ph type="subTitle" idx="1"/>
          </p:nvPr>
        </p:nvSpPr>
        <p:spPr>
          <a:xfrm>
            <a:off x="0" y="634241"/>
            <a:ext cx="12192000" cy="386176"/>
          </a:xfrm>
          <a:solidFill>
            <a:schemeClr val="accent2">
              <a:lumMod val="20000"/>
              <a:lumOff val="80000"/>
            </a:schemeClr>
          </a:solidFill>
        </p:spPr>
        <p:txBody>
          <a:bodyPr>
            <a:normAutofit/>
          </a:bodyPr>
          <a:lstStyle/>
          <a:p>
            <a:pPr algn="l"/>
            <a:r>
              <a:rPr lang="en-GB" sz="1800" dirty="0"/>
              <a:t>LO: To explain the concept of food webs and nutrient cycles</a:t>
            </a:r>
          </a:p>
        </p:txBody>
      </p:sp>
      <p:sp>
        <p:nvSpPr>
          <p:cNvPr id="5" name="TextBox 4">
            <a:extLst>
              <a:ext uri="{FF2B5EF4-FFF2-40B4-BE49-F238E27FC236}">
                <a16:creationId xmlns:a16="http://schemas.microsoft.com/office/drawing/2014/main" id="{449E6B4A-AE7B-7DE8-4FC7-4983C153494D}"/>
              </a:ext>
            </a:extLst>
          </p:cNvPr>
          <p:cNvSpPr txBox="1"/>
          <p:nvPr/>
        </p:nvSpPr>
        <p:spPr>
          <a:xfrm>
            <a:off x="458441" y="1654658"/>
            <a:ext cx="5637559" cy="3108543"/>
          </a:xfrm>
          <a:prstGeom prst="rect">
            <a:avLst/>
          </a:prstGeom>
          <a:solidFill>
            <a:schemeClr val="accent4">
              <a:lumMod val="20000"/>
              <a:lumOff val="80000"/>
            </a:schemeClr>
          </a:solidFill>
        </p:spPr>
        <p:txBody>
          <a:bodyPr wrap="square" rtlCol="0">
            <a:spAutoFit/>
          </a:bodyPr>
          <a:lstStyle/>
          <a:p>
            <a:r>
              <a:rPr lang="en-GB" sz="2800" b="1" dirty="0"/>
              <a:t>True or false? If false – correct them!</a:t>
            </a:r>
          </a:p>
          <a:p>
            <a:pPr marL="514350" indent="-514350">
              <a:buFont typeface="+mj-lt"/>
              <a:buAutoNum type="arabicPeriod"/>
            </a:pPr>
            <a:r>
              <a:rPr lang="en-GB" sz="2800" dirty="0"/>
              <a:t>Ecosystems are on a global scale.</a:t>
            </a:r>
          </a:p>
          <a:p>
            <a:pPr marL="514350" indent="-514350">
              <a:buFont typeface="+mj-lt"/>
              <a:buAutoNum type="arabicPeriod"/>
            </a:pPr>
            <a:r>
              <a:rPr lang="en-GB" sz="2800" dirty="0"/>
              <a:t>Air is a biotic component.</a:t>
            </a:r>
          </a:p>
          <a:p>
            <a:pPr marL="514350" indent="-514350">
              <a:buFont typeface="+mj-lt"/>
              <a:buAutoNum type="arabicPeriod"/>
            </a:pPr>
            <a:r>
              <a:rPr lang="en-GB" sz="2800" dirty="0"/>
              <a:t>Soil is an abiotic component.</a:t>
            </a:r>
          </a:p>
          <a:p>
            <a:pPr marL="514350" indent="-514350">
              <a:buFont typeface="+mj-lt"/>
              <a:buAutoNum type="arabicPeriod"/>
            </a:pPr>
            <a:r>
              <a:rPr lang="en-GB" sz="2800" dirty="0"/>
              <a:t>Plants are a biotic component.</a:t>
            </a:r>
          </a:p>
          <a:p>
            <a:pPr marL="514350" indent="-514350">
              <a:buFont typeface="+mj-lt"/>
              <a:buAutoNum type="arabicPeriod"/>
            </a:pPr>
            <a:r>
              <a:rPr lang="en-GB" sz="2800" dirty="0"/>
              <a:t>Consumers gain their energy from the sun.</a:t>
            </a:r>
          </a:p>
        </p:txBody>
      </p:sp>
      <p:sp>
        <p:nvSpPr>
          <p:cNvPr id="4" name="TextBox 3">
            <a:extLst>
              <a:ext uri="{FF2B5EF4-FFF2-40B4-BE49-F238E27FC236}">
                <a16:creationId xmlns:a16="http://schemas.microsoft.com/office/drawing/2014/main" id="{BC9EB0AB-090E-E520-C8A4-D24DD0419F49}"/>
              </a:ext>
            </a:extLst>
          </p:cNvPr>
          <p:cNvSpPr txBox="1"/>
          <p:nvPr/>
        </p:nvSpPr>
        <p:spPr>
          <a:xfrm>
            <a:off x="6315074" y="2019300"/>
            <a:ext cx="5486401" cy="3046988"/>
          </a:xfrm>
          <a:prstGeom prst="rect">
            <a:avLst/>
          </a:prstGeom>
          <a:noFill/>
        </p:spPr>
        <p:txBody>
          <a:bodyPr wrap="square" rtlCol="0">
            <a:spAutoFit/>
          </a:bodyPr>
          <a:lstStyle/>
          <a:p>
            <a:pPr marL="457200" indent="-457200">
              <a:buFont typeface="+mj-lt"/>
              <a:buAutoNum type="arabicPeriod"/>
            </a:pPr>
            <a:r>
              <a:rPr lang="en-GB" sz="2400" dirty="0">
                <a:solidFill>
                  <a:srgbClr val="FF0000"/>
                </a:solidFill>
              </a:rPr>
              <a:t>False – on a small scale. Biomes are on a global scale.</a:t>
            </a:r>
          </a:p>
          <a:p>
            <a:pPr marL="457200" indent="-457200">
              <a:buFont typeface="+mj-lt"/>
              <a:buAutoNum type="arabicPeriod"/>
            </a:pPr>
            <a:r>
              <a:rPr lang="en-GB" sz="2400" dirty="0">
                <a:solidFill>
                  <a:srgbClr val="FF0000"/>
                </a:solidFill>
              </a:rPr>
              <a:t>False – air is an abiotic component.</a:t>
            </a:r>
          </a:p>
          <a:p>
            <a:pPr marL="457200" indent="-457200">
              <a:buFont typeface="+mj-lt"/>
              <a:buAutoNum type="arabicPeriod"/>
            </a:pPr>
            <a:r>
              <a:rPr lang="en-GB" sz="2400" dirty="0">
                <a:solidFill>
                  <a:srgbClr val="00B050"/>
                </a:solidFill>
              </a:rPr>
              <a:t>True</a:t>
            </a:r>
          </a:p>
          <a:p>
            <a:pPr marL="457200" indent="-457200">
              <a:buFont typeface="+mj-lt"/>
              <a:buAutoNum type="arabicPeriod"/>
            </a:pPr>
            <a:r>
              <a:rPr lang="en-GB" sz="2400" dirty="0">
                <a:solidFill>
                  <a:srgbClr val="00B050"/>
                </a:solidFill>
              </a:rPr>
              <a:t>True</a:t>
            </a:r>
          </a:p>
          <a:p>
            <a:pPr marL="457200" indent="-457200">
              <a:buFont typeface="+mj-lt"/>
              <a:buAutoNum type="arabicPeriod"/>
            </a:pPr>
            <a:r>
              <a:rPr lang="en-GB" sz="2400" dirty="0">
                <a:solidFill>
                  <a:srgbClr val="FF0000"/>
                </a:solidFill>
              </a:rPr>
              <a:t>False – gain their energy from eating plants or other consumers.</a:t>
            </a:r>
          </a:p>
          <a:p>
            <a:endParaRPr lang="en-GB" sz="2400" dirty="0"/>
          </a:p>
        </p:txBody>
      </p:sp>
    </p:spTree>
    <p:extLst>
      <p:ext uri="{BB962C8B-B14F-4D97-AF65-F5344CB8AC3E}">
        <p14:creationId xmlns:p14="http://schemas.microsoft.com/office/powerpoint/2010/main" val="1371691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225DC-398D-9293-82F3-F70E4A0BEE05}"/>
              </a:ext>
            </a:extLst>
          </p:cNvPr>
          <p:cNvSpPr txBox="1">
            <a:spLocks/>
          </p:cNvSpPr>
          <p:nvPr/>
        </p:nvSpPr>
        <p:spPr>
          <a:xfrm>
            <a:off x="0" y="0"/>
            <a:ext cx="12192000" cy="634241"/>
          </a:xfrm>
          <a:prstGeom prst="rect">
            <a:avLst/>
          </a:prstGeom>
          <a:solidFill>
            <a:schemeClr val="accent6">
              <a:lumMod val="40000"/>
              <a:lumOff val="6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What are the food webs in a pond ecosystem?</a:t>
            </a:r>
          </a:p>
        </p:txBody>
      </p:sp>
      <p:sp>
        <p:nvSpPr>
          <p:cNvPr id="3" name="TextBox 2">
            <a:extLst>
              <a:ext uri="{FF2B5EF4-FFF2-40B4-BE49-F238E27FC236}">
                <a16:creationId xmlns:a16="http://schemas.microsoft.com/office/drawing/2014/main" id="{2F470262-815F-0CA0-14F5-0310C2CF51F8}"/>
              </a:ext>
            </a:extLst>
          </p:cNvPr>
          <p:cNvSpPr txBox="1"/>
          <p:nvPr/>
        </p:nvSpPr>
        <p:spPr>
          <a:xfrm>
            <a:off x="159024" y="716760"/>
            <a:ext cx="11529393" cy="707886"/>
          </a:xfrm>
          <a:prstGeom prst="rect">
            <a:avLst/>
          </a:prstGeom>
          <a:solidFill>
            <a:schemeClr val="accent5">
              <a:lumMod val="20000"/>
              <a:lumOff val="80000"/>
            </a:schemeClr>
          </a:solidFill>
        </p:spPr>
        <p:txBody>
          <a:bodyPr wrap="square" rtlCol="0">
            <a:spAutoFit/>
          </a:bodyPr>
          <a:lstStyle/>
          <a:p>
            <a:r>
              <a:rPr lang="en-GB" sz="2000" dirty="0"/>
              <a:t>A food chain shows how </a:t>
            </a:r>
            <a:r>
              <a:rPr lang="en-GB" sz="2000" b="1" dirty="0"/>
              <a:t>energy</a:t>
            </a:r>
            <a:r>
              <a:rPr lang="en-GB" sz="2000" dirty="0"/>
              <a:t> is transferred in an ecosystem in a more complex way by showing the interrelationships between various biotic components.</a:t>
            </a:r>
          </a:p>
        </p:txBody>
      </p:sp>
      <p:sp>
        <p:nvSpPr>
          <p:cNvPr id="10" name="TextBox 9">
            <a:extLst>
              <a:ext uri="{FF2B5EF4-FFF2-40B4-BE49-F238E27FC236}">
                <a16:creationId xmlns:a16="http://schemas.microsoft.com/office/drawing/2014/main" id="{A9EA6286-AAE1-76FC-B0AF-B033FE6916C2}"/>
              </a:ext>
            </a:extLst>
          </p:cNvPr>
          <p:cNvSpPr txBox="1"/>
          <p:nvPr/>
        </p:nvSpPr>
        <p:spPr>
          <a:xfrm>
            <a:off x="0" y="1507165"/>
            <a:ext cx="5269395" cy="5262979"/>
          </a:xfrm>
          <a:prstGeom prst="rect">
            <a:avLst/>
          </a:prstGeom>
          <a:solidFill>
            <a:schemeClr val="accent4">
              <a:lumMod val="20000"/>
              <a:lumOff val="80000"/>
            </a:schemeClr>
          </a:solidFill>
        </p:spPr>
        <p:txBody>
          <a:bodyPr wrap="square" rtlCol="0">
            <a:spAutoFit/>
          </a:bodyPr>
          <a:lstStyle/>
          <a:p>
            <a:r>
              <a:rPr lang="en-GB" sz="2400" b="1" dirty="0"/>
              <a:t>1. Correct these statements:</a:t>
            </a:r>
          </a:p>
          <a:p>
            <a:pPr marL="457200" indent="-457200">
              <a:buFont typeface="+mj-lt"/>
              <a:buAutoNum type="arabicPeriod"/>
            </a:pPr>
            <a:r>
              <a:rPr lang="en-GB" sz="2400" dirty="0"/>
              <a:t>The blackfly is a producer.</a:t>
            </a:r>
          </a:p>
          <a:p>
            <a:pPr marL="457200" indent="-457200">
              <a:buFont typeface="+mj-lt"/>
              <a:buAutoNum type="arabicPeriod"/>
            </a:pPr>
            <a:r>
              <a:rPr lang="en-GB" sz="2400" dirty="0"/>
              <a:t>The heron is a primary consumer.</a:t>
            </a:r>
          </a:p>
          <a:p>
            <a:pPr marL="457200" indent="-457200">
              <a:buFont typeface="+mj-lt"/>
              <a:buAutoNum type="arabicPeriod"/>
            </a:pPr>
            <a:r>
              <a:rPr lang="en-GB" sz="2400" dirty="0"/>
              <a:t>Worms are a tertiary consumer.</a:t>
            </a:r>
          </a:p>
          <a:p>
            <a:endParaRPr lang="en-GB" sz="2400" dirty="0"/>
          </a:p>
          <a:p>
            <a:r>
              <a:rPr lang="en-GB" sz="2400" b="1" dirty="0"/>
              <a:t>2. Explain what would happen if the numbers of fish decreased due to pollution in the pond.</a:t>
            </a:r>
          </a:p>
          <a:p>
            <a:r>
              <a:rPr lang="en-GB" sz="2400" i="1" dirty="0"/>
              <a:t>The numbers of ____ would increase because….</a:t>
            </a:r>
          </a:p>
          <a:p>
            <a:r>
              <a:rPr lang="en-GB" sz="2400" i="1" dirty="0"/>
              <a:t>The numbers of ____ would decrease because….</a:t>
            </a:r>
          </a:p>
          <a:p>
            <a:r>
              <a:rPr lang="en-GB" sz="2400" b="1" dirty="0"/>
              <a:t>3. What would the impacts be of a sudden increase in dragonfly numbers?</a:t>
            </a:r>
          </a:p>
        </p:txBody>
      </p:sp>
      <p:pic>
        <p:nvPicPr>
          <p:cNvPr id="6" name="Picture 5">
            <a:extLst>
              <a:ext uri="{FF2B5EF4-FFF2-40B4-BE49-F238E27FC236}">
                <a16:creationId xmlns:a16="http://schemas.microsoft.com/office/drawing/2014/main" id="{AD056D44-0615-2D9A-3604-C789C7AA70B1}"/>
              </a:ext>
            </a:extLst>
          </p:cNvPr>
          <p:cNvPicPr>
            <a:picLocks noChangeAspect="1"/>
          </p:cNvPicPr>
          <p:nvPr/>
        </p:nvPicPr>
        <p:blipFill>
          <a:blip r:embed="rId2"/>
          <a:stretch>
            <a:fillRect/>
          </a:stretch>
        </p:blipFill>
        <p:spPr>
          <a:xfrm>
            <a:off x="5494682" y="1507165"/>
            <a:ext cx="6419022" cy="5222032"/>
          </a:xfrm>
          <a:prstGeom prst="rect">
            <a:avLst/>
          </a:prstGeom>
        </p:spPr>
      </p:pic>
    </p:spTree>
    <p:extLst>
      <p:ext uri="{BB962C8B-B14F-4D97-AF65-F5344CB8AC3E}">
        <p14:creationId xmlns:p14="http://schemas.microsoft.com/office/powerpoint/2010/main" val="2078334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0970550-ECEA-C4A8-82C5-DD5A5BD15630}"/>
              </a:ext>
            </a:extLst>
          </p:cNvPr>
          <p:cNvSpPr txBox="1">
            <a:spLocks/>
          </p:cNvSpPr>
          <p:nvPr/>
        </p:nvSpPr>
        <p:spPr>
          <a:xfrm>
            <a:off x="0" y="0"/>
            <a:ext cx="12192000" cy="634241"/>
          </a:xfrm>
          <a:prstGeom prst="rect">
            <a:avLst/>
          </a:prstGeom>
          <a:solidFill>
            <a:schemeClr val="accent6">
              <a:lumMod val="40000"/>
              <a:lumOff val="60000"/>
            </a:schemeClr>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latin typeface="+mn-lt"/>
              </a:rPr>
              <a:t>How are nutrients transferred in an ecosystem?</a:t>
            </a:r>
          </a:p>
        </p:txBody>
      </p:sp>
      <p:sp>
        <p:nvSpPr>
          <p:cNvPr id="8" name="TextBox 7">
            <a:extLst>
              <a:ext uri="{FF2B5EF4-FFF2-40B4-BE49-F238E27FC236}">
                <a16:creationId xmlns:a16="http://schemas.microsoft.com/office/drawing/2014/main" id="{88B02D9B-4D6B-E393-3366-FCD8843D2931}"/>
              </a:ext>
            </a:extLst>
          </p:cNvPr>
          <p:cNvSpPr txBox="1"/>
          <p:nvPr/>
        </p:nvSpPr>
        <p:spPr>
          <a:xfrm>
            <a:off x="145626" y="722263"/>
            <a:ext cx="12046374" cy="1631216"/>
          </a:xfrm>
          <a:prstGeom prst="rect">
            <a:avLst/>
          </a:prstGeom>
          <a:solidFill>
            <a:schemeClr val="accent5">
              <a:lumMod val="20000"/>
              <a:lumOff val="80000"/>
            </a:schemeClr>
          </a:solidFill>
        </p:spPr>
        <p:txBody>
          <a:bodyPr wrap="square">
            <a:spAutoFit/>
          </a:bodyPr>
          <a:lstStyle/>
          <a:p>
            <a:r>
              <a:rPr lang="en-GB" sz="2000" dirty="0"/>
              <a:t>Nutrients are chemicals that are used by plants or animals to grow. There are two main sources of nutrients:</a:t>
            </a:r>
          </a:p>
          <a:p>
            <a:r>
              <a:rPr lang="en-GB" sz="2000" dirty="0"/>
              <a:t>• rainwater washes chemicals out of the atmosphere</a:t>
            </a:r>
          </a:p>
          <a:p>
            <a:r>
              <a:rPr lang="en-GB" sz="2000" dirty="0"/>
              <a:t>• weathered rock releases nutrients into the soil.</a:t>
            </a:r>
          </a:p>
          <a:p>
            <a:r>
              <a:rPr lang="en-GB" sz="2000" dirty="0"/>
              <a:t>When plants or animals die, the decomposers help to recycle the nutrients making them available once again for the growth of plants or animals. This is the nutrient cycle.</a:t>
            </a:r>
          </a:p>
        </p:txBody>
      </p:sp>
      <p:sp>
        <p:nvSpPr>
          <p:cNvPr id="9" name="TextBox 8">
            <a:extLst>
              <a:ext uri="{FF2B5EF4-FFF2-40B4-BE49-F238E27FC236}">
                <a16:creationId xmlns:a16="http://schemas.microsoft.com/office/drawing/2014/main" id="{ACB3F4BD-CDD4-4F64-7EFB-777562B4823A}"/>
              </a:ext>
            </a:extLst>
          </p:cNvPr>
          <p:cNvSpPr txBox="1"/>
          <p:nvPr/>
        </p:nvSpPr>
        <p:spPr>
          <a:xfrm>
            <a:off x="5089101" y="2765583"/>
            <a:ext cx="7102899" cy="3477875"/>
          </a:xfrm>
          <a:prstGeom prst="rect">
            <a:avLst/>
          </a:prstGeom>
          <a:solidFill>
            <a:schemeClr val="accent2">
              <a:lumMod val="20000"/>
              <a:lumOff val="80000"/>
            </a:schemeClr>
          </a:solidFill>
        </p:spPr>
        <p:txBody>
          <a:bodyPr wrap="square" rtlCol="0">
            <a:spAutoFit/>
          </a:bodyPr>
          <a:lstStyle/>
          <a:p>
            <a:pPr marL="342900" indent="-342900">
              <a:buFont typeface="Arial" panose="020B0604020202020204" pitchFamily="34" charset="0"/>
              <a:buChar char="•"/>
            </a:pPr>
            <a:r>
              <a:rPr lang="en-GB" sz="2000" b="1" dirty="0"/>
              <a:t>The weight of all biotic components in an ecosystem</a:t>
            </a:r>
          </a:p>
          <a:p>
            <a:pPr marL="342900" indent="-342900">
              <a:buFont typeface="Arial" panose="020B0604020202020204" pitchFamily="34" charset="0"/>
              <a:buChar char="•"/>
            </a:pPr>
            <a:r>
              <a:rPr lang="en-GB" sz="2000" dirty="0">
                <a:solidFill>
                  <a:srgbClr val="FF0000"/>
                </a:solidFill>
              </a:rPr>
              <a:t>Input dissolved in rain</a:t>
            </a:r>
          </a:p>
          <a:p>
            <a:pPr marL="342900" indent="-342900">
              <a:buFont typeface="Arial" panose="020B0604020202020204" pitchFamily="34" charset="0"/>
              <a:buChar char="•"/>
            </a:pPr>
            <a:r>
              <a:rPr lang="en-GB" sz="2000" dirty="0">
                <a:solidFill>
                  <a:srgbClr val="FF0000"/>
                </a:solidFill>
              </a:rPr>
              <a:t>Input from weathered rock</a:t>
            </a:r>
          </a:p>
          <a:p>
            <a:pPr marL="342900" indent="-342900">
              <a:buFont typeface="Arial" panose="020B0604020202020204" pitchFamily="34" charset="0"/>
              <a:buChar char="•"/>
            </a:pPr>
            <a:r>
              <a:rPr lang="en-GB" sz="2000" b="1" dirty="0"/>
              <a:t>Dead leaves which lie on the forest floor</a:t>
            </a:r>
          </a:p>
          <a:p>
            <a:pPr marL="342900" indent="-342900">
              <a:buFont typeface="Arial" panose="020B0604020202020204" pitchFamily="34" charset="0"/>
              <a:buChar char="•"/>
            </a:pPr>
            <a:r>
              <a:rPr lang="en-GB" sz="2000" dirty="0">
                <a:solidFill>
                  <a:srgbClr val="0070C0"/>
                </a:solidFill>
              </a:rPr>
              <a:t>Nutrients released as litter decomposes</a:t>
            </a:r>
          </a:p>
          <a:p>
            <a:pPr marL="342900" indent="-342900">
              <a:buFont typeface="Arial" panose="020B0604020202020204" pitchFamily="34" charset="0"/>
              <a:buChar char="•"/>
            </a:pPr>
            <a:r>
              <a:rPr lang="en-GB" sz="2000" b="1" dirty="0"/>
              <a:t>The layer in which plants grow</a:t>
            </a:r>
          </a:p>
          <a:p>
            <a:pPr marL="342900" indent="-342900">
              <a:buFont typeface="Arial" panose="020B0604020202020204" pitchFamily="34" charset="0"/>
              <a:buChar char="•"/>
            </a:pPr>
            <a:r>
              <a:rPr lang="en-GB" sz="2000" dirty="0">
                <a:solidFill>
                  <a:srgbClr val="00B050"/>
                </a:solidFill>
              </a:rPr>
              <a:t>Loss in run-off (water running over the surface taking away nutrients)</a:t>
            </a:r>
          </a:p>
          <a:p>
            <a:pPr marL="342900" indent="-342900">
              <a:buFont typeface="Arial" panose="020B0604020202020204" pitchFamily="34" charset="0"/>
              <a:buChar char="•"/>
            </a:pPr>
            <a:r>
              <a:rPr lang="en-GB" sz="2000" dirty="0">
                <a:solidFill>
                  <a:srgbClr val="0070C0"/>
                </a:solidFill>
              </a:rPr>
              <a:t>Leaves fall</a:t>
            </a:r>
          </a:p>
          <a:p>
            <a:pPr marL="342900" indent="-342900">
              <a:buFont typeface="Arial" panose="020B0604020202020204" pitchFamily="34" charset="0"/>
              <a:buChar char="•"/>
            </a:pPr>
            <a:r>
              <a:rPr lang="en-GB" sz="2000" dirty="0">
                <a:solidFill>
                  <a:srgbClr val="0070C0"/>
                </a:solidFill>
              </a:rPr>
              <a:t>Uptake by plants</a:t>
            </a:r>
          </a:p>
          <a:p>
            <a:pPr marL="342900" indent="-342900">
              <a:buFont typeface="Arial" panose="020B0604020202020204" pitchFamily="34" charset="0"/>
              <a:buChar char="•"/>
            </a:pPr>
            <a:r>
              <a:rPr lang="en-GB" sz="2000" dirty="0">
                <a:solidFill>
                  <a:srgbClr val="00B050"/>
                </a:solidFill>
              </a:rPr>
              <a:t>Loss by leaching (washed away by water)</a:t>
            </a:r>
          </a:p>
        </p:txBody>
      </p:sp>
      <p:sp>
        <p:nvSpPr>
          <p:cNvPr id="11" name="TextBox 10">
            <a:extLst>
              <a:ext uri="{FF2B5EF4-FFF2-40B4-BE49-F238E27FC236}">
                <a16:creationId xmlns:a16="http://schemas.microsoft.com/office/drawing/2014/main" id="{B2B7C137-0462-8170-2FCF-171B774216A9}"/>
              </a:ext>
            </a:extLst>
          </p:cNvPr>
          <p:cNvSpPr txBox="1"/>
          <p:nvPr/>
        </p:nvSpPr>
        <p:spPr>
          <a:xfrm>
            <a:off x="257175" y="2657862"/>
            <a:ext cx="4629150" cy="3477875"/>
          </a:xfrm>
          <a:prstGeom prst="rect">
            <a:avLst/>
          </a:prstGeom>
          <a:solidFill>
            <a:schemeClr val="accent4">
              <a:lumMod val="20000"/>
              <a:lumOff val="80000"/>
            </a:schemeClr>
          </a:solidFill>
        </p:spPr>
        <p:txBody>
          <a:bodyPr wrap="square" rtlCol="0">
            <a:spAutoFit/>
          </a:bodyPr>
          <a:lstStyle/>
          <a:p>
            <a:r>
              <a:rPr lang="en-GB" sz="2000" b="1" dirty="0"/>
              <a:t>TASK:</a:t>
            </a:r>
          </a:p>
          <a:p>
            <a:pPr marL="457200" indent="-457200">
              <a:buFont typeface="+mj-lt"/>
              <a:buAutoNum type="arabicPeriod"/>
            </a:pPr>
            <a:r>
              <a:rPr lang="en-GB" sz="2000" dirty="0"/>
              <a:t>Add the labels to the correct part of your diagram.</a:t>
            </a:r>
          </a:p>
          <a:p>
            <a:pPr marL="457200" indent="-457200">
              <a:buFont typeface="+mj-lt"/>
              <a:buAutoNum type="arabicPeriod"/>
            </a:pPr>
            <a:r>
              <a:rPr lang="en-GB" sz="2000" dirty="0"/>
              <a:t>In a deciduous forest in Autumn (where trees lose their leaves in winter) – which store would be largest? Why?</a:t>
            </a:r>
          </a:p>
          <a:p>
            <a:pPr marL="457200" indent="-457200">
              <a:buFont typeface="+mj-lt"/>
              <a:buAutoNum type="arabicPeriod"/>
            </a:pPr>
            <a:r>
              <a:rPr lang="en-GB" sz="2000" dirty="0"/>
              <a:t>Would this be different in an evergreen forest?</a:t>
            </a:r>
          </a:p>
          <a:p>
            <a:pPr marL="457200" indent="-457200">
              <a:buFont typeface="+mj-lt"/>
              <a:buAutoNum type="arabicPeriod"/>
            </a:pPr>
            <a:r>
              <a:rPr lang="en-GB" sz="2000" dirty="0"/>
              <a:t>Which stores and transfers would be largest in a tropical rainforest?</a:t>
            </a:r>
          </a:p>
        </p:txBody>
      </p:sp>
      <p:sp>
        <p:nvSpPr>
          <p:cNvPr id="2" name="TextBox 1">
            <a:extLst>
              <a:ext uri="{FF2B5EF4-FFF2-40B4-BE49-F238E27FC236}">
                <a16:creationId xmlns:a16="http://schemas.microsoft.com/office/drawing/2014/main" id="{002D6E03-0614-01BD-72D9-11CD1A6B143A}"/>
              </a:ext>
            </a:extLst>
          </p:cNvPr>
          <p:cNvSpPr txBox="1"/>
          <p:nvPr/>
        </p:nvSpPr>
        <p:spPr>
          <a:xfrm>
            <a:off x="5181600" y="6321654"/>
            <a:ext cx="5838825" cy="461665"/>
          </a:xfrm>
          <a:prstGeom prst="rect">
            <a:avLst/>
          </a:prstGeom>
          <a:noFill/>
        </p:spPr>
        <p:txBody>
          <a:bodyPr wrap="square" rtlCol="0">
            <a:spAutoFit/>
          </a:bodyPr>
          <a:lstStyle/>
          <a:p>
            <a:r>
              <a:rPr lang="en-GB" sz="2400" b="1" dirty="0"/>
              <a:t>Store</a:t>
            </a:r>
            <a:r>
              <a:rPr lang="en-GB" sz="2400" dirty="0"/>
              <a:t>  </a:t>
            </a:r>
            <a:r>
              <a:rPr lang="en-GB" sz="2400" dirty="0">
                <a:solidFill>
                  <a:srgbClr val="FF0000"/>
                </a:solidFill>
              </a:rPr>
              <a:t>Input</a:t>
            </a:r>
            <a:r>
              <a:rPr lang="en-GB" sz="2400" dirty="0"/>
              <a:t>  </a:t>
            </a:r>
            <a:r>
              <a:rPr lang="en-GB" sz="2400" dirty="0">
                <a:solidFill>
                  <a:srgbClr val="0070C0"/>
                </a:solidFill>
              </a:rPr>
              <a:t>Transfer</a:t>
            </a:r>
            <a:r>
              <a:rPr lang="en-GB" sz="2400" dirty="0"/>
              <a:t>  </a:t>
            </a:r>
            <a:r>
              <a:rPr lang="en-GB" sz="2400" dirty="0">
                <a:solidFill>
                  <a:srgbClr val="00B050"/>
                </a:solidFill>
              </a:rPr>
              <a:t> Loss</a:t>
            </a:r>
          </a:p>
        </p:txBody>
      </p:sp>
    </p:spTree>
    <p:extLst>
      <p:ext uri="{BB962C8B-B14F-4D97-AF65-F5344CB8AC3E}">
        <p14:creationId xmlns:p14="http://schemas.microsoft.com/office/powerpoint/2010/main" val="1307047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5FCC1488-DACB-6A45-6BFB-0F15E8412B95}"/>
              </a:ext>
            </a:extLst>
          </p:cNvPr>
          <p:cNvSpPr/>
          <p:nvPr/>
        </p:nvSpPr>
        <p:spPr>
          <a:xfrm>
            <a:off x="7920355" y="245744"/>
            <a:ext cx="2604770" cy="218313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Biomass Store:</a:t>
            </a:r>
          </a:p>
        </p:txBody>
      </p:sp>
      <p:sp>
        <p:nvSpPr>
          <p:cNvPr id="4" name="Oval 3">
            <a:extLst>
              <a:ext uri="{FF2B5EF4-FFF2-40B4-BE49-F238E27FC236}">
                <a16:creationId xmlns:a16="http://schemas.microsoft.com/office/drawing/2014/main" id="{9575A2A9-6AB5-5BE9-8B1C-D3F13F1CC5FA}"/>
              </a:ext>
            </a:extLst>
          </p:cNvPr>
          <p:cNvSpPr/>
          <p:nvPr/>
        </p:nvSpPr>
        <p:spPr>
          <a:xfrm>
            <a:off x="2052955" y="3038475"/>
            <a:ext cx="2604770" cy="218313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Litter Store:</a:t>
            </a:r>
          </a:p>
        </p:txBody>
      </p:sp>
      <p:sp>
        <p:nvSpPr>
          <p:cNvPr id="6" name="Oval 5">
            <a:extLst>
              <a:ext uri="{FF2B5EF4-FFF2-40B4-BE49-F238E27FC236}">
                <a16:creationId xmlns:a16="http://schemas.microsoft.com/office/drawing/2014/main" id="{0AD4BC00-04AE-F6DC-1D97-234D02C5622B}"/>
              </a:ext>
            </a:extLst>
          </p:cNvPr>
          <p:cNvSpPr/>
          <p:nvPr/>
        </p:nvSpPr>
        <p:spPr>
          <a:xfrm>
            <a:off x="7920355" y="3962402"/>
            <a:ext cx="2604770" cy="1695448"/>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dirty="0">
                <a:solidFill>
                  <a:schemeClr val="tx1"/>
                </a:solidFill>
              </a:rPr>
              <a:t>Soil Store:</a:t>
            </a:r>
          </a:p>
        </p:txBody>
      </p:sp>
      <p:cxnSp>
        <p:nvCxnSpPr>
          <p:cNvPr id="8" name="Straight Arrow Connector 7">
            <a:extLst>
              <a:ext uri="{FF2B5EF4-FFF2-40B4-BE49-F238E27FC236}">
                <a16:creationId xmlns:a16="http://schemas.microsoft.com/office/drawing/2014/main" id="{7E093F02-DE0F-13EB-6EB5-E986408B5999}"/>
              </a:ext>
            </a:extLst>
          </p:cNvPr>
          <p:cNvCxnSpPr/>
          <p:nvPr/>
        </p:nvCxnSpPr>
        <p:spPr>
          <a:xfrm flipH="1">
            <a:off x="4410075" y="1657350"/>
            <a:ext cx="3510280" cy="157162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FAFACA8C-9761-FA56-F4D3-85FFDE77CB45}"/>
              </a:ext>
            </a:extLst>
          </p:cNvPr>
          <p:cNvCxnSpPr>
            <a:cxnSpLocks/>
          </p:cNvCxnSpPr>
          <p:nvPr/>
        </p:nvCxnSpPr>
        <p:spPr>
          <a:xfrm>
            <a:off x="4550727" y="4621530"/>
            <a:ext cx="3288348" cy="28036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9E4930DA-717D-8D16-4E05-A1FFE4490D6A}"/>
              </a:ext>
            </a:extLst>
          </p:cNvPr>
          <p:cNvCxnSpPr>
            <a:cxnSpLocks/>
          </p:cNvCxnSpPr>
          <p:nvPr/>
        </p:nvCxnSpPr>
        <p:spPr>
          <a:xfrm flipV="1">
            <a:off x="9222740" y="2562225"/>
            <a:ext cx="0" cy="125730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5" name="Arrow: Right 14">
            <a:extLst>
              <a:ext uri="{FF2B5EF4-FFF2-40B4-BE49-F238E27FC236}">
                <a16:creationId xmlns:a16="http://schemas.microsoft.com/office/drawing/2014/main" id="{8AE322C5-D8B6-A444-6FE9-0D3584A5AA33}"/>
              </a:ext>
            </a:extLst>
          </p:cNvPr>
          <p:cNvSpPr/>
          <p:nvPr/>
        </p:nvSpPr>
        <p:spPr>
          <a:xfrm rot="7965555">
            <a:off x="2882012" y="1972563"/>
            <a:ext cx="1571624" cy="634365"/>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F3DF7D98-FC33-ABB2-B597-F2E344E0470F}"/>
              </a:ext>
            </a:extLst>
          </p:cNvPr>
          <p:cNvSpPr/>
          <p:nvPr/>
        </p:nvSpPr>
        <p:spPr>
          <a:xfrm rot="16200000">
            <a:off x="8793162" y="5941694"/>
            <a:ext cx="1068705" cy="634365"/>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A72F1743-007F-CAA8-554B-0D59749EAA65}"/>
              </a:ext>
            </a:extLst>
          </p:cNvPr>
          <p:cNvCxnSpPr>
            <a:stCxn id="4" idx="3"/>
          </p:cNvCxnSpPr>
          <p:nvPr/>
        </p:nvCxnSpPr>
        <p:spPr>
          <a:xfrm flipH="1">
            <a:off x="895350" y="4901893"/>
            <a:ext cx="1539065" cy="1336982"/>
          </a:xfrm>
          <a:prstGeom prst="straightConnector1">
            <a:avLst/>
          </a:prstGeom>
          <a:ln w="381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A5DD1EE-011E-4822-E606-9732AD3D095F}"/>
              </a:ext>
            </a:extLst>
          </p:cNvPr>
          <p:cNvCxnSpPr/>
          <p:nvPr/>
        </p:nvCxnSpPr>
        <p:spPr>
          <a:xfrm flipH="1">
            <a:off x="6381290" y="5408621"/>
            <a:ext cx="1539065" cy="1336982"/>
          </a:xfrm>
          <a:prstGeom prst="straightConnector1">
            <a:avLst/>
          </a:prstGeom>
          <a:ln w="381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1B1CF6D-E1CD-360F-30FE-383A6FDC792E}"/>
              </a:ext>
            </a:extLst>
          </p:cNvPr>
          <p:cNvSpPr txBox="1"/>
          <p:nvPr/>
        </p:nvSpPr>
        <p:spPr>
          <a:xfrm>
            <a:off x="1492474" y="116139"/>
            <a:ext cx="1897950" cy="1477328"/>
          </a:xfrm>
          <a:prstGeom prst="rect">
            <a:avLst/>
          </a:prstGeom>
          <a:noFill/>
        </p:spPr>
        <p:txBody>
          <a:bodyPr wrap="square" rtlCol="0">
            <a:spAutoFit/>
          </a:bodyPr>
          <a:lstStyle/>
          <a:p>
            <a:r>
              <a:rPr lang="en-GB" dirty="0"/>
              <a:t>Nutrient transfer</a:t>
            </a:r>
          </a:p>
          <a:p>
            <a:endParaRPr lang="en-GB" dirty="0"/>
          </a:p>
          <a:p>
            <a:r>
              <a:rPr lang="en-GB" dirty="0"/>
              <a:t>Input of nutrients</a:t>
            </a:r>
          </a:p>
          <a:p>
            <a:endParaRPr lang="en-GB" dirty="0"/>
          </a:p>
          <a:p>
            <a:r>
              <a:rPr lang="en-GB" dirty="0"/>
              <a:t>Loss of nutrients</a:t>
            </a:r>
          </a:p>
        </p:txBody>
      </p:sp>
      <p:cxnSp>
        <p:nvCxnSpPr>
          <p:cNvPr id="24" name="Straight Arrow Connector 23">
            <a:extLst>
              <a:ext uri="{FF2B5EF4-FFF2-40B4-BE49-F238E27FC236}">
                <a16:creationId xmlns:a16="http://schemas.microsoft.com/office/drawing/2014/main" id="{0299C6E8-F8CD-02B8-CC3B-DA63F4929448}"/>
              </a:ext>
            </a:extLst>
          </p:cNvPr>
          <p:cNvCxnSpPr>
            <a:cxnSpLocks/>
          </p:cNvCxnSpPr>
          <p:nvPr/>
        </p:nvCxnSpPr>
        <p:spPr>
          <a:xfrm>
            <a:off x="190023" y="245744"/>
            <a:ext cx="1128554"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6" name="Rectangle 25">
            <a:extLst>
              <a:ext uri="{FF2B5EF4-FFF2-40B4-BE49-F238E27FC236}">
                <a16:creationId xmlns:a16="http://schemas.microsoft.com/office/drawing/2014/main" id="{6E72912B-C8B7-B423-F438-25BCD8EFCEED}"/>
              </a:ext>
            </a:extLst>
          </p:cNvPr>
          <p:cNvSpPr/>
          <p:nvPr/>
        </p:nvSpPr>
        <p:spPr>
          <a:xfrm>
            <a:off x="76200" y="0"/>
            <a:ext cx="3200400" cy="174307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C611291D-22EF-6ABF-BAF9-A34E6E908343}"/>
              </a:ext>
            </a:extLst>
          </p:cNvPr>
          <p:cNvSpPr/>
          <p:nvPr/>
        </p:nvSpPr>
        <p:spPr>
          <a:xfrm>
            <a:off x="217965" y="534354"/>
            <a:ext cx="1229835" cy="503866"/>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Arrow Connector 29">
            <a:extLst>
              <a:ext uri="{FF2B5EF4-FFF2-40B4-BE49-F238E27FC236}">
                <a16:creationId xmlns:a16="http://schemas.microsoft.com/office/drawing/2014/main" id="{0D23A2CD-8CC3-E14D-C919-ED1203E9618F}"/>
              </a:ext>
            </a:extLst>
          </p:cNvPr>
          <p:cNvCxnSpPr>
            <a:cxnSpLocks/>
          </p:cNvCxnSpPr>
          <p:nvPr/>
        </p:nvCxnSpPr>
        <p:spPr>
          <a:xfrm>
            <a:off x="241855" y="1337309"/>
            <a:ext cx="1240171" cy="0"/>
          </a:xfrm>
          <a:prstGeom prst="straightConnector1">
            <a:avLst/>
          </a:prstGeom>
          <a:ln w="38100">
            <a:solidFill>
              <a:schemeClr val="tx1"/>
            </a:solidFill>
            <a:prstDash val="lgDashDot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8723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275</TotalTime>
  <Words>896</Words>
  <Application>Microsoft Office PowerPoint</Application>
  <PresentationFormat>Widescreen</PresentationFormat>
  <Paragraphs>115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What is an ecosystem?</vt:lpstr>
      <vt:lpstr>PowerPoint Presentation</vt:lpstr>
      <vt:lpstr>PowerPoint Presentation</vt:lpstr>
      <vt:lpstr>PowerPoint Presentation</vt:lpstr>
      <vt:lpstr>PowerPoint Presentation</vt:lpstr>
      <vt:lpstr>How are energy and nutrients transferred in an ecosystem?</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an ecosystem?</dc:title>
  <dc:creator>Niall Carton</dc:creator>
  <cp:lastModifiedBy>Niall Carton</cp:lastModifiedBy>
  <cp:revision>1</cp:revision>
  <cp:lastPrinted>2022-09-12T10:01:41Z</cp:lastPrinted>
  <dcterms:created xsi:type="dcterms:W3CDTF">2022-09-05T20:44:37Z</dcterms:created>
  <dcterms:modified xsi:type="dcterms:W3CDTF">2022-09-16T09:58:27Z</dcterms:modified>
</cp:coreProperties>
</file>