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4" r:id="rId6"/>
    <p:sldId id="265" r:id="rId7"/>
    <p:sldId id="260" r:id="rId8"/>
    <p:sldId id="261" r:id="rId9"/>
    <p:sldId id="262" r:id="rId10"/>
    <p:sldId id="263"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7" d="100"/>
          <a:sy n="67" d="100"/>
        </p:scale>
        <p:origin x="644"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6"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Niall Carton" userId="b8012f77-92ab-40a4-a023-1921f514d035" providerId="ADAL" clId="{A7F5647B-3AF2-4FDA-B841-4D41FA816652}"/>
    <pc:docChg chg="custSel addSld modSld">
      <pc:chgData name="Niall Carton" userId="b8012f77-92ab-40a4-a023-1921f514d035" providerId="ADAL" clId="{A7F5647B-3AF2-4FDA-B841-4D41FA816652}" dt="2022-10-17T12:38:40.658" v="18" actId="20577"/>
      <pc:docMkLst>
        <pc:docMk/>
      </pc:docMkLst>
      <pc:sldChg chg="modSp mod">
        <pc:chgData name="Niall Carton" userId="b8012f77-92ab-40a4-a023-1921f514d035" providerId="ADAL" clId="{A7F5647B-3AF2-4FDA-B841-4D41FA816652}" dt="2022-10-17T12:38:40.658" v="18" actId="20577"/>
        <pc:sldMkLst>
          <pc:docMk/>
          <pc:sldMk cId="757404194" sldId="258"/>
        </pc:sldMkLst>
        <pc:spChg chg="mod">
          <ac:chgData name="Niall Carton" userId="b8012f77-92ab-40a4-a023-1921f514d035" providerId="ADAL" clId="{A7F5647B-3AF2-4FDA-B841-4D41FA816652}" dt="2022-10-17T12:38:40.658" v="18" actId="20577"/>
          <ac:spMkLst>
            <pc:docMk/>
            <pc:sldMk cId="757404194" sldId="258"/>
            <ac:spMk id="2" creationId="{334D0CEF-AFF5-1788-8D2B-06BCE791BEE0}"/>
          </ac:spMkLst>
        </pc:spChg>
      </pc:sldChg>
      <pc:sldChg chg="delSp add mod">
        <pc:chgData name="Niall Carton" userId="b8012f77-92ab-40a4-a023-1921f514d035" providerId="ADAL" clId="{A7F5647B-3AF2-4FDA-B841-4D41FA816652}" dt="2022-10-17T10:59:43.426" v="1" actId="478"/>
        <pc:sldMkLst>
          <pc:docMk/>
          <pc:sldMk cId="2884787145" sldId="265"/>
        </pc:sldMkLst>
        <pc:spChg chg="del">
          <ac:chgData name="Niall Carton" userId="b8012f77-92ab-40a4-a023-1921f514d035" providerId="ADAL" clId="{A7F5647B-3AF2-4FDA-B841-4D41FA816652}" dt="2022-10-17T10:59:43.426" v="1" actId="478"/>
          <ac:spMkLst>
            <pc:docMk/>
            <pc:sldMk cId="2884787145" sldId="265"/>
            <ac:spMk id="5" creationId="{9833B024-7483-10D6-B8F4-BAAB32243DFE}"/>
          </ac:spMkLst>
        </pc:spChg>
        <pc:picChg chg="del">
          <ac:chgData name="Niall Carton" userId="b8012f77-92ab-40a4-a023-1921f514d035" providerId="ADAL" clId="{A7F5647B-3AF2-4FDA-B841-4D41FA816652}" dt="2022-10-17T10:59:43.426" v="1" actId="478"/>
          <ac:picMkLst>
            <pc:docMk/>
            <pc:sldMk cId="2884787145" sldId="265"/>
            <ac:picMk id="3" creationId="{32CCFF31-6E26-6F9D-35E7-7D034D3C78B4}"/>
          </ac:picMkLst>
        </pc:picChg>
        <pc:picChg chg="del">
          <ac:chgData name="Niall Carton" userId="b8012f77-92ab-40a4-a023-1921f514d035" providerId="ADAL" clId="{A7F5647B-3AF2-4FDA-B841-4D41FA816652}" dt="2022-10-17T10:59:43.426" v="1" actId="478"/>
          <ac:picMkLst>
            <pc:docMk/>
            <pc:sldMk cId="2884787145" sldId="265"/>
            <ac:picMk id="4" creationId="{813A1915-09E2-5B8F-44DD-EB14AA76B754}"/>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C4E79D-688D-A712-817C-7F37A462885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809EDD8E-6E44-E8DD-C511-433F8EC59D9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8E4BE797-33AD-68C0-467A-BD2AE6C8421F}"/>
              </a:ext>
            </a:extLst>
          </p:cNvPr>
          <p:cNvSpPr>
            <a:spLocks noGrp="1"/>
          </p:cNvSpPr>
          <p:nvPr>
            <p:ph type="dt" sz="half" idx="10"/>
          </p:nvPr>
        </p:nvSpPr>
        <p:spPr/>
        <p:txBody>
          <a:bodyPr/>
          <a:lstStyle/>
          <a:p>
            <a:fld id="{1A60A612-7D59-4041-A720-AD03525DE7A0}" type="datetimeFigureOut">
              <a:rPr lang="en-GB" smtClean="0"/>
              <a:t>17/10/2022</a:t>
            </a:fld>
            <a:endParaRPr lang="en-GB"/>
          </a:p>
        </p:txBody>
      </p:sp>
      <p:sp>
        <p:nvSpPr>
          <p:cNvPr id="5" name="Footer Placeholder 4">
            <a:extLst>
              <a:ext uri="{FF2B5EF4-FFF2-40B4-BE49-F238E27FC236}">
                <a16:creationId xmlns:a16="http://schemas.microsoft.com/office/drawing/2014/main" id="{62A2A1DB-215E-AB79-0CF6-E4F3F65C0D4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D1B2660-7CA0-75D0-FAE1-D23E9B128314}"/>
              </a:ext>
            </a:extLst>
          </p:cNvPr>
          <p:cNvSpPr>
            <a:spLocks noGrp="1"/>
          </p:cNvSpPr>
          <p:nvPr>
            <p:ph type="sldNum" sz="quarter" idx="12"/>
          </p:nvPr>
        </p:nvSpPr>
        <p:spPr/>
        <p:txBody>
          <a:bodyPr/>
          <a:lstStyle/>
          <a:p>
            <a:fld id="{89650CB0-724A-4D2B-A5FB-16063170DD06}" type="slidenum">
              <a:rPr lang="en-GB" smtClean="0"/>
              <a:t>‹#›</a:t>
            </a:fld>
            <a:endParaRPr lang="en-GB"/>
          </a:p>
        </p:txBody>
      </p:sp>
    </p:spTree>
    <p:extLst>
      <p:ext uri="{BB962C8B-B14F-4D97-AF65-F5344CB8AC3E}">
        <p14:creationId xmlns:p14="http://schemas.microsoft.com/office/powerpoint/2010/main" val="16195287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C90D98-A622-42C2-AE55-F6BB1EC317E8}"/>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CA85FC91-C29B-C784-D032-2B3F8966098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8FA3113-5208-F9EC-C5B0-C502B152A6F9}"/>
              </a:ext>
            </a:extLst>
          </p:cNvPr>
          <p:cNvSpPr>
            <a:spLocks noGrp="1"/>
          </p:cNvSpPr>
          <p:nvPr>
            <p:ph type="dt" sz="half" idx="10"/>
          </p:nvPr>
        </p:nvSpPr>
        <p:spPr/>
        <p:txBody>
          <a:bodyPr/>
          <a:lstStyle/>
          <a:p>
            <a:fld id="{1A60A612-7D59-4041-A720-AD03525DE7A0}" type="datetimeFigureOut">
              <a:rPr lang="en-GB" smtClean="0"/>
              <a:t>17/10/2022</a:t>
            </a:fld>
            <a:endParaRPr lang="en-GB"/>
          </a:p>
        </p:txBody>
      </p:sp>
      <p:sp>
        <p:nvSpPr>
          <p:cNvPr id="5" name="Footer Placeholder 4">
            <a:extLst>
              <a:ext uri="{FF2B5EF4-FFF2-40B4-BE49-F238E27FC236}">
                <a16:creationId xmlns:a16="http://schemas.microsoft.com/office/drawing/2014/main" id="{CA437C2B-6EDF-0FB3-236D-8B7F802B16F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8D5A72A-ECD1-FB7C-A7E6-A3DF084E1E75}"/>
              </a:ext>
            </a:extLst>
          </p:cNvPr>
          <p:cNvSpPr>
            <a:spLocks noGrp="1"/>
          </p:cNvSpPr>
          <p:nvPr>
            <p:ph type="sldNum" sz="quarter" idx="12"/>
          </p:nvPr>
        </p:nvSpPr>
        <p:spPr/>
        <p:txBody>
          <a:bodyPr/>
          <a:lstStyle/>
          <a:p>
            <a:fld id="{89650CB0-724A-4D2B-A5FB-16063170DD06}" type="slidenum">
              <a:rPr lang="en-GB" smtClean="0"/>
              <a:t>‹#›</a:t>
            </a:fld>
            <a:endParaRPr lang="en-GB"/>
          </a:p>
        </p:txBody>
      </p:sp>
    </p:spTree>
    <p:extLst>
      <p:ext uri="{BB962C8B-B14F-4D97-AF65-F5344CB8AC3E}">
        <p14:creationId xmlns:p14="http://schemas.microsoft.com/office/powerpoint/2010/main" val="35766389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A8E8ED7-5FF0-5C9B-A234-704CE799D247}"/>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77DE3A3D-C785-8746-1409-580158A17D7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CAB8884-BF36-9799-4419-A2C2FB4FDB76}"/>
              </a:ext>
            </a:extLst>
          </p:cNvPr>
          <p:cNvSpPr>
            <a:spLocks noGrp="1"/>
          </p:cNvSpPr>
          <p:nvPr>
            <p:ph type="dt" sz="half" idx="10"/>
          </p:nvPr>
        </p:nvSpPr>
        <p:spPr/>
        <p:txBody>
          <a:bodyPr/>
          <a:lstStyle/>
          <a:p>
            <a:fld id="{1A60A612-7D59-4041-A720-AD03525DE7A0}" type="datetimeFigureOut">
              <a:rPr lang="en-GB" smtClean="0"/>
              <a:t>17/10/2022</a:t>
            </a:fld>
            <a:endParaRPr lang="en-GB"/>
          </a:p>
        </p:txBody>
      </p:sp>
      <p:sp>
        <p:nvSpPr>
          <p:cNvPr id="5" name="Footer Placeholder 4">
            <a:extLst>
              <a:ext uri="{FF2B5EF4-FFF2-40B4-BE49-F238E27FC236}">
                <a16:creationId xmlns:a16="http://schemas.microsoft.com/office/drawing/2014/main" id="{D2FF0451-3BCB-45CF-1780-22207DC80ED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FC1955E-4960-1473-925E-AEFA3CAC113A}"/>
              </a:ext>
            </a:extLst>
          </p:cNvPr>
          <p:cNvSpPr>
            <a:spLocks noGrp="1"/>
          </p:cNvSpPr>
          <p:nvPr>
            <p:ph type="sldNum" sz="quarter" idx="12"/>
          </p:nvPr>
        </p:nvSpPr>
        <p:spPr/>
        <p:txBody>
          <a:bodyPr/>
          <a:lstStyle/>
          <a:p>
            <a:fld id="{89650CB0-724A-4D2B-A5FB-16063170DD06}" type="slidenum">
              <a:rPr lang="en-GB" smtClean="0"/>
              <a:t>‹#›</a:t>
            </a:fld>
            <a:endParaRPr lang="en-GB"/>
          </a:p>
        </p:txBody>
      </p:sp>
    </p:spTree>
    <p:extLst>
      <p:ext uri="{BB962C8B-B14F-4D97-AF65-F5344CB8AC3E}">
        <p14:creationId xmlns:p14="http://schemas.microsoft.com/office/powerpoint/2010/main" val="27409710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38FCBB-6559-A51A-D16F-E00657674A9D}"/>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5958B06-94DD-1EEC-206E-716625D691A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97407B9-C9AA-986B-F3E9-903B6B322B45}"/>
              </a:ext>
            </a:extLst>
          </p:cNvPr>
          <p:cNvSpPr>
            <a:spLocks noGrp="1"/>
          </p:cNvSpPr>
          <p:nvPr>
            <p:ph type="dt" sz="half" idx="10"/>
          </p:nvPr>
        </p:nvSpPr>
        <p:spPr/>
        <p:txBody>
          <a:bodyPr/>
          <a:lstStyle/>
          <a:p>
            <a:fld id="{1A60A612-7D59-4041-A720-AD03525DE7A0}" type="datetimeFigureOut">
              <a:rPr lang="en-GB" smtClean="0"/>
              <a:t>17/10/2022</a:t>
            </a:fld>
            <a:endParaRPr lang="en-GB"/>
          </a:p>
        </p:txBody>
      </p:sp>
      <p:sp>
        <p:nvSpPr>
          <p:cNvPr id="5" name="Footer Placeholder 4">
            <a:extLst>
              <a:ext uri="{FF2B5EF4-FFF2-40B4-BE49-F238E27FC236}">
                <a16:creationId xmlns:a16="http://schemas.microsoft.com/office/drawing/2014/main" id="{9F8A7266-1F3E-E439-E5D2-3245CAF7AE7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5090B98-BCE3-6883-D360-D529B3E1EF29}"/>
              </a:ext>
            </a:extLst>
          </p:cNvPr>
          <p:cNvSpPr>
            <a:spLocks noGrp="1"/>
          </p:cNvSpPr>
          <p:nvPr>
            <p:ph type="sldNum" sz="quarter" idx="12"/>
          </p:nvPr>
        </p:nvSpPr>
        <p:spPr/>
        <p:txBody>
          <a:bodyPr/>
          <a:lstStyle/>
          <a:p>
            <a:fld id="{89650CB0-724A-4D2B-A5FB-16063170DD06}" type="slidenum">
              <a:rPr lang="en-GB" smtClean="0"/>
              <a:t>‹#›</a:t>
            </a:fld>
            <a:endParaRPr lang="en-GB"/>
          </a:p>
        </p:txBody>
      </p:sp>
    </p:spTree>
    <p:extLst>
      <p:ext uri="{BB962C8B-B14F-4D97-AF65-F5344CB8AC3E}">
        <p14:creationId xmlns:p14="http://schemas.microsoft.com/office/powerpoint/2010/main" val="21702355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58C4A9-7849-6335-7B39-A0C429886C2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28BF4465-6825-9986-EAB5-9D8F17FB38F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FA3BE61-0DE2-7BC6-2646-5B9EDC8072C7}"/>
              </a:ext>
            </a:extLst>
          </p:cNvPr>
          <p:cNvSpPr>
            <a:spLocks noGrp="1"/>
          </p:cNvSpPr>
          <p:nvPr>
            <p:ph type="dt" sz="half" idx="10"/>
          </p:nvPr>
        </p:nvSpPr>
        <p:spPr/>
        <p:txBody>
          <a:bodyPr/>
          <a:lstStyle/>
          <a:p>
            <a:fld id="{1A60A612-7D59-4041-A720-AD03525DE7A0}" type="datetimeFigureOut">
              <a:rPr lang="en-GB" smtClean="0"/>
              <a:t>17/10/2022</a:t>
            </a:fld>
            <a:endParaRPr lang="en-GB"/>
          </a:p>
        </p:txBody>
      </p:sp>
      <p:sp>
        <p:nvSpPr>
          <p:cNvPr id="5" name="Footer Placeholder 4">
            <a:extLst>
              <a:ext uri="{FF2B5EF4-FFF2-40B4-BE49-F238E27FC236}">
                <a16:creationId xmlns:a16="http://schemas.microsoft.com/office/drawing/2014/main" id="{E7CF1D5D-8524-74B2-AFEC-F803FF822FE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75065C2-392E-0CF6-DAE5-5F165F586A8F}"/>
              </a:ext>
            </a:extLst>
          </p:cNvPr>
          <p:cNvSpPr>
            <a:spLocks noGrp="1"/>
          </p:cNvSpPr>
          <p:nvPr>
            <p:ph type="sldNum" sz="quarter" idx="12"/>
          </p:nvPr>
        </p:nvSpPr>
        <p:spPr/>
        <p:txBody>
          <a:bodyPr/>
          <a:lstStyle/>
          <a:p>
            <a:fld id="{89650CB0-724A-4D2B-A5FB-16063170DD06}" type="slidenum">
              <a:rPr lang="en-GB" smtClean="0"/>
              <a:t>‹#›</a:t>
            </a:fld>
            <a:endParaRPr lang="en-GB"/>
          </a:p>
        </p:txBody>
      </p:sp>
    </p:spTree>
    <p:extLst>
      <p:ext uri="{BB962C8B-B14F-4D97-AF65-F5344CB8AC3E}">
        <p14:creationId xmlns:p14="http://schemas.microsoft.com/office/powerpoint/2010/main" val="41179607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13331A-E5BB-CF33-4222-4D7D8AA9B244}"/>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C3A8765-01FA-EE38-ACC4-558E2BE9974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6E7238E2-C797-FA23-4D5B-73CC013F78F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9826C4ED-8F5C-0CEA-F71B-8A38F01A4687}"/>
              </a:ext>
            </a:extLst>
          </p:cNvPr>
          <p:cNvSpPr>
            <a:spLocks noGrp="1"/>
          </p:cNvSpPr>
          <p:nvPr>
            <p:ph type="dt" sz="half" idx="10"/>
          </p:nvPr>
        </p:nvSpPr>
        <p:spPr/>
        <p:txBody>
          <a:bodyPr/>
          <a:lstStyle/>
          <a:p>
            <a:fld id="{1A60A612-7D59-4041-A720-AD03525DE7A0}" type="datetimeFigureOut">
              <a:rPr lang="en-GB" smtClean="0"/>
              <a:t>17/10/2022</a:t>
            </a:fld>
            <a:endParaRPr lang="en-GB"/>
          </a:p>
        </p:txBody>
      </p:sp>
      <p:sp>
        <p:nvSpPr>
          <p:cNvPr id="6" name="Footer Placeholder 5">
            <a:extLst>
              <a:ext uri="{FF2B5EF4-FFF2-40B4-BE49-F238E27FC236}">
                <a16:creationId xmlns:a16="http://schemas.microsoft.com/office/drawing/2014/main" id="{B672F5C4-7870-E375-56BE-27CBD75571F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331E590-F6B5-7DA1-82C3-1087701852F4}"/>
              </a:ext>
            </a:extLst>
          </p:cNvPr>
          <p:cNvSpPr>
            <a:spLocks noGrp="1"/>
          </p:cNvSpPr>
          <p:nvPr>
            <p:ph type="sldNum" sz="quarter" idx="12"/>
          </p:nvPr>
        </p:nvSpPr>
        <p:spPr/>
        <p:txBody>
          <a:bodyPr/>
          <a:lstStyle/>
          <a:p>
            <a:fld id="{89650CB0-724A-4D2B-A5FB-16063170DD06}" type="slidenum">
              <a:rPr lang="en-GB" smtClean="0"/>
              <a:t>‹#›</a:t>
            </a:fld>
            <a:endParaRPr lang="en-GB"/>
          </a:p>
        </p:txBody>
      </p:sp>
    </p:spTree>
    <p:extLst>
      <p:ext uri="{BB962C8B-B14F-4D97-AF65-F5344CB8AC3E}">
        <p14:creationId xmlns:p14="http://schemas.microsoft.com/office/powerpoint/2010/main" val="22772712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FBFC9E-68A1-CD10-7BC9-CF367472ED2D}"/>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8071F34-D0A3-D9D8-86EA-83ACD657821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CCA493F-A8B0-AAFA-0CF9-7B1350B47BE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2B092B0C-D1AE-C8EA-44EB-2DD9AA53A19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7B7007C-4F18-543E-3FD7-32F3372CA69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09228FED-7CD7-AB00-98D9-5C3429B2A2F6}"/>
              </a:ext>
            </a:extLst>
          </p:cNvPr>
          <p:cNvSpPr>
            <a:spLocks noGrp="1"/>
          </p:cNvSpPr>
          <p:nvPr>
            <p:ph type="dt" sz="half" idx="10"/>
          </p:nvPr>
        </p:nvSpPr>
        <p:spPr/>
        <p:txBody>
          <a:bodyPr/>
          <a:lstStyle/>
          <a:p>
            <a:fld id="{1A60A612-7D59-4041-A720-AD03525DE7A0}" type="datetimeFigureOut">
              <a:rPr lang="en-GB" smtClean="0"/>
              <a:t>17/10/2022</a:t>
            </a:fld>
            <a:endParaRPr lang="en-GB"/>
          </a:p>
        </p:txBody>
      </p:sp>
      <p:sp>
        <p:nvSpPr>
          <p:cNvPr id="8" name="Footer Placeholder 7">
            <a:extLst>
              <a:ext uri="{FF2B5EF4-FFF2-40B4-BE49-F238E27FC236}">
                <a16:creationId xmlns:a16="http://schemas.microsoft.com/office/drawing/2014/main" id="{B4163D78-2D0E-4492-F541-BFE453FA59ED}"/>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C557CB94-4D14-8A2B-F31B-B94260054A53}"/>
              </a:ext>
            </a:extLst>
          </p:cNvPr>
          <p:cNvSpPr>
            <a:spLocks noGrp="1"/>
          </p:cNvSpPr>
          <p:nvPr>
            <p:ph type="sldNum" sz="quarter" idx="12"/>
          </p:nvPr>
        </p:nvSpPr>
        <p:spPr/>
        <p:txBody>
          <a:bodyPr/>
          <a:lstStyle/>
          <a:p>
            <a:fld id="{89650CB0-724A-4D2B-A5FB-16063170DD06}" type="slidenum">
              <a:rPr lang="en-GB" smtClean="0"/>
              <a:t>‹#›</a:t>
            </a:fld>
            <a:endParaRPr lang="en-GB"/>
          </a:p>
        </p:txBody>
      </p:sp>
    </p:spTree>
    <p:extLst>
      <p:ext uri="{BB962C8B-B14F-4D97-AF65-F5344CB8AC3E}">
        <p14:creationId xmlns:p14="http://schemas.microsoft.com/office/powerpoint/2010/main" val="29724245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F8CCC6-4C67-1B8F-ECE7-C27EBEEB97CE}"/>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629D097C-2552-061A-1EEF-28F43629FBEB}"/>
              </a:ext>
            </a:extLst>
          </p:cNvPr>
          <p:cNvSpPr>
            <a:spLocks noGrp="1"/>
          </p:cNvSpPr>
          <p:nvPr>
            <p:ph type="dt" sz="half" idx="10"/>
          </p:nvPr>
        </p:nvSpPr>
        <p:spPr/>
        <p:txBody>
          <a:bodyPr/>
          <a:lstStyle/>
          <a:p>
            <a:fld id="{1A60A612-7D59-4041-A720-AD03525DE7A0}" type="datetimeFigureOut">
              <a:rPr lang="en-GB" smtClean="0"/>
              <a:t>17/10/2022</a:t>
            </a:fld>
            <a:endParaRPr lang="en-GB"/>
          </a:p>
        </p:txBody>
      </p:sp>
      <p:sp>
        <p:nvSpPr>
          <p:cNvPr id="4" name="Footer Placeholder 3">
            <a:extLst>
              <a:ext uri="{FF2B5EF4-FFF2-40B4-BE49-F238E27FC236}">
                <a16:creationId xmlns:a16="http://schemas.microsoft.com/office/drawing/2014/main" id="{5AEE7F63-151B-732A-C0BC-679F7E9D33AC}"/>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0645CEE7-20B3-6F04-807B-52FD0CA11F13}"/>
              </a:ext>
            </a:extLst>
          </p:cNvPr>
          <p:cNvSpPr>
            <a:spLocks noGrp="1"/>
          </p:cNvSpPr>
          <p:nvPr>
            <p:ph type="sldNum" sz="quarter" idx="12"/>
          </p:nvPr>
        </p:nvSpPr>
        <p:spPr/>
        <p:txBody>
          <a:bodyPr/>
          <a:lstStyle/>
          <a:p>
            <a:fld id="{89650CB0-724A-4D2B-A5FB-16063170DD06}" type="slidenum">
              <a:rPr lang="en-GB" smtClean="0"/>
              <a:t>‹#›</a:t>
            </a:fld>
            <a:endParaRPr lang="en-GB"/>
          </a:p>
        </p:txBody>
      </p:sp>
    </p:spTree>
    <p:extLst>
      <p:ext uri="{BB962C8B-B14F-4D97-AF65-F5344CB8AC3E}">
        <p14:creationId xmlns:p14="http://schemas.microsoft.com/office/powerpoint/2010/main" val="15430915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F69F816-7729-5FFC-EEBA-E60806B9538A}"/>
              </a:ext>
            </a:extLst>
          </p:cNvPr>
          <p:cNvSpPr>
            <a:spLocks noGrp="1"/>
          </p:cNvSpPr>
          <p:nvPr>
            <p:ph type="dt" sz="half" idx="10"/>
          </p:nvPr>
        </p:nvSpPr>
        <p:spPr/>
        <p:txBody>
          <a:bodyPr/>
          <a:lstStyle/>
          <a:p>
            <a:fld id="{1A60A612-7D59-4041-A720-AD03525DE7A0}" type="datetimeFigureOut">
              <a:rPr lang="en-GB" smtClean="0"/>
              <a:t>17/10/2022</a:t>
            </a:fld>
            <a:endParaRPr lang="en-GB"/>
          </a:p>
        </p:txBody>
      </p:sp>
      <p:sp>
        <p:nvSpPr>
          <p:cNvPr id="3" name="Footer Placeholder 2">
            <a:extLst>
              <a:ext uri="{FF2B5EF4-FFF2-40B4-BE49-F238E27FC236}">
                <a16:creationId xmlns:a16="http://schemas.microsoft.com/office/drawing/2014/main" id="{3A8E1DDE-AFA2-B712-5509-F1E5818996A1}"/>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7D2B437B-21F1-74C3-CB25-B470B01BEC3D}"/>
              </a:ext>
            </a:extLst>
          </p:cNvPr>
          <p:cNvSpPr>
            <a:spLocks noGrp="1"/>
          </p:cNvSpPr>
          <p:nvPr>
            <p:ph type="sldNum" sz="quarter" idx="12"/>
          </p:nvPr>
        </p:nvSpPr>
        <p:spPr/>
        <p:txBody>
          <a:bodyPr/>
          <a:lstStyle/>
          <a:p>
            <a:fld id="{89650CB0-724A-4D2B-A5FB-16063170DD06}" type="slidenum">
              <a:rPr lang="en-GB" smtClean="0"/>
              <a:t>‹#›</a:t>
            </a:fld>
            <a:endParaRPr lang="en-GB"/>
          </a:p>
        </p:txBody>
      </p:sp>
    </p:spTree>
    <p:extLst>
      <p:ext uri="{BB962C8B-B14F-4D97-AF65-F5344CB8AC3E}">
        <p14:creationId xmlns:p14="http://schemas.microsoft.com/office/powerpoint/2010/main" val="6003983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7C2D5A-9C48-2342-5306-1E38BA35B4F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AC87F30C-67D9-7870-0FD0-4EBE9ADA07F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DB264567-0C02-AFB9-4896-B173C433917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53E78F8-0C9C-28CB-C229-37D62F13090C}"/>
              </a:ext>
            </a:extLst>
          </p:cNvPr>
          <p:cNvSpPr>
            <a:spLocks noGrp="1"/>
          </p:cNvSpPr>
          <p:nvPr>
            <p:ph type="dt" sz="half" idx="10"/>
          </p:nvPr>
        </p:nvSpPr>
        <p:spPr/>
        <p:txBody>
          <a:bodyPr/>
          <a:lstStyle/>
          <a:p>
            <a:fld id="{1A60A612-7D59-4041-A720-AD03525DE7A0}" type="datetimeFigureOut">
              <a:rPr lang="en-GB" smtClean="0"/>
              <a:t>17/10/2022</a:t>
            </a:fld>
            <a:endParaRPr lang="en-GB"/>
          </a:p>
        </p:txBody>
      </p:sp>
      <p:sp>
        <p:nvSpPr>
          <p:cNvPr id="6" name="Footer Placeholder 5">
            <a:extLst>
              <a:ext uri="{FF2B5EF4-FFF2-40B4-BE49-F238E27FC236}">
                <a16:creationId xmlns:a16="http://schemas.microsoft.com/office/drawing/2014/main" id="{8841595E-1BE2-A02F-8BA5-E688156239A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C84590D-A52A-46E6-7022-B19D31D97DEB}"/>
              </a:ext>
            </a:extLst>
          </p:cNvPr>
          <p:cNvSpPr>
            <a:spLocks noGrp="1"/>
          </p:cNvSpPr>
          <p:nvPr>
            <p:ph type="sldNum" sz="quarter" idx="12"/>
          </p:nvPr>
        </p:nvSpPr>
        <p:spPr/>
        <p:txBody>
          <a:bodyPr/>
          <a:lstStyle/>
          <a:p>
            <a:fld id="{89650CB0-724A-4D2B-A5FB-16063170DD06}" type="slidenum">
              <a:rPr lang="en-GB" smtClean="0"/>
              <a:t>‹#›</a:t>
            </a:fld>
            <a:endParaRPr lang="en-GB"/>
          </a:p>
        </p:txBody>
      </p:sp>
    </p:spTree>
    <p:extLst>
      <p:ext uri="{BB962C8B-B14F-4D97-AF65-F5344CB8AC3E}">
        <p14:creationId xmlns:p14="http://schemas.microsoft.com/office/powerpoint/2010/main" val="3692628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3521F9-3C16-D852-277B-74980430F4B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ED99E21E-9C94-AEC8-9C87-87F6648F471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C7CE9994-F553-9115-3EE6-935CD8BB4D6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5F122B6-0841-C463-5824-34C7D1844B3B}"/>
              </a:ext>
            </a:extLst>
          </p:cNvPr>
          <p:cNvSpPr>
            <a:spLocks noGrp="1"/>
          </p:cNvSpPr>
          <p:nvPr>
            <p:ph type="dt" sz="half" idx="10"/>
          </p:nvPr>
        </p:nvSpPr>
        <p:spPr/>
        <p:txBody>
          <a:bodyPr/>
          <a:lstStyle/>
          <a:p>
            <a:fld id="{1A60A612-7D59-4041-A720-AD03525DE7A0}" type="datetimeFigureOut">
              <a:rPr lang="en-GB" smtClean="0"/>
              <a:t>17/10/2022</a:t>
            </a:fld>
            <a:endParaRPr lang="en-GB"/>
          </a:p>
        </p:txBody>
      </p:sp>
      <p:sp>
        <p:nvSpPr>
          <p:cNvPr id="6" name="Footer Placeholder 5">
            <a:extLst>
              <a:ext uri="{FF2B5EF4-FFF2-40B4-BE49-F238E27FC236}">
                <a16:creationId xmlns:a16="http://schemas.microsoft.com/office/drawing/2014/main" id="{A4660C60-84B2-6CB6-89B3-EDB36069EBA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729BBB0-780D-DABB-C74E-06F0E59E39A4}"/>
              </a:ext>
            </a:extLst>
          </p:cNvPr>
          <p:cNvSpPr>
            <a:spLocks noGrp="1"/>
          </p:cNvSpPr>
          <p:nvPr>
            <p:ph type="sldNum" sz="quarter" idx="12"/>
          </p:nvPr>
        </p:nvSpPr>
        <p:spPr/>
        <p:txBody>
          <a:bodyPr/>
          <a:lstStyle/>
          <a:p>
            <a:fld id="{89650CB0-724A-4D2B-A5FB-16063170DD06}" type="slidenum">
              <a:rPr lang="en-GB" smtClean="0"/>
              <a:t>‹#›</a:t>
            </a:fld>
            <a:endParaRPr lang="en-GB"/>
          </a:p>
        </p:txBody>
      </p:sp>
    </p:spTree>
    <p:extLst>
      <p:ext uri="{BB962C8B-B14F-4D97-AF65-F5344CB8AC3E}">
        <p14:creationId xmlns:p14="http://schemas.microsoft.com/office/powerpoint/2010/main" val="3419838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8267EA5-BB56-CEF1-EED0-A38C1715403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3886F98B-C53F-90D8-83C2-2F032A87B1F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79D3254-2F5F-76BA-1B53-C2545475EFE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A60A612-7D59-4041-A720-AD03525DE7A0}" type="datetimeFigureOut">
              <a:rPr lang="en-GB" smtClean="0"/>
              <a:t>17/10/2022</a:t>
            </a:fld>
            <a:endParaRPr lang="en-GB"/>
          </a:p>
        </p:txBody>
      </p:sp>
      <p:sp>
        <p:nvSpPr>
          <p:cNvPr id="5" name="Footer Placeholder 4">
            <a:extLst>
              <a:ext uri="{FF2B5EF4-FFF2-40B4-BE49-F238E27FC236}">
                <a16:creationId xmlns:a16="http://schemas.microsoft.com/office/drawing/2014/main" id="{44823B50-247C-73E5-E3B1-64818FC849C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5D2234C5-AE92-8846-B376-EA64A21DFBC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9650CB0-724A-4D2B-A5FB-16063170DD06}" type="slidenum">
              <a:rPr lang="en-GB" smtClean="0"/>
              <a:t>‹#›</a:t>
            </a:fld>
            <a:endParaRPr lang="en-GB"/>
          </a:p>
        </p:txBody>
      </p:sp>
    </p:spTree>
    <p:extLst>
      <p:ext uri="{BB962C8B-B14F-4D97-AF65-F5344CB8AC3E}">
        <p14:creationId xmlns:p14="http://schemas.microsoft.com/office/powerpoint/2010/main" val="5979028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7.xml"/><Relationship Id="rId1" Type="http://schemas.openxmlformats.org/officeDocument/2006/relationships/video" Target="https://www.youtube.com/embed/prg24EWHNJg?feature=oembed"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7.xml"/><Relationship Id="rId1" Type="http://schemas.openxmlformats.org/officeDocument/2006/relationships/video" Target="https://www.youtube.com/embed/oA10-oZi4Xc?feature=oembed"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27B61D-2ABD-5A23-30E4-1C0820E37CDC}"/>
              </a:ext>
            </a:extLst>
          </p:cNvPr>
          <p:cNvSpPr>
            <a:spLocks noGrp="1"/>
          </p:cNvSpPr>
          <p:nvPr>
            <p:ph type="ctrTitle"/>
          </p:nvPr>
        </p:nvSpPr>
        <p:spPr>
          <a:xfrm>
            <a:off x="0" y="0"/>
            <a:ext cx="12192000" cy="609600"/>
          </a:xfrm>
          <a:solidFill>
            <a:schemeClr val="accent6">
              <a:lumMod val="40000"/>
              <a:lumOff val="60000"/>
            </a:schemeClr>
          </a:solidFill>
        </p:spPr>
        <p:txBody>
          <a:bodyPr>
            <a:normAutofit/>
          </a:bodyPr>
          <a:lstStyle/>
          <a:p>
            <a:r>
              <a:rPr lang="en-GB" sz="3200" b="1" u="sng" dirty="0">
                <a:latin typeface="+mn-lt"/>
              </a:rPr>
              <a:t>What are the impacts of deforestation in Malaysia?</a:t>
            </a:r>
          </a:p>
        </p:txBody>
      </p:sp>
      <p:sp>
        <p:nvSpPr>
          <p:cNvPr id="3" name="Subtitle 2">
            <a:extLst>
              <a:ext uri="{FF2B5EF4-FFF2-40B4-BE49-F238E27FC236}">
                <a16:creationId xmlns:a16="http://schemas.microsoft.com/office/drawing/2014/main" id="{CE33B55C-9DF1-4834-AF22-32E921E80BB4}"/>
              </a:ext>
            </a:extLst>
          </p:cNvPr>
          <p:cNvSpPr>
            <a:spLocks noGrp="1"/>
          </p:cNvSpPr>
          <p:nvPr>
            <p:ph type="subTitle" idx="1"/>
          </p:nvPr>
        </p:nvSpPr>
        <p:spPr>
          <a:xfrm>
            <a:off x="0" y="609600"/>
            <a:ext cx="12191999" cy="493712"/>
          </a:xfrm>
          <a:solidFill>
            <a:schemeClr val="accent2">
              <a:lumMod val="40000"/>
              <a:lumOff val="60000"/>
            </a:schemeClr>
          </a:solidFill>
        </p:spPr>
        <p:txBody>
          <a:bodyPr/>
          <a:lstStyle/>
          <a:p>
            <a:pPr algn="l"/>
            <a:r>
              <a:rPr lang="en-GB" dirty="0"/>
              <a:t>LO: To explain the global and local impacts of deforestation in Malaysia</a:t>
            </a:r>
          </a:p>
        </p:txBody>
      </p:sp>
      <p:sp>
        <p:nvSpPr>
          <p:cNvPr id="4" name="TextBox 3">
            <a:extLst>
              <a:ext uri="{FF2B5EF4-FFF2-40B4-BE49-F238E27FC236}">
                <a16:creationId xmlns:a16="http://schemas.microsoft.com/office/drawing/2014/main" id="{D173F1EF-0AE9-FFB4-D927-CA56E14414A6}"/>
              </a:ext>
            </a:extLst>
          </p:cNvPr>
          <p:cNvSpPr txBox="1"/>
          <p:nvPr/>
        </p:nvSpPr>
        <p:spPr>
          <a:xfrm>
            <a:off x="600075" y="1666875"/>
            <a:ext cx="5905500" cy="3416320"/>
          </a:xfrm>
          <a:prstGeom prst="rect">
            <a:avLst/>
          </a:prstGeom>
          <a:solidFill>
            <a:schemeClr val="accent4">
              <a:lumMod val="20000"/>
              <a:lumOff val="80000"/>
            </a:schemeClr>
          </a:solidFill>
        </p:spPr>
        <p:txBody>
          <a:bodyPr wrap="square" rtlCol="0">
            <a:spAutoFit/>
          </a:bodyPr>
          <a:lstStyle/>
          <a:p>
            <a:r>
              <a:rPr lang="en-GB" sz="2400" b="1" dirty="0"/>
              <a:t>True or false? If false, correct them!</a:t>
            </a:r>
          </a:p>
          <a:p>
            <a:endParaRPr lang="en-GB" sz="2400" dirty="0"/>
          </a:p>
          <a:p>
            <a:pPr marL="342900" indent="-342900">
              <a:buFont typeface="+mj-lt"/>
              <a:buAutoNum type="arabicPeriod"/>
            </a:pPr>
            <a:r>
              <a:rPr lang="en-GB" sz="2400" dirty="0"/>
              <a:t>Deforestation is planting trees in a forest</a:t>
            </a:r>
          </a:p>
          <a:p>
            <a:pPr marL="342900" indent="-342900">
              <a:buFont typeface="+mj-lt"/>
              <a:buAutoNum type="arabicPeriod"/>
            </a:pPr>
            <a:r>
              <a:rPr lang="en-GB" sz="2400" dirty="0"/>
              <a:t>Tropical rainforests have a warm and wet climate.</a:t>
            </a:r>
          </a:p>
          <a:p>
            <a:pPr marL="342900" indent="-342900">
              <a:buFont typeface="+mj-lt"/>
              <a:buAutoNum type="arabicPeriod"/>
            </a:pPr>
            <a:r>
              <a:rPr lang="en-GB" sz="2400" dirty="0"/>
              <a:t>The tallest layer of trees is the emergent layer.</a:t>
            </a:r>
          </a:p>
          <a:p>
            <a:pPr marL="342900" indent="-342900">
              <a:buFont typeface="+mj-lt"/>
              <a:buAutoNum type="arabicPeriod"/>
            </a:pPr>
            <a:r>
              <a:rPr lang="en-GB" sz="2400" dirty="0"/>
              <a:t>Animals who live in the shrub layer have to adapt to very high levels of light.</a:t>
            </a:r>
          </a:p>
        </p:txBody>
      </p:sp>
    </p:spTree>
    <p:extLst>
      <p:ext uri="{BB962C8B-B14F-4D97-AF65-F5344CB8AC3E}">
        <p14:creationId xmlns:p14="http://schemas.microsoft.com/office/powerpoint/2010/main" val="26485682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6E724D7-BF3E-6823-866E-41C189E1C1EC}"/>
              </a:ext>
            </a:extLst>
          </p:cNvPr>
          <p:cNvSpPr txBox="1"/>
          <p:nvPr/>
        </p:nvSpPr>
        <p:spPr>
          <a:xfrm>
            <a:off x="-66675" y="205056"/>
            <a:ext cx="12192000" cy="6463308"/>
          </a:xfrm>
          <a:prstGeom prst="rect">
            <a:avLst/>
          </a:prstGeom>
          <a:noFill/>
        </p:spPr>
        <p:txBody>
          <a:bodyPr wrap="square">
            <a:spAutoFit/>
          </a:bodyPr>
          <a:lstStyle/>
          <a:p>
            <a:pPr algn="l" fontAlgn="base"/>
            <a:r>
              <a:rPr lang="en-GB" b="1" i="0" dirty="0">
                <a:effectLst/>
              </a:rPr>
              <a:t>Economic Gains/Losses</a:t>
            </a:r>
          </a:p>
          <a:p>
            <a:pPr algn="l" fontAlgn="base"/>
            <a:endParaRPr lang="en-GB" b="0" i="0" dirty="0">
              <a:effectLst/>
            </a:endParaRPr>
          </a:p>
          <a:p>
            <a:pPr algn="l" fontAlgn="base"/>
            <a:r>
              <a:rPr lang="en-GB" b="0" i="0" dirty="0">
                <a:solidFill>
                  <a:srgbClr val="FF0000"/>
                </a:solidFill>
                <a:effectLst/>
              </a:rPr>
              <a:t>It is estimated that illegal logging </a:t>
            </a:r>
            <a:r>
              <a:rPr lang="en-GB" dirty="0">
                <a:solidFill>
                  <a:srgbClr val="FF0000"/>
                </a:solidFill>
              </a:rPr>
              <a:t>costs </a:t>
            </a:r>
            <a:r>
              <a:rPr lang="en-GB" b="0" i="0" dirty="0">
                <a:solidFill>
                  <a:srgbClr val="FF0000"/>
                </a:solidFill>
                <a:effectLst/>
              </a:rPr>
              <a:t>the people of Malaysia $500 million per </a:t>
            </a:r>
            <a:r>
              <a:rPr lang="en-GB" dirty="0">
                <a:solidFill>
                  <a:srgbClr val="FF0000"/>
                </a:solidFill>
              </a:rPr>
              <a:t>year</a:t>
            </a:r>
            <a:r>
              <a:rPr lang="en-GB" b="0" i="0" dirty="0">
                <a:solidFill>
                  <a:srgbClr val="FF0000"/>
                </a:solidFill>
                <a:effectLst/>
              </a:rPr>
              <a:t>. It is also clear that indigenous people are having their land and therefore sources of food and livelihood denied to them at a cost exceeding USD $800m per annum in compensation and welfare payments.</a:t>
            </a:r>
          </a:p>
          <a:p>
            <a:pPr algn="l" fontAlgn="base"/>
            <a:endParaRPr lang="en-GB" b="0" i="0" dirty="0">
              <a:solidFill>
                <a:srgbClr val="FF0000"/>
              </a:solidFill>
              <a:effectLst/>
            </a:endParaRPr>
          </a:p>
          <a:p>
            <a:pPr algn="l" fontAlgn="base"/>
            <a:r>
              <a:rPr lang="en-GB" b="0" i="0" dirty="0">
                <a:solidFill>
                  <a:srgbClr val="FF0000"/>
                </a:solidFill>
                <a:effectLst/>
              </a:rPr>
              <a:t>As areas become less biodiverse, the tourism industry may be negatively impacted.</a:t>
            </a:r>
          </a:p>
          <a:p>
            <a:pPr algn="l" fontAlgn="base"/>
            <a:endParaRPr lang="en-GB" b="0" i="0" dirty="0">
              <a:solidFill>
                <a:srgbClr val="FF0000"/>
              </a:solidFill>
              <a:effectLst/>
            </a:endParaRPr>
          </a:p>
          <a:p>
            <a:pPr algn="l" fontAlgn="base"/>
            <a:r>
              <a:rPr lang="en-GB" b="0" i="0" dirty="0">
                <a:solidFill>
                  <a:srgbClr val="FF0000"/>
                </a:solidFill>
                <a:effectLst/>
              </a:rPr>
              <a:t>As climate change is exacerbated by deforestation, the amounts of crops harvested may decrease due to the drier, hotter climate which will influence the trade and the economy.</a:t>
            </a:r>
          </a:p>
          <a:p>
            <a:pPr algn="l" fontAlgn="base"/>
            <a:endParaRPr lang="en-GB" b="0" i="0" dirty="0">
              <a:solidFill>
                <a:srgbClr val="575657"/>
              </a:solidFill>
              <a:effectLst/>
            </a:endParaRPr>
          </a:p>
          <a:p>
            <a:pPr algn="l" fontAlgn="base"/>
            <a:r>
              <a:rPr lang="en-GB" b="0" i="0" dirty="0">
                <a:solidFill>
                  <a:srgbClr val="00B050"/>
                </a:solidFill>
                <a:effectLst/>
              </a:rPr>
              <a:t>Mining, logging, agriculture, hydroelectric power and road building all provide jobs to local people, increasing incomes.</a:t>
            </a:r>
          </a:p>
          <a:p>
            <a:pPr algn="l" fontAlgn="base"/>
            <a:endParaRPr lang="en-GB" b="0" i="0" dirty="0">
              <a:solidFill>
                <a:srgbClr val="00B050"/>
              </a:solidFill>
              <a:effectLst/>
            </a:endParaRPr>
          </a:p>
          <a:p>
            <a:pPr algn="l" fontAlgn="base"/>
            <a:r>
              <a:rPr lang="en-GB" b="0" i="0" dirty="0">
                <a:solidFill>
                  <a:srgbClr val="00B050"/>
                </a:solidFill>
                <a:effectLst/>
              </a:rPr>
              <a:t>Products produced from tropical rainforest lands can be traded with other countries for profit. The palm oil industry has been the fourth-largest sector that contributes to the economy for the past 15 to 18 years. In 2020 palm oil accounted for thirty-eight per cent of the value of Malaysia’s agricultural output and three per cent of its gross domestic product. The palm oil industry employs 441 000 people, half of whom are small landowners.</a:t>
            </a:r>
          </a:p>
          <a:p>
            <a:pPr algn="l" fontAlgn="base"/>
            <a:endParaRPr lang="en-GB" b="0" i="0" dirty="0">
              <a:solidFill>
                <a:srgbClr val="00B050"/>
              </a:solidFill>
              <a:effectLst/>
            </a:endParaRPr>
          </a:p>
          <a:p>
            <a:pPr algn="l" fontAlgn="base"/>
            <a:r>
              <a:rPr lang="en-GB" b="0" i="0" dirty="0">
                <a:solidFill>
                  <a:srgbClr val="00B050"/>
                </a:solidFill>
                <a:effectLst/>
              </a:rPr>
              <a:t>Companies that exploit rainforests pay taxes, which support economic development and the provision of public services, such as healthcare and education.</a:t>
            </a:r>
          </a:p>
          <a:p>
            <a:pPr algn="l" fontAlgn="base"/>
            <a:endParaRPr lang="en-GB" b="0" i="0" dirty="0">
              <a:solidFill>
                <a:srgbClr val="00B050"/>
              </a:solidFill>
              <a:effectLst/>
            </a:endParaRPr>
          </a:p>
          <a:p>
            <a:pPr algn="l" fontAlgn="base"/>
            <a:r>
              <a:rPr lang="en-GB" b="0" i="0" dirty="0">
                <a:solidFill>
                  <a:srgbClr val="00B050"/>
                </a:solidFill>
                <a:effectLst/>
              </a:rPr>
              <a:t>Improved accessibility to rainforests through the construction of roads supports the tourist industry and connects rural to urban areas, further supporting economic development.</a:t>
            </a:r>
          </a:p>
        </p:txBody>
      </p:sp>
    </p:spTree>
    <p:extLst>
      <p:ext uri="{BB962C8B-B14F-4D97-AF65-F5344CB8AC3E}">
        <p14:creationId xmlns:p14="http://schemas.microsoft.com/office/powerpoint/2010/main" val="24110992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nline Media 1" title="There's a monster in my kitchen">
            <a:hlinkClick r:id="" action="ppaction://media"/>
            <a:extLst>
              <a:ext uri="{FF2B5EF4-FFF2-40B4-BE49-F238E27FC236}">
                <a16:creationId xmlns:a16="http://schemas.microsoft.com/office/drawing/2014/main" id="{4D9C7B2A-B311-929A-E7B6-2637C84B6A8A}"/>
              </a:ext>
            </a:extLst>
          </p:cNvPr>
          <p:cNvPicPr>
            <a:picLocks noRot="1" noChangeAspect="1"/>
          </p:cNvPicPr>
          <p:nvPr>
            <a:videoFile r:link="rId1"/>
          </p:nvPr>
        </p:nvPicPr>
        <p:blipFill>
          <a:blip r:embed="rId3"/>
          <a:stretch>
            <a:fillRect/>
          </a:stretch>
        </p:blipFill>
        <p:spPr>
          <a:xfrm>
            <a:off x="0" y="883920"/>
            <a:ext cx="12192000" cy="5974080"/>
          </a:xfrm>
          <a:prstGeom prst="rect">
            <a:avLst/>
          </a:prstGeom>
        </p:spPr>
      </p:pic>
      <p:sp>
        <p:nvSpPr>
          <p:cNvPr id="3" name="TextBox 2">
            <a:extLst>
              <a:ext uri="{FF2B5EF4-FFF2-40B4-BE49-F238E27FC236}">
                <a16:creationId xmlns:a16="http://schemas.microsoft.com/office/drawing/2014/main" id="{DAED72FB-629E-41C7-00FB-BF9F6A4A6ACC}"/>
              </a:ext>
            </a:extLst>
          </p:cNvPr>
          <p:cNvSpPr txBox="1"/>
          <p:nvPr/>
        </p:nvSpPr>
        <p:spPr>
          <a:xfrm>
            <a:off x="0" y="0"/>
            <a:ext cx="12192000" cy="830997"/>
          </a:xfrm>
          <a:prstGeom prst="rect">
            <a:avLst/>
          </a:prstGeom>
          <a:solidFill>
            <a:schemeClr val="accent6">
              <a:lumMod val="40000"/>
              <a:lumOff val="60000"/>
            </a:schemeClr>
          </a:solidFill>
        </p:spPr>
        <p:txBody>
          <a:bodyPr wrap="square" rtlCol="0">
            <a:spAutoFit/>
          </a:bodyPr>
          <a:lstStyle/>
          <a:p>
            <a:r>
              <a:rPr lang="en-GB" sz="2400" b="1" dirty="0"/>
              <a:t>Watch the video and note down:</a:t>
            </a:r>
          </a:p>
          <a:p>
            <a:r>
              <a:rPr lang="en-GB" sz="2400" dirty="0"/>
              <a:t>a) The </a:t>
            </a:r>
            <a:r>
              <a:rPr lang="en-GB" sz="2400" b="1" dirty="0"/>
              <a:t>causes</a:t>
            </a:r>
            <a:r>
              <a:rPr lang="en-GB" sz="2400" dirty="0"/>
              <a:t> of deforestation b) The </a:t>
            </a:r>
            <a:r>
              <a:rPr lang="en-GB" sz="2400" b="1" dirty="0"/>
              <a:t>impacts</a:t>
            </a:r>
            <a:r>
              <a:rPr lang="en-GB" sz="2400" dirty="0"/>
              <a:t> of deforestation c) The </a:t>
            </a:r>
            <a:r>
              <a:rPr lang="en-GB" sz="2400" b="1" dirty="0"/>
              <a:t>possible</a:t>
            </a:r>
            <a:r>
              <a:rPr lang="en-GB" sz="2400" dirty="0"/>
              <a:t> impacts</a:t>
            </a:r>
          </a:p>
        </p:txBody>
      </p:sp>
    </p:spTree>
    <p:extLst>
      <p:ext uri="{BB962C8B-B14F-4D97-AF65-F5344CB8AC3E}">
        <p14:creationId xmlns:p14="http://schemas.microsoft.com/office/powerpoint/2010/main" val="22040604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34D0CEF-AFF5-1788-8D2B-06BCE791BEE0}"/>
              </a:ext>
            </a:extLst>
          </p:cNvPr>
          <p:cNvSpPr txBox="1"/>
          <p:nvPr/>
        </p:nvSpPr>
        <p:spPr>
          <a:xfrm>
            <a:off x="0" y="0"/>
            <a:ext cx="12192000" cy="830997"/>
          </a:xfrm>
          <a:prstGeom prst="rect">
            <a:avLst/>
          </a:prstGeom>
          <a:solidFill>
            <a:schemeClr val="accent6">
              <a:lumMod val="40000"/>
              <a:lumOff val="60000"/>
            </a:schemeClr>
          </a:solidFill>
        </p:spPr>
        <p:txBody>
          <a:bodyPr wrap="square" rtlCol="0">
            <a:spAutoFit/>
          </a:bodyPr>
          <a:lstStyle/>
          <a:p>
            <a:r>
              <a:rPr lang="en-GB" sz="2400" b="1" dirty="0"/>
              <a:t>Watch the video and note down:</a:t>
            </a:r>
          </a:p>
          <a:p>
            <a:r>
              <a:rPr lang="en-GB" sz="2400" dirty="0"/>
              <a:t>a) The </a:t>
            </a:r>
            <a:r>
              <a:rPr lang="en-GB" sz="2400" b="1" dirty="0"/>
              <a:t>causes</a:t>
            </a:r>
            <a:r>
              <a:rPr lang="en-GB" sz="2400" dirty="0"/>
              <a:t> of deforestation b) The </a:t>
            </a:r>
            <a:r>
              <a:rPr lang="en-GB" sz="2400" b="1" dirty="0"/>
              <a:t>impacts</a:t>
            </a:r>
            <a:r>
              <a:rPr lang="en-GB" sz="2400" dirty="0"/>
              <a:t> of deforestation c) The </a:t>
            </a:r>
            <a:r>
              <a:rPr lang="en-GB" sz="2400" b="1" dirty="0"/>
              <a:t>possible</a:t>
            </a:r>
            <a:r>
              <a:rPr lang="en-GB" sz="2400" dirty="0"/>
              <a:t> solutions</a:t>
            </a:r>
          </a:p>
        </p:txBody>
      </p:sp>
      <p:pic>
        <p:nvPicPr>
          <p:cNvPr id="3" name="Online Media 2" title="Iceland palm oil advert: petition launched for ban to be overturned">
            <a:hlinkClick r:id="" action="ppaction://media"/>
            <a:extLst>
              <a:ext uri="{FF2B5EF4-FFF2-40B4-BE49-F238E27FC236}">
                <a16:creationId xmlns:a16="http://schemas.microsoft.com/office/drawing/2014/main" id="{F817D838-F793-1340-687C-FADF2386FF00}"/>
              </a:ext>
            </a:extLst>
          </p:cNvPr>
          <p:cNvPicPr>
            <a:picLocks noRot="1" noChangeAspect="1"/>
          </p:cNvPicPr>
          <p:nvPr>
            <a:videoFile r:link="rId1"/>
          </p:nvPr>
        </p:nvPicPr>
        <p:blipFill>
          <a:blip r:embed="rId3"/>
          <a:stretch>
            <a:fillRect/>
          </a:stretch>
        </p:blipFill>
        <p:spPr>
          <a:xfrm>
            <a:off x="0" y="923925"/>
            <a:ext cx="12192000" cy="5934075"/>
          </a:xfrm>
          <a:prstGeom prst="rect">
            <a:avLst/>
          </a:prstGeom>
        </p:spPr>
      </p:pic>
    </p:spTree>
    <p:extLst>
      <p:ext uri="{BB962C8B-B14F-4D97-AF65-F5344CB8AC3E}">
        <p14:creationId xmlns:p14="http://schemas.microsoft.com/office/powerpoint/2010/main" val="7574041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848A2F9-8857-59F4-5F2E-A8CA7ECA36C3}"/>
              </a:ext>
            </a:extLst>
          </p:cNvPr>
          <p:cNvPicPr>
            <a:picLocks noChangeAspect="1"/>
          </p:cNvPicPr>
          <p:nvPr/>
        </p:nvPicPr>
        <p:blipFill>
          <a:blip r:embed="rId2"/>
          <a:stretch>
            <a:fillRect/>
          </a:stretch>
        </p:blipFill>
        <p:spPr>
          <a:xfrm>
            <a:off x="6592591" y="1121245"/>
            <a:ext cx="5599409" cy="3269779"/>
          </a:xfrm>
          <a:prstGeom prst="rect">
            <a:avLst/>
          </a:prstGeom>
        </p:spPr>
      </p:pic>
      <p:sp>
        <p:nvSpPr>
          <p:cNvPr id="3" name="TextBox 2">
            <a:extLst>
              <a:ext uri="{FF2B5EF4-FFF2-40B4-BE49-F238E27FC236}">
                <a16:creationId xmlns:a16="http://schemas.microsoft.com/office/drawing/2014/main" id="{F0F58AFA-81F6-AA08-54B1-0BAEC096A5EF}"/>
              </a:ext>
            </a:extLst>
          </p:cNvPr>
          <p:cNvSpPr txBox="1"/>
          <p:nvPr/>
        </p:nvSpPr>
        <p:spPr>
          <a:xfrm>
            <a:off x="0" y="0"/>
            <a:ext cx="12192000" cy="523220"/>
          </a:xfrm>
          <a:prstGeom prst="rect">
            <a:avLst/>
          </a:prstGeom>
          <a:solidFill>
            <a:schemeClr val="accent6">
              <a:lumMod val="40000"/>
              <a:lumOff val="60000"/>
            </a:schemeClr>
          </a:solidFill>
        </p:spPr>
        <p:txBody>
          <a:bodyPr wrap="square" rtlCol="0">
            <a:spAutoFit/>
          </a:bodyPr>
          <a:lstStyle/>
          <a:p>
            <a:pPr algn="ctr"/>
            <a:r>
              <a:rPr lang="en-GB" sz="2800" b="1" dirty="0"/>
              <a:t>What are the impacts of deforestation in Malaysia?</a:t>
            </a:r>
            <a:endParaRPr lang="en-GB" sz="2800" dirty="0"/>
          </a:p>
        </p:txBody>
      </p:sp>
      <p:sp>
        <p:nvSpPr>
          <p:cNvPr id="4" name="TextBox 3">
            <a:extLst>
              <a:ext uri="{FF2B5EF4-FFF2-40B4-BE49-F238E27FC236}">
                <a16:creationId xmlns:a16="http://schemas.microsoft.com/office/drawing/2014/main" id="{7305C832-A501-710D-B91D-7F7592B38782}"/>
              </a:ext>
            </a:extLst>
          </p:cNvPr>
          <p:cNvSpPr txBox="1"/>
          <p:nvPr/>
        </p:nvSpPr>
        <p:spPr>
          <a:xfrm>
            <a:off x="409575" y="1190625"/>
            <a:ext cx="3724275" cy="5262979"/>
          </a:xfrm>
          <a:prstGeom prst="rect">
            <a:avLst/>
          </a:prstGeom>
          <a:solidFill>
            <a:schemeClr val="accent4">
              <a:lumMod val="20000"/>
              <a:lumOff val="80000"/>
            </a:schemeClr>
          </a:solidFill>
        </p:spPr>
        <p:txBody>
          <a:bodyPr wrap="square" rtlCol="0">
            <a:spAutoFit/>
          </a:bodyPr>
          <a:lstStyle/>
          <a:p>
            <a:pPr marL="342900" indent="-342900">
              <a:buAutoNum type="arabicPeriod"/>
            </a:pPr>
            <a:r>
              <a:rPr lang="en-GB" sz="2400" dirty="0"/>
              <a:t>Using the information on the slides, create an information poster by annotating around the diagram.</a:t>
            </a:r>
          </a:p>
          <a:p>
            <a:pPr marL="342900" indent="-342900">
              <a:buAutoNum type="arabicPeriod"/>
            </a:pPr>
            <a:r>
              <a:rPr lang="en-GB" sz="2400" dirty="0"/>
              <a:t>Make sure you have included information, facts/statistics and images.</a:t>
            </a:r>
          </a:p>
          <a:p>
            <a:pPr marL="342900" indent="-342900">
              <a:buAutoNum type="arabicPeriod"/>
            </a:pPr>
            <a:r>
              <a:rPr lang="en-GB" sz="2400" dirty="0"/>
              <a:t>‘The global impacts of deforestation are greater than the local impacts’. How far do you agree with this statement?</a:t>
            </a:r>
          </a:p>
        </p:txBody>
      </p:sp>
    </p:spTree>
    <p:extLst>
      <p:ext uri="{BB962C8B-B14F-4D97-AF65-F5344CB8AC3E}">
        <p14:creationId xmlns:p14="http://schemas.microsoft.com/office/powerpoint/2010/main" val="7727984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BF527C4-0156-D372-27AA-FA7D96B8EF41}"/>
              </a:ext>
            </a:extLst>
          </p:cNvPr>
          <p:cNvPicPr>
            <a:picLocks noChangeAspect="1"/>
          </p:cNvPicPr>
          <p:nvPr/>
        </p:nvPicPr>
        <p:blipFill>
          <a:blip r:embed="rId2"/>
          <a:stretch>
            <a:fillRect/>
          </a:stretch>
        </p:blipFill>
        <p:spPr>
          <a:xfrm>
            <a:off x="4097041" y="2092795"/>
            <a:ext cx="3656309" cy="2135105"/>
          </a:xfrm>
          <a:prstGeom prst="rect">
            <a:avLst/>
          </a:prstGeom>
        </p:spPr>
      </p:pic>
      <p:pic>
        <p:nvPicPr>
          <p:cNvPr id="3" name="Picture 2">
            <a:extLst>
              <a:ext uri="{FF2B5EF4-FFF2-40B4-BE49-F238E27FC236}">
                <a16:creationId xmlns:a16="http://schemas.microsoft.com/office/drawing/2014/main" id="{32CCFF31-6E26-6F9D-35E7-7D034D3C78B4}"/>
              </a:ext>
            </a:extLst>
          </p:cNvPr>
          <p:cNvPicPr>
            <a:picLocks noChangeAspect="1"/>
          </p:cNvPicPr>
          <p:nvPr/>
        </p:nvPicPr>
        <p:blipFill>
          <a:blip r:embed="rId3"/>
          <a:stretch>
            <a:fillRect/>
          </a:stretch>
        </p:blipFill>
        <p:spPr>
          <a:xfrm>
            <a:off x="295275" y="1879234"/>
            <a:ext cx="1895475" cy="1895475"/>
          </a:xfrm>
          <a:prstGeom prst="rect">
            <a:avLst/>
          </a:prstGeom>
        </p:spPr>
      </p:pic>
      <p:pic>
        <p:nvPicPr>
          <p:cNvPr id="4" name="Picture 3">
            <a:extLst>
              <a:ext uri="{FF2B5EF4-FFF2-40B4-BE49-F238E27FC236}">
                <a16:creationId xmlns:a16="http://schemas.microsoft.com/office/drawing/2014/main" id="{813A1915-09E2-5B8F-44DD-EB14AA76B754}"/>
              </a:ext>
            </a:extLst>
          </p:cNvPr>
          <p:cNvPicPr>
            <a:picLocks noChangeAspect="1"/>
          </p:cNvPicPr>
          <p:nvPr/>
        </p:nvPicPr>
        <p:blipFill>
          <a:blip r:embed="rId4"/>
          <a:stretch>
            <a:fillRect/>
          </a:stretch>
        </p:blipFill>
        <p:spPr>
          <a:xfrm>
            <a:off x="2124075" y="2220900"/>
            <a:ext cx="1096020" cy="1370025"/>
          </a:xfrm>
          <a:prstGeom prst="rect">
            <a:avLst/>
          </a:prstGeom>
        </p:spPr>
      </p:pic>
      <p:sp>
        <p:nvSpPr>
          <p:cNvPr id="5" name="TextBox 4">
            <a:extLst>
              <a:ext uri="{FF2B5EF4-FFF2-40B4-BE49-F238E27FC236}">
                <a16:creationId xmlns:a16="http://schemas.microsoft.com/office/drawing/2014/main" id="{9833B024-7483-10D6-B8F4-BAAB32243DFE}"/>
              </a:ext>
            </a:extLst>
          </p:cNvPr>
          <p:cNvSpPr txBox="1"/>
          <p:nvPr/>
        </p:nvSpPr>
        <p:spPr>
          <a:xfrm>
            <a:off x="295275" y="3848100"/>
            <a:ext cx="2838450" cy="2308324"/>
          </a:xfrm>
          <a:prstGeom prst="rect">
            <a:avLst/>
          </a:prstGeom>
          <a:noFill/>
        </p:spPr>
        <p:txBody>
          <a:bodyPr wrap="square" rtlCol="0">
            <a:spAutoFit/>
          </a:bodyPr>
          <a:lstStyle/>
          <a:p>
            <a:r>
              <a:rPr lang="en-GB" dirty="0"/>
              <a:t>Trees absorb carbon dioxide. When they are cut down they release the CO2 they have been storing but also aren’t able to absorb anymore – this is a major contributor to global warming</a:t>
            </a:r>
          </a:p>
        </p:txBody>
      </p:sp>
    </p:spTree>
    <p:extLst>
      <p:ext uri="{BB962C8B-B14F-4D97-AF65-F5344CB8AC3E}">
        <p14:creationId xmlns:p14="http://schemas.microsoft.com/office/powerpoint/2010/main" val="21101784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BF527C4-0156-D372-27AA-FA7D96B8EF41}"/>
              </a:ext>
            </a:extLst>
          </p:cNvPr>
          <p:cNvPicPr>
            <a:picLocks noChangeAspect="1"/>
          </p:cNvPicPr>
          <p:nvPr/>
        </p:nvPicPr>
        <p:blipFill>
          <a:blip r:embed="rId2"/>
          <a:stretch>
            <a:fillRect/>
          </a:stretch>
        </p:blipFill>
        <p:spPr>
          <a:xfrm>
            <a:off x="4097041" y="2092795"/>
            <a:ext cx="3656309" cy="2135105"/>
          </a:xfrm>
          <a:prstGeom prst="rect">
            <a:avLst/>
          </a:prstGeom>
        </p:spPr>
      </p:pic>
    </p:spTree>
    <p:extLst>
      <p:ext uri="{BB962C8B-B14F-4D97-AF65-F5344CB8AC3E}">
        <p14:creationId xmlns:p14="http://schemas.microsoft.com/office/powerpoint/2010/main" val="28847871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03C040B-B7C8-C571-4B8E-E03C24ABCAFC}"/>
              </a:ext>
            </a:extLst>
          </p:cNvPr>
          <p:cNvSpPr txBox="1"/>
          <p:nvPr/>
        </p:nvSpPr>
        <p:spPr>
          <a:xfrm>
            <a:off x="0" y="0"/>
            <a:ext cx="12192000" cy="6093976"/>
          </a:xfrm>
          <a:prstGeom prst="rect">
            <a:avLst/>
          </a:prstGeom>
          <a:noFill/>
        </p:spPr>
        <p:txBody>
          <a:bodyPr wrap="square">
            <a:spAutoFit/>
          </a:bodyPr>
          <a:lstStyle/>
          <a:p>
            <a:r>
              <a:rPr lang="en-GB" sz="2400" b="1" dirty="0"/>
              <a:t>What are the </a:t>
            </a:r>
            <a:r>
              <a:rPr lang="en-GB" sz="2400" b="1" u="sng" dirty="0"/>
              <a:t>global</a:t>
            </a:r>
            <a:r>
              <a:rPr lang="en-GB" sz="2400" b="1" dirty="0"/>
              <a:t> impacts of rainforest deforestation in Malaysia?</a:t>
            </a:r>
          </a:p>
          <a:p>
            <a:endParaRPr lang="en-GB" sz="2400" b="1" dirty="0"/>
          </a:p>
          <a:p>
            <a:r>
              <a:rPr lang="en-GB" b="1" dirty="0"/>
              <a:t>Global Warming</a:t>
            </a:r>
          </a:p>
          <a:p>
            <a:endParaRPr lang="en-GB" dirty="0"/>
          </a:p>
          <a:p>
            <a:r>
              <a:rPr lang="en-GB" dirty="0"/>
              <a:t>The Malaysian rainforest is significant at a global level. Carbon dioxide in the atmosphere is absorbed by the tree canopy. As soon as trees are felled, this stops, and more carbon dioxide remains in the atmosphere. Carbon dioxide is also released when fire is used to clear the rainforest. In these ways, deforestation is a major contributor to climate change.</a:t>
            </a:r>
          </a:p>
          <a:p>
            <a:endParaRPr lang="en-GB" dirty="0"/>
          </a:p>
          <a:p>
            <a:r>
              <a:rPr lang="en-GB" b="1" dirty="0"/>
              <a:t>Loss of Biodiversity</a:t>
            </a:r>
          </a:p>
          <a:p>
            <a:endParaRPr lang="en-GB" dirty="0"/>
          </a:p>
          <a:p>
            <a:r>
              <a:rPr lang="en-GB" b="1" dirty="0"/>
              <a:t>Biodiversity is the variety of plant and animal life in the world or in a particular habitat. </a:t>
            </a:r>
            <a:r>
              <a:rPr lang="en-GB" dirty="0"/>
              <a:t>Rainforests are the most biodiverse ecosystems on the planet. Clearing the rainforest means biodiversity will be reduced and individual species can become endangered or possibly extinct.</a:t>
            </a:r>
          </a:p>
          <a:p>
            <a:endParaRPr lang="en-GB" dirty="0"/>
          </a:p>
          <a:p>
            <a:r>
              <a:rPr lang="en-GB" dirty="0"/>
              <a:t>Species richness surveys in Malaysia show that there is a 34.9% reduction in species richness in oil palm compared to forest habitats, and 79.6% of the species found in forest habitats were not found in oil palm habitats.</a:t>
            </a:r>
          </a:p>
          <a:p>
            <a:endParaRPr lang="en-GB" dirty="0"/>
          </a:p>
          <a:p>
            <a:r>
              <a:rPr lang="en-GB" dirty="0"/>
              <a:t>Species at risk in the Malaysian rainforest include Pygmy Elephants, Orangutans, Sumatran Rhino and Malayan Tigers all of which are endangered.</a:t>
            </a:r>
          </a:p>
          <a:p>
            <a:endParaRPr lang="en-GB" dirty="0"/>
          </a:p>
          <a:p>
            <a:r>
              <a:rPr lang="en-GB" dirty="0"/>
              <a:t>As species are lost so are many possible cures for life-threatening diseases.</a:t>
            </a:r>
          </a:p>
        </p:txBody>
      </p:sp>
    </p:spTree>
    <p:extLst>
      <p:ext uri="{BB962C8B-B14F-4D97-AF65-F5344CB8AC3E}">
        <p14:creationId xmlns:p14="http://schemas.microsoft.com/office/powerpoint/2010/main" val="36258343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02C3D83-D763-7EF1-A703-2615DF69D9C2}"/>
              </a:ext>
            </a:extLst>
          </p:cNvPr>
          <p:cNvSpPr txBox="1"/>
          <p:nvPr/>
        </p:nvSpPr>
        <p:spPr>
          <a:xfrm>
            <a:off x="0" y="58846"/>
            <a:ext cx="12192000" cy="6832640"/>
          </a:xfrm>
          <a:prstGeom prst="rect">
            <a:avLst/>
          </a:prstGeom>
          <a:noFill/>
        </p:spPr>
        <p:txBody>
          <a:bodyPr wrap="square">
            <a:spAutoFit/>
          </a:bodyPr>
          <a:lstStyle/>
          <a:p>
            <a:r>
              <a:rPr lang="en-GB" sz="2400" b="1" dirty="0"/>
              <a:t>What are the local impacts of rainforest deforestation in Malaysia?</a:t>
            </a:r>
          </a:p>
          <a:p>
            <a:r>
              <a:rPr lang="en-GB" b="1" dirty="0"/>
              <a:t>Local Climate Change</a:t>
            </a:r>
          </a:p>
          <a:p>
            <a:endParaRPr lang="en-GB" dirty="0"/>
          </a:p>
          <a:p>
            <a:r>
              <a:rPr lang="en-GB" dirty="0"/>
              <a:t>Forests have been termed the “air conditioners” of the landscape because they keep things cool by evaporating water. The evaporated water forms clouds, which also contribute to cooling. If evaporation is not happening then a lot of the energy that’s coming from the sun goes into raising temperatures instead.</a:t>
            </a:r>
          </a:p>
          <a:p>
            <a:endParaRPr lang="en-GB" dirty="0"/>
          </a:p>
          <a:p>
            <a:r>
              <a:rPr lang="en-GB" dirty="0"/>
              <a:t>The clouds reflect a lot of the radiation of the sun back into space and are a source of rainfall. So when tropical forests are felled, local temperatures tend to rise, and rainfall patterns change, becoming less reliable and more extreme.</a:t>
            </a:r>
          </a:p>
          <a:p>
            <a:endParaRPr lang="en-GB" dirty="0"/>
          </a:p>
          <a:p>
            <a:r>
              <a:rPr lang="en-GB" dirty="0"/>
              <a:t>Therefore, deforestation reduces evapotranspiration making the local area drier, and increasing local temperatures.</a:t>
            </a:r>
          </a:p>
          <a:p>
            <a:endParaRPr lang="en-GB" b="1" dirty="0"/>
          </a:p>
          <a:p>
            <a:r>
              <a:rPr lang="en-GB" b="1" dirty="0"/>
              <a:t>The Decline of Indigenous Tribes</a:t>
            </a:r>
          </a:p>
          <a:p>
            <a:endParaRPr lang="en-GB" dirty="0"/>
          </a:p>
          <a:p>
            <a:r>
              <a:rPr lang="en-GB" dirty="0"/>
              <a:t>Malaysia’s Orang Asli have been stripped of historic lands and are more susceptible to deadly illness.</a:t>
            </a:r>
          </a:p>
          <a:p>
            <a:endParaRPr lang="en-GB" dirty="0"/>
          </a:p>
          <a:p>
            <a:r>
              <a:rPr lang="en-GB" dirty="0"/>
              <a:t>Loss of forest due to illegal logging has significantly reduced the bat population. Bats are a natural means by which fruit crops are pollinated so there is an enormous impact on indigenous people and their food security when the forest is illegally cleared (a) because the food source has directly been removed through illegal logging and (b) because the bat population is no longer available to pollinate the wider forest area. Malaysia now has a situation where some communities are having to pollenate fruit trees by hand. The problem is exacerbated by the increased use of pesticides which further cause problems in maintaining wildlife and rain forest. Pesticides are being used more because the bat population is no longer providing the natural means by which insect populations are managed.</a:t>
            </a:r>
          </a:p>
          <a:p>
            <a:endParaRPr lang="en-GB" dirty="0"/>
          </a:p>
        </p:txBody>
      </p:sp>
    </p:spTree>
    <p:extLst>
      <p:ext uri="{BB962C8B-B14F-4D97-AF65-F5344CB8AC3E}">
        <p14:creationId xmlns:p14="http://schemas.microsoft.com/office/powerpoint/2010/main" val="12143303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C613BBD-E0C6-0860-D777-8309FB1C8081}"/>
              </a:ext>
            </a:extLst>
          </p:cNvPr>
          <p:cNvSpPr txBox="1"/>
          <p:nvPr/>
        </p:nvSpPr>
        <p:spPr>
          <a:xfrm>
            <a:off x="0" y="0"/>
            <a:ext cx="12192000" cy="5909310"/>
          </a:xfrm>
          <a:prstGeom prst="rect">
            <a:avLst/>
          </a:prstGeom>
          <a:noFill/>
        </p:spPr>
        <p:txBody>
          <a:bodyPr wrap="square">
            <a:spAutoFit/>
          </a:bodyPr>
          <a:lstStyle/>
          <a:p>
            <a:r>
              <a:rPr lang="en-GB" sz="2000" b="1" dirty="0"/>
              <a:t>Soil Erosion</a:t>
            </a:r>
          </a:p>
          <a:p>
            <a:endParaRPr lang="en-GB" sz="2000" dirty="0"/>
          </a:p>
          <a:p>
            <a:r>
              <a:rPr lang="en-GB" sz="2000" dirty="0"/>
              <a:t>Soil takes thousands of years to form, however, it can be stripped away very quickly. The removal of soil by rain and wind is known as soil erosion. The roots of vegetation such as trees bind the soil together. Once vegetation is removed it becomes loose and can be easily eroded away.</a:t>
            </a:r>
          </a:p>
          <a:p>
            <a:endParaRPr lang="en-GB" sz="2000" dirty="0"/>
          </a:p>
          <a:p>
            <a:r>
              <a:rPr lang="en-GB" sz="2000" dirty="0"/>
              <a:t>Additionally, when soil is exposed nutrients are leached away by heavy rain, resulting in the soil becoming infertile.</a:t>
            </a:r>
          </a:p>
          <a:p>
            <a:endParaRPr lang="en-GB" sz="2000" dirty="0"/>
          </a:p>
          <a:p>
            <a:r>
              <a:rPr lang="en-GB" sz="2000" dirty="0"/>
              <a:t>A significant amount of carbon is stored in rainforest soils. Soil erosion releases the stored carbon into the atmosphere, which will enhance the natural greenhouse effect and contribute to climate change.</a:t>
            </a:r>
          </a:p>
          <a:p>
            <a:endParaRPr lang="en-GB" sz="2000" dirty="0"/>
          </a:p>
          <a:p>
            <a:pPr algn="l" fontAlgn="base"/>
            <a:r>
              <a:rPr lang="en-GB" sz="2000" b="1" i="0" dirty="0">
                <a:effectLst/>
              </a:rPr>
              <a:t>Conflict</a:t>
            </a:r>
          </a:p>
          <a:p>
            <a:pPr algn="l" fontAlgn="base"/>
            <a:endParaRPr lang="en-GB" sz="2000" b="0" i="0" dirty="0">
              <a:effectLst/>
            </a:endParaRPr>
          </a:p>
          <a:p>
            <a:pPr algn="l" fontAlgn="base"/>
            <a:r>
              <a:rPr lang="en-GB" sz="2000" b="0" i="0" dirty="0">
                <a:effectLst/>
              </a:rPr>
              <a:t>Disputes between the state and companies and indigenous people end in conflict.</a:t>
            </a:r>
          </a:p>
          <a:p>
            <a:pPr algn="l" fontAlgn="base"/>
            <a:endParaRPr lang="en-GB" sz="2000" b="0" i="0" dirty="0">
              <a:effectLst/>
            </a:endParaRPr>
          </a:p>
          <a:p>
            <a:pPr algn="l" fontAlgn="base"/>
            <a:r>
              <a:rPr lang="en-GB" sz="2000" b="1" i="0" dirty="0">
                <a:effectLst/>
              </a:rPr>
              <a:t>Pollution</a:t>
            </a:r>
          </a:p>
          <a:p>
            <a:pPr algn="l" fontAlgn="base"/>
            <a:endParaRPr lang="en-GB" sz="2000" b="0" i="0" dirty="0">
              <a:effectLst/>
            </a:endParaRPr>
          </a:p>
          <a:p>
            <a:pPr algn="l" fontAlgn="base"/>
            <a:r>
              <a:rPr lang="en-GB" sz="2000" b="0" i="0" dirty="0">
                <a:effectLst/>
              </a:rPr>
              <a:t>Pollution of water sources through activities such as mining results in water shortages.</a:t>
            </a:r>
          </a:p>
          <a:p>
            <a:endParaRPr lang="en-GB" dirty="0"/>
          </a:p>
        </p:txBody>
      </p:sp>
    </p:spTree>
    <p:extLst>
      <p:ext uri="{BB962C8B-B14F-4D97-AF65-F5344CB8AC3E}">
        <p14:creationId xmlns:p14="http://schemas.microsoft.com/office/powerpoint/2010/main" val="85966160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32</TotalTime>
  <Words>1113</Words>
  <Application>Microsoft Office PowerPoint</Application>
  <PresentationFormat>Widescreen</PresentationFormat>
  <Paragraphs>76</Paragraphs>
  <Slides>10</Slides>
  <Notes>0</Notes>
  <HiddenSlides>0</HiddenSlides>
  <MMClips>2</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Calibri</vt:lpstr>
      <vt:lpstr>Calibri Light</vt:lpstr>
      <vt:lpstr>Office Theme</vt:lpstr>
      <vt:lpstr>What are the impacts of deforestation in Malaysia?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are the impacts of deforestation in Malaysia?</dc:title>
  <dc:creator>Niall Carton</dc:creator>
  <cp:lastModifiedBy>Niall Carton</cp:lastModifiedBy>
  <cp:revision>1</cp:revision>
  <dcterms:created xsi:type="dcterms:W3CDTF">2022-10-16T15:17:42Z</dcterms:created>
  <dcterms:modified xsi:type="dcterms:W3CDTF">2022-10-17T12:38:45Z</dcterms:modified>
</cp:coreProperties>
</file>