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896AEB-D3F4-42F3-B567-03D7788E5C41}" v="8" dt="2022-11-04T14:21:22.9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93896AEB-D3F4-42F3-B567-03D7788E5C41}"/>
    <pc:docChg chg="undo custSel addSld modSld sldOrd">
      <pc:chgData name="Niall Carton" userId="b8012f77-92ab-40a4-a023-1921f514d035" providerId="ADAL" clId="{93896AEB-D3F4-42F3-B567-03D7788E5C41}" dt="2022-11-04T14:21:28.933" v="504" actId="20577"/>
      <pc:docMkLst>
        <pc:docMk/>
      </pc:docMkLst>
      <pc:sldChg chg="delSp modSp mod">
        <pc:chgData name="Niall Carton" userId="b8012f77-92ab-40a4-a023-1921f514d035" providerId="ADAL" clId="{93896AEB-D3F4-42F3-B567-03D7788E5C41}" dt="2022-11-04T13:56:07.598" v="1" actId="14100"/>
        <pc:sldMkLst>
          <pc:docMk/>
          <pc:sldMk cId="142249876" sldId="257"/>
        </pc:sldMkLst>
        <pc:picChg chg="mod">
          <ac:chgData name="Niall Carton" userId="b8012f77-92ab-40a4-a023-1921f514d035" providerId="ADAL" clId="{93896AEB-D3F4-42F3-B567-03D7788E5C41}" dt="2022-11-04T13:56:07.598" v="1" actId="14100"/>
          <ac:picMkLst>
            <pc:docMk/>
            <pc:sldMk cId="142249876" sldId="257"/>
            <ac:picMk id="3" creationId="{85E51ED6-57B9-D0C9-D7AB-8EEB90D60FB2}"/>
          </ac:picMkLst>
        </pc:picChg>
        <pc:picChg chg="del">
          <ac:chgData name="Niall Carton" userId="b8012f77-92ab-40a4-a023-1921f514d035" providerId="ADAL" clId="{93896AEB-D3F4-42F3-B567-03D7788E5C41}" dt="2022-11-04T13:56:02.003" v="0" actId="478"/>
          <ac:picMkLst>
            <pc:docMk/>
            <pc:sldMk cId="142249876" sldId="257"/>
            <ac:picMk id="4" creationId="{54345C02-FEA0-67EC-8987-D268A2342120}"/>
          </ac:picMkLst>
        </pc:picChg>
      </pc:sldChg>
      <pc:sldChg chg="modSp mod ord">
        <pc:chgData name="Niall Carton" userId="b8012f77-92ab-40a4-a023-1921f514d035" providerId="ADAL" clId="{93896AEB-D3F4-42F3-B567-03D7788E5C41}" dt="2022-11-04T14:04:11.634" v="90" actId="255"/>
        <pc:sldMkLst>
          <pc:docMk/>
          <pc:sldMk cId="3744816834" sldId="258"/>
        </pc:sldMkLst>
        <pc:spChg chg="mod">
          <ac:chgData name="Niall Carton" userId="b8012f77-92ab-40a4-a023-1921f514d035" providerId="ADAL" clId="{93896AEB-D3F4-42F3-B567-03D7788E5C41}" dt="2022-11-04T14:03:53.346" v="86" actId="20577"/>
          <ac:spMkLst>
            <pc:docMk/>
            <pc:sldMk cId="3744816834" sldId="258"/>
            <ac:spMk id="2" creationId="{657A51DF-705A-5D1E-AD15-4156BA58ADB3}"/>
          </ac:spMkLst>
        </pc:spChg>
        <pc:spChg chg="mod">
          <ac:chgData name="Niall Carton" userId="b8012f77-92ab-40a4-a023-1921f514d035" providerId="ADAL" clId="{93896AEB-D3F4-42F3-B567-03D7788E5C41}" dt="2022-11-04T14:03:59.614" v="89" actId="14100"/>
          <ac:spMkLst>
            <pc:docMk/>
            <pc:sldMk cId="3744816834" sldId="258"/>
            <ac:spMk id="3" creationId="{54DB0FE0-30BE-65A8-FFD2-A1BE01918A35}"/>
          </ac:spMkLst>
        </pc:spChg>
        <pc:graphicFrameChg chg="mod modGraphic">
          <ac:chgData name="Niall Carton" userId="b8012f77-92ab-40a4-a023-1921f514d035" providerId="ADAL" clId="{93896AEB-D3F4-42F3-B567-03D7788E5C41}" dt="2022-11-04T14:04:11.634" v="90" actId="255"/>
          <ac:graphicFrameMkLst>
            <pc:docMk/>
            <pc:sldMk cId="3744816834" sldId="258"/>
            <ac:graphicFrameMk id="4" creationId="{FC365002-C236-1E33-B6B4-117DA738DC59}"/>
          </ac:graphicFrameMkLst>
        </pc:graphicFrameChg>
      </pc:sldChg>
      <pc:sldChg chg="addSp modSp new mod modAnim">
        <pc:chgData name="Niall Carton" userId="b8012f77-92ab-40a4-a023-1921f514d035" providerId="ADAL" clId="{93896AEB-D3F4-42F3-B567-03D7788E5C41}" dt="2022-11-04T14:05:28.225" v="100" actId="14100"/>
        <pc:sldMkLst>
          <pc:docMk/>
          <pc:sldMk cId="2354191326" sldId="259"/>
        </pc:sldMkLst>
        <pc:picChg chg="add mod">
          <ac:chgData name="Niall Carton" userId="b8012f77-92ab-40a4-a023-1921f514d035" providerId="ADAL" clId="{93896AEB-D3F4-42F3-B567-03D7788E5C41}" dt="2022-11-04T14:05:24.745" v="99" actId="14100"/>
          <ac:picMkLst>
            <pc:docMk/>
            <pc:sldMk cId="2354191326" sldId="259"/>
            <ac:picMk id="3" creationId="{DB9EC835-8B32-0106-38BE-09A5F3121A65}"/>
          </ac:picMkLst>
        </pc:picChg>
        <pc:picChg chg="add mod">
          <ac:chgData name="Niall Carton" userId="b8012f77-92ab-40a4-a023-1921f514d035" providerId="ADAL" clId="{93896AEB-D3F4-42F3-B567-03D7788E5C41}" dt="2022-11-04T14:05:28.225" v="100" actId="14100"/>
          <ac:picMkLst>
            <pc:docMk/>
            <pc:sldMk cId="2354191326" sldId="259"/>
            <ac:picMk id="4" creationId="{38C94F08-00ED-F641-A59A-C603399AD32B}"/>
          </ac:picMkLst>
        </pc:picChg>
      </pc:sldChg>
      <pc:sldChg chg="addSp delSp modSp new mod">
        <pc:chgData name="Niall Carton" userId="b8012f77-92ab-40a4-a023-1921f514d035" providerId="ADAL" clId="{93896AEB-D3F4-42F3-B567-03D7788E5C41}" dt="2022-11-04T14:21:28.933" v="504" actId="20577"/>
        <pc:sldMkLst>
          <pc:docMk/>
          <pc:sldMk cId="1709870978" sldId="260"/>
        </pc:sldMkLst>
        <pc:spChg chg="add del mod">
          <ac:chgData name="Niall Carton" userId="b8012f77-92ab-40a4-a023-1921f514d035" providerId="ADAL" clId="{93896AEB-D3F4-42F3-B567-03D7788E5C41}" dt="2022-11-04T14:11:30.750" v="121" actId="478"/>
          <ac:spMkLst>
            <pc:docMk/>
            <pc:sldMk cId="1709870978" sldId="260"/>
            <ac:spMk id="2" creationId="{646A636D-0911-AFC3-5EB1-FB7ECC4D50F8}"/>
          </ac:spMkLst>
        </pc:spChg>
        <pc:spChg chg="add del mod">
          <ac:chgData name="Niall Carton" userId="b8012f77-92ab-40a4-a023-1921f514d035" providerId="ADAL" clId="{93896AEB-D3F4-42F3-B567-03D7788E5C41}" dt="2022-11-04T14:11:21.344" v="117"/>
          <ac:spMkLst>
            <pc:docMk/>
            <pc:sldMk cId="1709870978" sldId="260"/>
            <ac:spMk id="3" creationId="{42FFEF36-881E-A0CC-078D-353FA2E637E7}"/>
          </ac:spMkLst>
        </pc:spChg>
        <pc:spChg chg="add mod">
          <ac:chgData name="Niall Carton" userId="b8012f77-92ab-40a4-a023-1921f514d035" providerId="ADAL" clId="{93896AEB-D3F4-42F3-B567-03D7788E5C41}" dt="2022-11-04T14:21:28.933" v="504" actId="20577"/>
          <ac:spMkLst>
            <pc:docMk/>
            <pc:sldMk cId="1709870978" sldId="260"/>
            <ac:spMk id="5" creationId="{8A9857DB-97D6-5E94-9DC8-5C52D070AC2B}"/>
          </ac:spMkLst>
        </pc:spChg>
        <pc:graphicFrameChg chg="add mod modGraphic">
          <ac:chgData name="Niall Carton" userId="b8012f77-92ab-40a4-a023-1921f514d035" providerId="ADAL" clId="{93896AEB-D3F4-42F3-B567-03D7788E5C41}" dt="2022-11-04T14:21:24.489" v="500" actId="2161"/>
          <ac:graphicFrameMkLst>
            <pc:docMk/>
            <pc:sldMk cId="1709870978" sldId="260"/>
            <ac:graphicFrameMk id="4" creationId="{5329E0D7-FDAE-89D9-FB6B-A68778AA966C}"/>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3356B-F16B-7BCC-4C32-120029BA33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18AC09D-7B35-0ADE-AA76-7C9CC91561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D217787-324F-AD1A-61BE-776598F04B1C}"/>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D9DBB8E3-A992-90D0-0789-13D352188BA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F33FD8-6A87-E6A8-124B-F97CCAEF4F2C}"/>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3050106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434DA-97DF-3BFE-5E56-5526667B48D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CCAC3E-4E17-0779-5933-898ED1D3B74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654FA4-5146-4DE3-F63B-E4957D6A5302}"/>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9A2D6D63-21D7-9030-A485-A42E8BA82B7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A1DB77-B012-4C52-B21B-35EF43446140}"/>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1345436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B0D241-E786-FB5A-2834-F51E3082815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4740970-5897-2A7D-ADC0-3FA56E3EAC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C58F5E-FB9A-889D-6FAD-97344E1CE30A}"/>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0D33A667-3A04-57FC-1996-DF6D509781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AFD44E-63BA-6927-8041-648FFC7F07EE}"/>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405474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BD5B9-5A58-C07A-37F9-42BE69EE39D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5764377-A37D-C3EB-A3C2-F3896D7AEE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B0F379-647A-E07F-029B-9DFBD233F83A}"/>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0BF0FDF0-9F2B-739D-1B5A-85B65689D6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38D5BA-D44E-9D7D-7D98-141097CA1047}"/>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1981647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A22F-4964-FB71-DF08-4346A703F8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450DF6-3CFB-C2FD-2CFC-60323CBA8C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198D3-A6C9-B67E-D556-77E84241FF04}"/>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5808D6CB-41AE-0A4C-27ED-7358AEC768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88028C-EDD8-6C07-A17E-603950302739}"/>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2012674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354D8-606C-3167-6C94-ACDE778C1AE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C45332-181D-FE4B-9771-20621A6AEB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1BDD4BE-6660-CACF-E872-CB353ECD60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43D2558-BDA7-EB44-D9A1-A99C2B51D215}"/>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6" name="Footer Placeholder 5">
            <a:extLst>
              <a:ext uri="{FF2B5EF4-FFF2-40B4-BE49-F238E27FC236}">
                <a16:creationId xmlns:a16="http://schemas.microsoft.com/office/drawing/2014/main" id="{B01BF6B8-E7EC-12FD-A0FB-5F4574B663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4E9EF3-2F28-CD81-4BDA-AE4BA674EE78}"/>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396641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676CB-F10C-7C54-5828-7E1F273CF8B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121F62F-B23F-7750-9DFE-4878F2C634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A60FE6-B608-25E1-3AC5-CE1AD5343E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D51EE9-9224-FBB1-3391-084EB2748F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4BFFFA-A2F0-0AC0-2722-627D7A374C5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CD8C21A-9B9B-7735-AFA4-666BDFAEADFD}"/>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8" name="Footer Placeholder 7">
            <a:extLst>
              <a:ext uri="{FF2B5EF4-FFF2-40B4-BE49-F238E27FC236}">
                <a16:creationId xmlns:a16="http://schemas.microsoft.com/office/drawing/2014/main" id="{2F8F3B91-FA90-E419-5D72-DEED89CB9BF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030FF66-579E-C640-74C6-02BA08A46F4C}"/>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2796139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27655-BC34-1A32-65CF-71C0F282E45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94DCAD4-B01F-6467-837F-B5BAC1C0A741}"/>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4" name="Footer Placeholder 3">
            <a:extLst>
              <a:ext uri="{FF2B5EF4-FFF2-40B4-BE49-F238E27FC236}">
                <a16:creationId xmlns:a16="http://schemas.microsoft.com/office/drawing/2014/main" id="{361934FC-3302-DA20-E047-4694E2AC5AC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17D5E2A-D454-E11C-5E3F-A2E5AD600B81}"/>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784907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C4597D-542B-8870-37BD-1B0889904896}"/>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3" name="Footer Placeholder 2">
            <a:extLst>
              <a:ext uri="{FF2B5EF4-FFF2-40B4-BE49-F238E27FC236}">
                <a16:creationId xmlns:a16="http://schemas.microsoft.com/office/drawing/2014/main" id="{E2FDD4A0-FC6B-5077-0040-BF45E4B9FAB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6CE1707-8C4E-7DFF-39F1-746E5197C505}"/>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801438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6F04E-C4D9-650F-087F-9C3A6813B9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BE44E1-5229-B2CC-7823-54EC6AEE7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97A8036-83B1-332E-C421-1566611624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971DD-483F-E675-BB28-E48565FC3AFB}"/>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6" name="Footer Placeholder 5">
            <a:extLst>
              <a:ext uri="{FF2B5EF4-FFF2-40B4-BE49-F238E27FC236}">
                <a16:creationId xmlns:a16="http://schemas.microsoft.com/office/drawing/2014/main" id="{13306961-50EF-B9F2-E08D-B258DCDBA63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1221B2C-AE41-7A0A-7349-C723F35ADD98}"/>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601127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0F571-08DF-D5F1-25F0-4C225F0BB7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C55E0EA-BADE-4256-81D2-019EA2796B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FBF1043-37A3-897C-F1BD-A68B3E9DA0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D297ED-6707-9287-8E62-48C401FCF78D}"/>
              </a:ext>
            </a:extLst>
          </p:cNvPr>
          <p:cNvSpPr>
            <a:spLocks noGrp="1"/>
          </p:cNvSpPr>
          <p:nvPr>
            <p:ph type="dt" sz="half" idx="10"/>
          </p:nvPr>
        </p:nvSpPr>
        <p:spPr/>
        <p:txBody>
          <a:bodyPr/>
          <a:lstStyle/>
          <a:p>
            <a:fld id="{7AD0DEDE-DE4C-495E-812D-CC2CE0AEA59E}" type="datetimeFigureOut">
              <a:rPr lang="en-GB" smtClean="0"/>
              <a:t>09/11/2022</a:t>
            </a:fld>
            <a:endParaRPr lang="en-GB"/>
          </a:p>
        </p:txBody>
      </p:sp>
      <p:sp>
        <p:nvSpPr>
          <p:cNvPr id="6" name="Footer Placeholder 5">
            <a:extLst>
              <a:ext uri="{FF2B5EF4-FFF2-40B4-BE49-F238E27FC236}">
                <a16:creationId xmlns:a16="http://schemas.microsoft.com/office/drawing/2014/main" id="{E1553FED-839B-5C37-F8EC-07EDCE744E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F702FB-3863-12E4-9E97-9AB5581EE2B7}"/>
              </a:ext>
            </a:extLst>
          </p:cNvPr>
          <p:cNvSpPr>
            <a:spLocks noGrp="1"/>
          </p:cNvSpPr>
          <p:nvPr>
            <p:ph type="sldNum" sz="quarter" idx="12"/>
          </p:nvPr>
        </p:nvSpPr>
        <p:spPr/>
        <p:txBody>
          <a:bodyPr/>
          <a:lstStyle/>
          <a:p>
            <a:fld id="{0320A943-D855-4C9F-90C7-06F8B0154D41}" type="slidenum">
              <a:rPr lang="en-GB" smtClean="0"/>
              <a:t>‹#›</a:t>
            </a:fld>
            <a:endParaRPr lang="en-GB"/>
          </a:p>
        </p:txBody>
      </p:sp>
    </p:spTree>
    <p:extLst>
      <p:ext uri="{BB962C8B-B14F-4D97-AF65-F5344CB8AC3E}">
        <p14:creationId xmlns:p14="http://schemas.microsoft.com/office/powerpoint/2010/main" val="1940575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53B0F1-0494-D759-54EB-10F4586697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61CB62-F823-3A93-AB8C-0E68E2984E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FA5238-619D-A039-F092-8FB0B72518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D0DEDE-DE4C-495E-812D-CC2CE0AEA59E}" type="datetimeFigureOut">
              <a:rPr lang="en-GB" smtClean="0"/>
              <a:t>09/11/2022</a:t>
            </a:fld>
            <a:endParaRPr lang="en-GB"/>
          </a:p>
        </p:txBody>
      </p:sp>
      <p:sp>
        <p:nvSpPr>
          <p:cNvPr id="5" name="Footer Placeholder 4">
            <a:extLst>
              <a:ext uri="{FF2B5EF4-FFF2-40B4-BE49-F238E27FC236}">
                <a16:creationId xmlns:a16="http://schemas.microsoft.com/office/drawing/2014/main" id="{00EB4CEA-2CA2-278E-8CF5-D2E43EF3D9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CEB4B92-05BD-42C2-7FFC-0D44846FA4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A943-D855-4C9F-90C7-06F8B0154D41}" type="slidenum">
              <a:rPr lang="en-GB" smtClean="0"/>
              <a:t>‹#›</a:t>
            </a:fld>
            <a:endParaRPr lang="en-GB"/>
          </a:p>
        </p:txBody>
      </p:sp>
    </p:spTree>
    <p:extLst>
      <p:ext uri="{BB962C8B-B14F-4D97-AF65-F5344CB8AC3E}">
        <p14:creationId xmlns:p14="http://schemas.microsoft.com/office/powerpoint/2010/main" val="2543375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https://www.youtube.com/embed/LvNlmB_hAyw?feature=oembed"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C8DB-57FC-09DA-731D-2AA6BD095630}"/>
              </a:ext>
            </a:extLst>
          </p:cNvPr>
          <p:cNvSpPr>
            <a:spLocks noGrp="1"/>
          </p:cNvSpPr>
          <p:nvPr>
            <p:ph type="ctrTitle"/>
          </p:nvPr>
        </p:nvSpPr>
        <p:spPr>
          <a:xfrm>
            <a:off x="0" y="0"/>
            <a:ext cx="12192000" cy="625158"/>
          </a:xfrm>
          <a:solidFill>
            <a:schemeClr val="accent6">
              <a:lumMod val="40000"/>
              <a:lumOff val="60000"/>
            </a:schemeClr>
          </a:solidFill>
        </p:spPr>
        <p:txBody>
          <a:bodyPr>
            <a:normAutofit/>
          </a:bodyPr>
          <a:lstStyle/>
          <a:p>
            <a:r>
              <a:rPr lang="en-GB" sz="3200" b="1" u="sng" dirty="0">
                <a:latin typeface="+mn-lt"/>
              </a:rPr>
              <a:t>Earthquake HIC case study: Christchurch 2011</a:t>
            </a:r>
          </a:p>
        </p:txBody>
      </p:sp>
      <p:sp>
        <p:nvSpPr>
          <p:cNvPr id="3" name="Subtitle 2">
            <a:extLst>
              <a:ext uri="{FF2B5EF4-FFF2-40B4-BE49-F238E27FC236}">
                <a16:creationId xmlns:a16="http://schemas.microsoft.com/office/drawing/2014/main" id="{22E04EA8-696D-4E76-A2E4-ABC95334A32A}"/>
              </a:ext>
            </a:extLst>
          </p:cNvPr>
          <p:cNvSpPr>
            <a:spLocks noGrp="1"/>
          </p:cNvSpPr>
          <p:nvPr>
            <p:ph type="subTitle" idx="1"/>
          </p:nvPr>
        </p:nvSpPr>
        <p:spPr>
          <a:xfrm>
            <a:off x="0" y="625158"/>
            <a:ext cx="12192000" cy="492442"/>
          </a:xfrm>
          <a:solidFill>
            <a:schemeClr val="accent2">
              <a:lumMod val="20000"/>
              <a:lumOff val="80000"/>
            </a:schemeClr>
          </a:solidFill>
        </p:spPr>
        <p:txBody>
          <a:bodyPr/>
          <a:lstStyle/>
          <a:p>
            <a:pPr algn="l"/>
            <a:r>
              <a:rPr lang="en-GB" dirty="0"/>
              <a:t>LO: To explain the impacts and responses to the Christchurch earthquake</a:t>
            </a:r>
          </a:p>
        </p:txBody>
      </p:sp>
      <p:pic>
        <p:nvPicPr>
          <p:cNvPr id="4" name="Picture 3">
            <a:extLst>
              <a:ext uri="{FF2B5EF4-FFF2-40B4-BE49-F238E27FC236}">
                <a16:creationId xmlns:a16="http://schemas.microsoft.com/office/drawing/2014/main" id="{2DB5EADD-8888-980E-8342-8C63D8711878}"/>
              </a:ext>
            </a:extLst>
          </p:cNvPr>
          <p:cNvPicPr>
            <a:picLocks noChangeAspect="1"/>
          </p:cNvPicPr>
          <p:nvPr/>
        </p:nvPicPr>
        <p:blipFill>
          <a:blip r:embed="rId2">
            <a:grayscl/>
          </a:blip>
          <a:stretch>
            <a:fillRect/>
          </a:stretch>
        </p:blipFill>
        <p:spPr>
          <a:xfrm>
            <a:off x="6515278" y="1509439"/>
            <a:ext cx="2425522" cy="2326640"/>
          </a:xfrm>
          <a:prstGeom prst="rect">
            <a:avLst/>
          </a:prstGeom>
        </p:spPr>
      </p:pic>
      <p:sp>
        <p:nvSpPr>
          <p:cNvPr id="5" name="TextBox 4">
            <a:extLst>
              <a:ext uri="{FF2B5EF4-FFF2-40B4-BE49-F238E27FC236}">
                <a16:creationId xmlns:a16="http://schemas.microsoft.com/office/drawing/2014/main" id="{B6808735-74A5-6F4B-07C3-F8F30EC509B1}"/>
              </a:ext>
            </a:extLst>
          </p:cNvPr>
          <p:cNvSpPr txBox="1"/>
          <p:nvPr/>
        </p:nvSpPr>
        <p:spPr>
          <a:xfrm>
            <a:off x="9256395" y="1509439"/>
            <a:ext cx="3067050" cy="1938992"/>
          </a:xfrm>
          <a:prstGeom prst="rect">
            <a:avLst/>
          </a:prstGeom>
          <a:noFill/>
        </p:spPr>
        <p:txBody>
          <a:bodyPr wrap="square" rtlCol="0">
            <a:spAutoFit/>
          </a:bodyPr>
          <a:lstStyle/>
          <a:p>
            <a:r>
              <a:rPr lang="en-GB" sz="2400" b="1" u="sng" dirty="0"/>
              <a:t>Key Theme 2</a:t>
            </a:r>
          </a:p>
          <a:p>
            <a:r>
              <a:rPr lang="en-GB" sz="2400" b="1" dirty="0"/>
              <a:t>Processes: </a:t>
            </a:r>
            <a:r>
              <a:rPr lang="en-GB" sz="2400" dirty="0"/>
              <a:t>How do human and physical processes shape our world?</a:t>
            </a:r>
          </a:p>
        </p:txBody>
      </p:sp>
      <p:pic>
        <p:nvPicPr>
          <p:cNvPr id="6" name="Picture 5">
            <a:extLst>
              <a:ext uri="{FF2B5EF4-FFF2-40B4-BE49-F238E27FC236}">
                <a16:creationId xmlns:a16="http://schemas.microsoft.com/office/drawing/2014/main" id="{B34AFE55-71C1-20FE-D444-1D554FEB28A8}"/>
              </a:ext>
            </a:extLst>
          </p:cNvPr>
          <p:cNvPicPr>
            <a:picLocks noChangeAspect="1"/>
          </p:cNvPicPr>
          <p:nvPr/>
        </p:nvPicPr>
        <p:blipFill>
          <a:blip r:embed="rId3"/>
          <a:stretch>
            <a:fillRect/>
          </a:stretch>
        </p:blipFill>
        <p:spPr>
          <a:xfrm>
            <a:off x="6813722" y="4139313"/>
            <a:ext cx="1828633" cy="2093529"/>
          </a:xfrm>
          <a:prstGeom prst="rect">
            <a:avLst/>
          </a:prstGeom>
        </p:spPr>
      </p:pic>
      <p:sp>
        <p:nvSpPr>
          <p:cNvPr id="7" name="TextBox 6">
            <a:extLst>
              <a:ext uri="{FF2B5EF4-FFF2-40B4-BE49-F238E27FC236}">
                <a16:creationId xmlns:a16="http://schemas.microsoft.com/office/drawing/2014/main" id="{8385F472-C4B6-2633-34AC-7EE8B642B2D4}"/>
              </a:ext>
            </a:extLst>
          </p:cNvPr>
          <p:cNvSpPr txBox="1"/>
          <p:nvPr/>
        </p:nvSpPr>
        <p:spPr>
          <a:xfrm>
            <a:off x="9256395" y="4748396"/>
            <a:ext cx="3067050" cy="1200329"/>
          </a:xfrm>
          <a:prstGeom prst="rect">
            <a:avLst/>
          </a:prstGeom>
          <a:noFill/>
        </p:spPr>
        <p:txBody>
          <a:bodyPr wrap="square" rtlCol="0">
            <a:spAutoFit/>
          </a:bodyPr>
          <a:lstStyle/>
          <a:p>
            <a:r>
              <a:rPr lang="en-GB" sz="2400" b="1" u="sng" dirty="0"/>
              <a:t>Key Theme 1</a:t>
            </a:r>
          </a:p>
          <a:p>
            <a:r>
              <a:rPr lang="en-GB" sz="2400" b="1" dirty="0"/>
              <a:t>Place: </a:t>
            </a:r>
            <a:r>
              <a:rPr lang="en-GB" sz="2400" dirty="0"/>
              <a:t>How and why are places different?</a:t>
            </a:r>
          </a:p>
        </p:txBody>
      </p:sp>
      <p:sp>
        <p:nvSpPr>
          <p:cNvPr id="8" name="TextBox 7">
            <a:extLst>
              <a:ext uri="{FF2B5EF4-FFF2-40B4-BE49-F238E27FC236}">
                <a16:creationId xmlns:a16="http://schemas.microsoft.com/office/drawing/2014/main" id="{5221D29F-9897-333D-7B94-FB0360210538}"/>
              </a:ext>
            </a:extLst>
          </p:cNvPr>
          <p:cNvSpPr txBox="1"/>
          <p:nvPr/>
        </p:nvSpPr>
        <p:spPr>
          <a:xfrm>
            <a:off x="406400" y="1798320"/>
            <a:ext cx="4795520" cy="4524315"/>
          </a:xfrm>
          <a:prstGeom prst="rect">
            <a:avLst/>
          </a:prstGeom>
          <a:solidFill>
            <a:schemeClr val="accent4">
              <a:lumMod val="20000"/>
              <a:lumOff val="80000"/>
            </a:schemeClr>
          </a:solidFill>
        </p:spPr>
        <p:txBody>
          <a:bodyPr wrap="square" rtlCol="0">
            <a:spAutoFit/>
          </a:bodyPr>
          <a:lstStyle/>
          <a:p>
            <a:r>
              <a:rPr lang="en-GB" sz="2400" b="1" dirty="0"/>
              <a:t>What is the key word(s)?</a:t>
            </a:r>
          </a:p>
          <a:p>
            <a:endParaRPr lang="en-GB" sz="2400" dirty="0"/>
          </a:p>
          <a:p>
            <a:pPr marL="342900" indent="-342900">
              <a:buFont typeface="+mj-lt"/>
              <a:buAutoNum type="arabicPeriod"/>
            </a:pPr>
            <a:r>
              <a:rPr lang="en-GB" sz="2400" dirty="0"/>
              <a:t>The largest layer of the Earth which is semi-molten</a:t>
            </a:r>
          </a:p>
          <a:p>
            <a:pPr marL="342900" indent="-342900">
              <a:buFont typeface="+mj-lt"/>
              <a:buAutoNum type="arabicPeriod"/>
            </a:pPr>
            <a:r>
              <a:rPr lang="en-GB" sz="2400" dirty="0"/>
              <a:t>A mixture of hot ash, gas and dust which flows down the side of a volcano</a:t>
            </a:r>
          </a:p>
          <a:p>
            <a:pPr marL="342900" indent="-342900">
              <a:buFont typeface="+mj-lt"/>
              <a:buAutoNum type="arabicPeriod"/>
            </a:pPr>
            <a:r>
              <a:rPr lang="en-GB" sz="2400" dirty="0"/>
              <a:t>The energy which is released during an earthquake</a:t>
            </a:r>
          </a:p>
          <a:p>
            <a:pPr marL="342900" indent="-342900">
              <a:buFont typeface="+mj-lt"/>
              <a:buAutoNum type="arabicPeriod"/>
            </a:pPr>
            <a:r>
              <a:rPr lang="en-GB" sz="2400" dirty="0"/>
              <a:t>The point which plates slip underground and the earthquake begins</a:t>
            </a:r>
          </a:p>
        </p:txBody>
      </p:sp>
    </p:spTree>
    <p:extLst>
      <p:ext uri="{BB962C8B-B14F-4D97-AF65-F5344CB8AC3E}">
        <p14:creationId xmlns:p14="http://schemas.microsoft.com/office/powerpoint/2010/main" val="2356240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9EC835-8B32-0106-38BE-09A5F3121A65}"/>
              </a:ext>
            </a:extLst>
          </p:cNvPr>
          <p:cNvPicPr>
            <a:picLocks noChangeAspect="1"/>
          </p:cNvPicPr>
          <p:nvPr/>
        </p:nvPicPr>
        <p:blipFill>
          <a:blip r:embed="rId3"/>
          <a:stretch>
            <a:fillRect/>
          </a:stretch>
        </p:blipFill>
        <p:spPr>
          <a:xfrm>
            <a:off x="9231612" y="463869"/>
            <a:ext cx="2960388" cy="2965132"/>
          </a:xfrm>
          <a:prstGeom prst="rect">
            <a:avLst/>
          </a:prstGeom>
        </p:spPr>
      </p:pic>
      <p:pic>
        <p:nvPicPr>
          <p:cNvPr id="4" name="Online Media 3" title="Earthquake hits Christchurch, New Zealand">
            <a:hlinkClick r:id="" action="ppaction://media"/>
            <a:extLst>
              <a:ext uri="{FF2B5EF4-FFF2-40B4-BE49-F238E27FC236}">
                <a16:creationId xmlns:a16="http://schemas.microsoft.com/office/drawing/2014/main" id="{38C94F08-00ED-F641-A59A-C603399AD32B}"/>
              </a:ext>
            </a:extLst>
          </p:cNvPr>
          <p:cNvPicPr>
            <a:picLocks noRot="1" noChangeAspect="1"/>
          </p:cNvPicPr>
          <p:nvPr>
            <a:videoFile r:link="rId1"/>
          </p:nvPr>
        </p:nvPicPr>
        <p:blipFill>
          <a:blip r:embed="rId4"/>
          <a:stretch>
            <a:fillRect/>
          </a:stretch>
        </p:blipFill>
        <p:spPr>
          <a:xfrm>
            <a:off x="0" y="533400"/>
            <a:ext cx="9231612" cy="6324600"/>
          </a:xfrm>
          <a:prstGeom prst="rect">
            <a:avLst/>
          </a:prstGeom>
        </p:spPr>
      </p:pic>
      <p:sp>
        <p:nvSpPr>
          <p:cNvPr id="2" name="TextBox 1">
            <a:extLst>
              <a:ext uri="{FF2B5EF4-FFF2-40B4-BE49-F238E27FC236}">
                <a16:creationId xmlns:a16="http://schemas.microsoft.com/office/drawing/2014/main" id="{A394D4AD-DEEB-55AC-74E9-0EC42196E099}"/>
              </a:ext>
            </a:extLst>
          </p:cNvPr>
          <p:cNvSpPr txBox="1"/>
          <p:nvPr/>
        </p:nvSpPr>
        <p:spPr>
          <a:xfrm>
            <a:off x="9692639" y="5280660"/>
            <a:ext cx="2407919" cy="1323439"/>
          </a:xfrm>
          <a:prstGeom prst="rect">
            <a:avLst/>
          </a:prstGeom>
          <a:solidFill>
            <a:schemeClr val="accent4">
              <a:lumMod val="20000"/>
              <a:lumOff val="80000"/>
            </a:schemeClr>
          </a:solidFill>
        </p:spPr>
        <p:txBody>
          <a:bodyPr wrap="square" rtlCol="0">
            <a:spAutoFit/>
          </a:bodyPr>
          <a:lstStyle/>
          <a:p>
            <a:r>
              <a:rPr lang="en-GB" sz="2000" b="1" dirty="0"/>
              <a:t>Use the video and the information to complete your </a:t>
            </a:r>
            <a:r>
              <a:rPr lang="en-GB" sz="2000" b="1" dirty="0" err="1"/>
              <a:t>factfile</a:t>
            </a:r>
            <a:r>
              <a:rPr lang="en-GB" sz="2000" b="1" dirty="0"/>
              <a:t>.</a:t>
            </a:r>
          </a:p>
        </p:txBody>
      </p:sp>
    </p:spTree>
    <p:extLst>
      <p:ext uri="{BB962C8B-B14F-4D97-AF65-F5344CB8AC3E}">
        <p14:creationId xmlns:p14="http://schemas.microsoft.com/office/powerpoint/2010/main" val="235419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7A51DF-705A-5D1E-AD15-4156BA58ADB3}"/>
              </a:ext>
            </a:extLst>
          </p:cNvPr>
          <p:cNvSpPr txBox="1"/>
          <p:nvPr/>
        </p:nvSpPr>
        <p:spPr>
          <a:xfrm>
            <a:off x="0" y="0"/>
            <a:ext cx="5353050" cy="2554545"/>
          </a:xfrm>
          <a:prstGeom prst="rect">
            <a:avLst/>
          </a:prstGeom>
          <a:noFill/>
          <a:ln w="19050">
            <a:solidFill>
              <a:schemeClr val="tx1"/>
            </a:solidFill>
          </a:ln>
        </p:spPr>
        <p:txBody>
          <a:bodyPr wrap="square" rtlCol="0">
            <a:spAutoFit/>
          </a:bodyPr>
          <a:lstStyle/>
          <a:p>
            <a:r>
              <a:rPr lang="en-GB" sz="1600" b="1" dirty="0"/>
              <a:t>Location of Christchurch </a:t>
            </a:r>
            <a:r>
              <a:rPr lang="en-GB" sz="1600" b="1" i="1" dirty="0"/>
              <a:t>(Country, Continent, Seas/Oceans, Neighbouring countries, compass points):</a:t>
            </a:r>
          </a:p>
          <a:p>
            <a:endParaRPr lang="en-GB" sz="1600" i="1" dirty="0"/>
          </a:p>
          <a:p>
            <a:endParaRPr lang="en-GB" sz="1600" i="1" dirty="0"/>
          </a:p>
          <a:p>
            <a:endParaRPr lang="en-GB" sz="1600" i="1" dirty="0"/>
          </a:p>
          <a:p>
            <a:endParaRPr lang="en-GB" sz="1600" i="1" dirty="0"/>
          </a:p>
          <a:p>
            <a:endParaRPr lang="en-GB" sz="1600" dirty="0"/>
          </a:p>
          <a:p>
            <a:endParaRPr lang="en-GB" sz="1600" dirty="0"/>
          </a:p>
          <a:p>
            <a:endParaRPr lang="en-GB" sz="1600" dirty="0"/>
          </a:p>
          <a:p>
            <a:endParaRPr lang="en-GB" sz="1600" dirty="0"/>
          </a:p>
        </p:txBody>
      </p:sp>
      <p:sp>
        <p:nvSpPr>
          <p:cNvPr id="3" name="TextBox 2">
            <a:extLst>
              <a:ext uri="{FF2B5EF4-FFF2-40B4-BE49-F238E27FC236}">
                <a16:creationId xmlns:a16="http://schemas.microsoft.com/office/drawing/2014/main" id="{54DB0FE0-30BE-65A8-FFD2-A1BE01918A35}"/>
              </a:ext>
            </a:extLst>
          </p:cNvPr>
          <p:cNvSpPr txBox="1"/>
          <p:nvPr/>
        </p:nvSpPr>
        <p:spPr>
          <a:xfrm>
            <a:off x="-1" y="2610683"/>
            <a:ext cx="5353049" cy="4278094"/>
          </a:xfrm>
          <a:prstGeom prst="rect">
            <a:avLst/>
          </a:prstGeom>
          <a:noFill/>
          <a:ln w="19050">
            <a:solidFill>
              <a:schemeClr val="tx1"/>
            </a:solidFill>
          </a:ln>
        </p:spPr>
        <p:txBody>
          <a:bodyPr wrap="square" rtlCol="0">
            <a:spAutoFit/>
          </a:bodyPr>
          <a:lstStyle/>
          <a:p>
            <a:r>
              <a:rPr lang="en-GB" sz="1600" b="1" dirty="0"/>
              <a:t>Earthquake Event</a:t>
            </a:r>
          </a:p>
          <a:p>
            <a:r>
              <a:rPr lang="en-GB" sz="1600" b="1" i="1" dirty="0"/>
              <a:t>Time:</a:t>
            </a:r>
          </a:p>
          <a:p>
            <a:r>
              <a:rPr lang="en-GB" sz="1600" b="1" i="1" dirty="0"/>
              <a:t>Date:</a:t>
            </a:r>
          </a:p>
          <a:p>
            <a:r>
              <a:rPr lang="en-GB" sz="1600" b="1" i="1" dirty="0"/>
              <a:t>Magnitude:</a:t>
            </a:r>
          </a:p>
          <a:p>
            <a:r>
              <a:rPr lang="en-GB" sz="1600" b="1" i="1" dirty="0"/>
              <a:t>Names of plates and type of plate boundary:</a:t>
            </a:r>
          </a:p>
          <a:p>
            <a:endParaRPr lang="en-GB" sz="1600" b="1" i="1" dirty="0"/>
          </a:p>
          <a:p>
            <a:endParaRPr lang="en-GB" sz="1600" b="1" i="1" dirty="0"/>
          </a:p>
          <a:p>
            <a:endParaRPr lang="en-GB" sz="1600" b="1" i="1" dirty="0"/>
          </a:p>
          <a:p>
            <a:endParaRPr lang="en-GB" sz="1600" b="1" i="1" dirty="0"/>
          </a:p>
          <a:p>
            <a:r>
              <a:rPr lang="en-GB" sz="1600" b="1" i="1" dirty="0"/>
              <a:t>How this caused an earthquake:</a:t>
            </a:r>
          </a:p>
          <a:p>
            <a:endParaRPr lang="en-GB" sz="1600" i="1" dirty="0"/>
          </a:p>
          <a:p>
            <a:endParaRPr lang="en-GB" sz="1600" i="1" dirty="0"/>
          </a:p>
          <a:p>
            <a:endParaRPr lang="en-GB" sz="1600" dirty="0"/>
          </a:p>
          <a:p>
            <a:endParaRPr lang="en-GB" sz="1600" dirty="0"/>
          </a:p>
          <a:p>
            <a:endParaRPr lang="en-GB" sz="1600" dirty="0"/>
          </a:p>
          <a:p>
            <a:endParaRPr lang="en-GB" sz="1600" dirty="0"/>
          </a:p>
          <a:p>
            <a:endParaRPr lang="en-GB" sz="1600" dirty="0"/>
          </a:p>
        </p:txBody>
      </p:sp>
      <p:graphicFrame>
        <p:nvGraphicFramePr>
          <p:cNvPr id="4" name="Table 4">
            <a:extLst>
              <a:ext uri="{FF2B5EF4-FFF2-40B4-BE49-F238E27FC236}">
                <a16:creationId xmlns:a16="http://schemas.microsoft.com/office/drawing/2014/main" id="{FC365002-C236-1E33-B6B4-117DA738DC59}"/>
              </a:ext>
            </a:extLst>
          </p:cNvPr>
          <p:cNvGraphicFramePr>
            <a:graphicFrameLocks noGrp="1"/>
          </p:cNvGraphicFramePr>
          <p:nvPr>
            <p:extLst>
              <p:ext uri="{D42A27DB-BD31-4B8C-83A1-F6EECF244321}">
                <p14:modId xmlns:p14="http://schemas.microsoft.com/office/powerpoint/2010/main" val="850068785"/>
              </p:ext>
            </p:extLst>
          </p:nvPr>
        </p:nvGraphicFramePr>
        <p:xfrm>
          <a:off x="5353050" y="0"/>
          <a:ext cx="6838950" cy="6858000"/>
        </p:xfrm>
        <a:graphic>
          <a:graphicData uri="http://schemas.openxmlformats.org/drawingml/2006/table">
            <a:tbl>
              <a:tblPr firstRow="1" bandRow="1">
                <a:tableStyleId>{5C22544A-7EE6-4342-B048-85BDC9FD1C3A}</a:tableStyleId>
              </a:tblPr>
              <a:tblGrid>
                <a:gridCol w="1856668">
                  <a:extLst>
                    <a:ext uri="{9D8B030D-6E8A-4147-A177-3AD203B41FA5}">
                      <a16:colId xmlns:a16="http://schemas.microsoft.com/office/drawing/2014/main" val="577743249"/>
                    </a:ext>
                  </a:extLst>
                </a:gridCol>
                <a:gridCol w="4982282">
                  <a:extLst>
                    <a:ext uri="{9D8B030D-6E8A-4147-A177-3AD203B41FA5}">
                      <a16:colId xmlns:a16="http://schemas.microsoft.com/office/drawing/2014/main" val="2936994497"/>
                    </a:ext>
                  </a:extLst>
                </a:gridCol>
              </a:tblGrid>
              <a:tr h="1861457">
                <a:tc>
                  <a:txBody>
                    <a:bodyPr/>
                    <a:lstStyle/>
                    <a:p>
                      <a:r>
                        <a:rPr lang="en-GB" sz="1600" b="1" dirty="0">
                          <a:solidFill>
                            <a:schemeClr val="tx1"/>
                          </a:solidFill>
                        </a:rPr>
                        <a:t>Primary Impacts</a:t>
                      </a:r>
                    </a:p>
                    <a:p>
                      <a:r>
                        <a:rPr lang="en-GB" sz="1600" b="1" dirty="0">
                          <a:solidFill>
                            <a:schemeClr val="tx1"/>
                          </a:solidFill>
                        </a:rPr>
                        <a:t>(Label as: social, economic and environmental)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3192376"/>
                  </a:ext>
                </a:extLst>
              </a:tr>
              <a:tr h="1861457">
                <a:tc>
                  <a:txBody>
                    <a:bodyPr/>
                    <a:lstStyle/>
                    <a:p>
                      <a:r>
                        <a:rPr lang="en-GB" sz="1600" b="1" dirty="0">
                          <a:solidFill>
                            <a:schemeClr val="tx1"/>
                          </a:solidFill>
                        </a:rPr>
                        <a:t>Secondary Impacts (Label as: social, economic and environmental)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4214316"/>
                  </a:ext>
                </a:extLst>
              </a:tr>
              <a:tr h="1567543">
                <a:tc>
                  <a:txBody>
                    <a:bodyPr/>
                    <a:lstStyle/>
                    <a:p>
                      <a:r>
                        <a:rPr lang="en-GB" sz="1600" b="1" dirty="0">
                          <a:solidFill>
                            <a:schemeClr val="tx1"/>
                          </a:solidFill>
                        </a:rPr>
                        <a:t>Short term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1122618"/>
                  </a:ext>
                </a:extLst>
              </a:tr>
              <a:tr h="1567543">
                <a:tc>
                  <a:txBody>
                    <a:bodyPr/>
                    <a:lstStyle/>
                    <a:p>
                      <a:r>
                        <a:rPr lang="en-GB" sz="1600" b="1" dirty="0">
                          <a:solidFill>
                            <a:schemeClr val="tx1"/>
                          </a:solidFill>
                        </a:rPr>
                        <a:t>Long term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p>
                      <a:endParaRPr lang="en-GB"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3965236"/>
                  </a:ext>
                </a:extLst>
              </a:tr>
            </a:tbl>
          </a:graphicData>
        </a:graphic>
      </p:graphicFrame>
    </p:spTree>
    <p:extLst>
      <p:ext uri="{BB962C8B-B14F-4D97-AF65-F5344CB8AC3E}">
        <p14:creationId xmlns:p14="http://schemas.microsoft.com/office/powerpoint/2010/main" val="3744816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85E51ED6-57B9-D0C9-D7AB-8EEB90D60F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2249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5329E0D7-FDAE-89D9-FB6B-A68778AA966C}"/>
              </a:ext>
            </a:extLst>
          </p:cNvPr>
          <p:cNvGraphicFramePr>
            <a:graphicFrameLocks noGrp="1"/>
          </p:cNvGraphicFramePr>
          <p:nvPr>
            <p:extLst>
              <p:ext uri="{D42A27DB-BD31-4B8C-83A1-F6EECF244321}">
                <p14:modId xmlns:p14="http://schemas.microsoft.com/office/powerpoint/2010/main" val="1302752466"/>
              </p:ext>
            </p:extLst>
          </p:nvPr>
        </p:nvGraphicFramePr>
        <p:xfrm>
          <a:off x="0" y="0"/>
          <a:ext cx="6915150" cy="2590800"/>
        </p:xfrm>
        <a:graphic>
          <a:graphicData uri="http://schemas.openxmlformats.org/drawingml/2006/table">
            <a:tbl>
              <a:tblPr firstRow="1" bandRow="1">
                <a:tableStyleId>{5C22544A-7EE6-4342-B048-85BDC9FD1C3A}</a:tableStyleId>
              </a:tblPr>
              <a:tblGrid>
                <a:gridCol w="2656841">
                  <a:extLst>
                    <a:ext uri="{9D8B030D-6E8A-4147-A177-3AD203B41FA5}">
                      <a16:colId xmlns:a16="http://schemas.microsoft.com/office/drawing/2014/main" val="3234809498"/>
                    </a:ext>
                  </a:extLst>
                </a:gridCol>
                <a:gridCol w="1276251">
                  <a:extLst>
                    <a:ext uri="{9D8B030D-6E8A-4147-A177-3AD203B41FA5}">
                      <a16:colId xmlns:a16="http://schemas.microsoft.com/office/drawing/2014/main" val="2308830050"/>
                    </a:ext>
                  </a:extLst>
                </a:gridCol>
                <a:gridCol w="2982058">
                  <a:extLst>
                    <a:ext uri="{9D8B030D-6E8A-4147-A177-3AD203B41FA5}">
                      <a16:colId xmlns:a16="http://schemas.microsoft.com/office/drawing/2014/main" val="2322083302"/>
                    </a:ext>
                  </a:extLst>
                </a:gridCol>
              </a:tblGrid>
              <a:tr h="370840">
                <a:tc>
                  <a:txBody>
                    <a:bodyPr/>
                    <a:lstStyle/>
                    <a:p>
                      <a:endParaRPr lang="en-GB" sz="1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Nepal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Christchurch, NZ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07481810"/>
                  </a:ext>
                </a:extLst>
              </a:tr>
              <a:tr h="370840">
                <a:tc>
                  <a:txBody>
                    <a:bodyPr/>
                    <a:lstStyle/>
                    <a:p>
                      <a:r>
                        <a:rPr lang="en-GB" sz="1800" dirty="0">
                          <a:solidFill>
                            <a:schemeClr val="tx1"/>
                          </a:solidFill>
                        </a:rPr>
                        <a:t>Level of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LIC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HIC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792850"/>
                  </a:ext>
                </a:extLst>
              </a:tr>
              <a:tr h="370840">
                <a:tc>
                  <a:txBody>
                    <a:bodyPr/>
                    <a:lstStyle/>
                    <a:p>
                      <a:r>
                        <a:rPr lang="en-GB" sz="1800" dirty="0">
                          <a:solidFill>
                            <a:schemeClr val="tx1"/>
                          </a:solidFill>
                        </a:rPr>
                        <a:t>Magnitude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7.8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0453952"/>
                  </a:ext>
                </a:extLst>
              </a:tr>
              <a:tr h="370840">
                <a:tc>
                  <a:txBody>
                    <a:bodyPr/>
                    <a:lstStyle/>
                    <a:p>
                      <a:r>
                        <a:rPr lang="en-GB" sz="1800" dirty="0">
                          <a:solidFill>
                            <a:schemeClr val="tx1"/>
                          </a:solidFill>
                        </a:rPr>
                        <a:t>Deaths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9,000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185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7866088"/>
                  </a:ext>
                </a:extLst>
              </a:tr>
              <a:tr h="370840">
                <a:tc>
                  <a:txBody>
                    <a:bodyPr/>
                    <a:lstStyle/>
                    <a:p>
                      <a:r>
                        <a:rPr lang="en-GB" sz="1800" dirty="0">
                          <a:solidFill>
                            <a:schemeClr val="tx1"/>
                          </a:solidFill>
                        </a:rPr>
                        <a:t>GDP per capita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$690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40,331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0692001"/>
                  </a:ext>
                </a:extLst>
              </a:tr>
              <a:tr h="0">
                <a:tc>
                  <a:txBody>
                    <a:bodyPr/>
                    <a:lstStyle/>
                    <a:p>
                      <a:r>
                        <a:rPr lang="en-GB" sz="1800" dirty="0">
                          <a:solidFill>
                            <a:schemeClr val="tx1"/>
                          </a:solidFill>
                        </a:rPr>
                        <a:t>Life expectancy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84542028"/>
                  </a:ext>
                </a:extLst>
              </a:tr>
              <a:tr h="370840">
                <a:tc>
                  <a:txBody>
                    <a:bodyPr/>
                    <a:lstStyle/>
                    <a:p>
                      <a:r>
                        <a:rPr lang="en-GB" sz="1800" dirty="0">
                          <a:solidFill>
                            <a:schemeClr val="tx1"/>
                          </a:solidFill>
                        </a:rPr>
                        <a:t>People per doctor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b="0" i="0" kern="1200" dirty="0">
                          <a:solidFill>
                            <a:schemeClr val="tx1"/>
                          </a:solidFill>
                          <a:effectLst/>
                          <a:latin typeface="+mn-lt"/>
                          <a:ea typeface="+mn-ea"/>
                          <a:cs typeface="+mn-cs"/>
                        </a:rPr>
                        <a:t>1,724</a:t>
                      </a:r>
                      <a:endParaRPr lang="en-GB" sz="1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dirty="0">
                          <a:solidFill>
                            <a:schemeClr val="tx1"/>
                          </a:solidFill>
                        </a:rPr>
                        <a:t>370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2835686"/>
                  </a:ext>
                </a:extLst>
              </a:tr>
            </a:tbl>
          </a:graphicData>
        </a:graphic>
      </p:graphicFrame>
      <p:sp>
        <p:nvSpPr>
          <p:cNvPr id="5" name="TextBox 4">
            <a:extLst>
              <a:ext uri="{FF2B5EF4-FFF2-40B4-BE49-F238E27FC236}">
                <a16:creationId xmlns:a16="http://schemas.microsoft.com/office/drawing/2014/main" id="{8A9857DB-97D6-5E94-9DC8-5C52D070AC2B}"/>
              </a:ext>
            </a:extLst>
          </p:cNvPr>
          <p:cNvSpPr txBox="1"/>
          <p:nvPr/>
        </p:nvSpPr>
        <p:spPr>
          <a:xfrm>
            <a:off x="7750175" y="5280660"/>
            <a:ext cx="4350384" cy="1323439"/>
          </a:xfrm>
          <a:prstGeom prst="rect">
            <a:avLst/>
          </a:prstGeom>
          <a:solidFill>
            <a:schemeClr val="accent4">
              <a:lumMod val="20000"/>
              <a:lumOff val="80000"/>
            </a:schemeClr>
          </a:solidFill>
        </p:spPr>
        <p:txBody>
          <a:bodyPr wrap="square" rtlCol="0">
            <a:spAutoFit/>
          </a:bodyPr>
          <a:lstStyle/>
          <a:p>
            <a:r>
              <a:rPr lang="en-GB" sz="2000" b="1" dirty="0"/>
              <a:t>‘Nepal suffered worse impacts than Christchurch due to their level of development’. Do you agree with this statement?     </a:t>
            </a:r>
          </a:p>
        </p:txBody>
      </p:sp>
      <p:sp>
        <p:nvSpPr>
          <p:cNvPr id="2" name="Speech Bubble: Oval 1">
            <a:extLst>
              <a:ext uri="{FF2B5EF4-FFF2-40B4-BE49-F238E27FC236}">
                <a16:creationId xmlns:a16="http://schemas.microsoft.com/office/drawing/2014/main" id="{A0259414-A47C-139E-5115-154CB37BAD39}"/>
              </a:ext>
            </a:extLst>
          </p:cNvPr>
          <p:cNvSpPr/>
          <p:nvPr/>
        </p:nvSpPr>
        <p:spPr>
          <a:xfrm>
            <a:off x="7477125" y="-133350"/>
            <a:ext cx="4714874" cy="4867910"/>
          </a:xfrm>
          <a:prstGeom prst="wedgeEllipseCallout">
            <a:avLst>
              <a:gd name="adj1" fmla="val 35888"/>
              <a:gd name="adj2" fmla="val 5661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The idea of disasters as ‘natural’ risks accepts them as something inevitable and unpreventable. Rather, earthquakes are never primarily responsible for the deaths that follow, but ensuing casualties instead occur as a result of collapsing buildings or infrastructure – which in turn are the consequence of insufficient government investment and planning due to their level of development . </a:t>
            </a:r>
          </a:p>
        </p:txBody>
      </p:sp>
      <p:sp>
        <p:nvSpPr>
          <p:cNvPr id="3" name="TextBox 2">
            <a:extLst>
              <a:ext uri="{FF2B5EF4-FFF2-40B4-BE49-F238E27FC236}">
                <a16:creationId xmlns:a16="http://schemas.microsoft.com/office/drawing/2014/main" id="{1F1CB4A6-8109-2C7D-F5A3-495FBB6AEFF3}"/>
              </a:ext>
            </a:extLst>
          </p:cNvPr>
          <p:cNvSpPr txBox="1"/>
          <p:nvPr/>
        </p:nvSpPr>
        <p:spPr>
          <a:xfrm>
            <a:off x="0" y="2590800"/>
            <a:ext cx="7477125" cy="4401205"/>
          </a:xfrm>
          <a:prstGeom prst="rect">
            <a:avLst/>
          </a:prstGeom>
          <a:solidFill>
            <a:schemeClr val="accent6">
              <a:lumMod val="20000"/>
              <a:lumOff val="80000"/>
            </a:schemeClr>
          </a:solidFill>
        </p:spPr>
        <p:txBody>
          <a:bodyPr wrap="square" rtlCol="0">
            <a:spAutoFit/>
          </a:bodyPr>
          <a:lstStyle/>
          <a:p>
            <a:r>
              <a:rPr lang="en-GB" sz="2000" i="1" dirty="0"/>
              <a:t>Nepal is located in…and experienced a …. magnitude earthquake on…</a:t>
            </a:r>
          </a:p>
          <a:p>
            <a:r>
              <a:rPr lang="en-GB" sz="2000" i="1" dirty="0"/>
              <a:t>Christchurch….</a:t>
            </a:r>
          </a:p>
          <a:p>
            <a:endParaRPr lang="en-GB" sz="2000" i="1" dirty="0"/>
          </a:p>
          <a:p>
            <a:r>
              <a:rPr lang="en-GB" sz="2000" i="1" dirty="0"/>
              <a:t>One the one hand, the difference in magnitude is the main reason as…</a:t>
            </a:r>
          </a:p>
          <a:p>
            <a:r>
              <a:rPr lang="en-GB" sz="2000" i="1" dirty="0"/>
              <a:t>This is shown as…</a:t>
            </a:r>
          </a:p>
          <a:p>
            <a:r>
              <a:rPr lang="en-GB" sz="2000" i="1" dirty="0"/>
              <a:t>This means that…</a:t>
            </a:r>
          </a:p>
          <a:p>
            <a:r>
              <a:rPr lang="en-GB" sz="2000" i="1" dirty="0"/>
              <a:t>Therefore it is clear that…</a:t>
            </a:r>
          </a:p>
          <a:p>
            <a:endParaRPr lang="en-GB" sz="2000" i="1" dirty="0"/>
          </a:p>
          <a:p>
            <a:r>
              <a:rPr lang="en-GB" sz="2000" i="1" dirty="0"/>
              <a:t>On the other hand, Nepal suffered worse impacts due to the level of development as…</a:t>
            </a:r>
          </a:p>
          <a:p>
            <a:r>
              <a:rPr lang="en-GB" sz="2000" i="1" dirty="0"/>
              <a:t>This is shown as…</a:t>
            </a:r>
          </a:p>
          <a:p>
            <a:r>
              <a:rPr lang="en-GB" sz="2000" i="1" dirty="0"/>
              <a:t>This means that…</a:t>
            </a:r>
          </a:p>
          <a:p>
            <a:endParaRPr lang="en-GB" sz="2000" i="1" dirty="0"/>
          </a:p>
          <a:p>
            <a:r>
              <a:rPr lang="en-GB" sz="2000" i="1" dirty="0"/>
              <a:t>Overall, the main reason for a difference in impacts is…</a:t>
            </a:r>
          </a:p>
        </p:txBody>
      </p:sp>
      <p:sp>
        <p:nvSpPr>
          <p:cNvPr id="6" name="TextBox 5">
            <a:extLst>
              <a:ext uri="{FF2B5EF4-FFF2-40B4-BE49-F238E27FC236}">
                <a16:creationId xmlns:a16="http://schemas.microsoft.com/office/drawing/2014/main" id="{5AB5AA44-B410-8496-EF05-28155AF4522B}"/>
              </a:ext>
            </a:extLst>
          </p:cNvPr>
          <p:cNvSpPr txBox="1"/>
          <p:nvPr/>
        </p:nvSpPr>
        <p:spPr>
          <a:xfrm>
            <a:off x="4381500" y="3905250"/>
            <a:ext cx="3095625" cy="1200329"/>
          </a:xfrm>
          <a:prstGeom prst="rect">
            <a:avLst/>
          </a:prstGeom>
          <a:noFill/>
        </p:spPr>
        <p:txBody>
          <a:bodyPr wrap="square" rtlCol="0">
            <a:spAutoFit/>
          </a:bodyPr>
          <a:lstStyle/>
          <a:p>
            <a:r>
              <a:rPr lang="en-GB" b="1" dirty="0"/>
              <a:t>You need to use evidence from the table above and your lessons on Nepal and Christchurch</a:t>
            </a:r>
          </a:p>
        </p:txBody>
      </p:sp>
    </p:spTree>
    <p:extLst>
      <p:ext uri="{BB962C8B-B14F-4D97-AF65-F5344CB8AC3E}">
        <p14:creationId xmlns:p14="http://schemas.microsoft.com/office/powerpoint/2010/main" val="1709870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393</Words>
  <Application>Microsoft Office PowerPoint</Application>
  <PresentationFormat>Widescreen</PresentationFormat>
  <Paragraphs>90</Paragraphs>
  <Slides>5</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Earthquake HIC case study: Christchurch 2011</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Niall Carton</dc:creator>
  <cp:lastModifiedBy>Niall Carton</cp:lastModifiedBy>
  <cp:revision>4</cp:revision>
  <dcterms:created xsi:type="dcterms:W3CDTF">2022-11-04T12:34:33Z</dcterms:created>
  <dcterms:modified xsi:type="dcterms:W3CDTF">2022-11-09T09:32:05Z</dcterms:modified>
</cp:coreProperties>
</file>