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7" r:id="rId2"/>
    <p:sldId id="315" r:id="rId3"/>
    <p:sldId id="280" r:id="rId4"/>
    <p:sldId id="281" r:id="rId5"/>
    <p:sldId id="312" r:id="rId6"/>
    <p:sldId id="313" r:id="rId7"/>
    <p:sldId id="314" r:id="rId8"/>
    <p:sldId id="278" r:id="rId9"/>
    <p:sldId id="262" r:id="rId10"/>
    <p:sldId id="275" r:id="rId11"/>
    <p:sldId id="277" r:id="rId12"/>
    <p:sldId id="258" r:id="rId13"/>
    <p:sldId id="259" r:id="rId14"/>
    <p:sldId id="260" r:id="rId15"/>
    <p:sldId id="263" r:id="rId16"/>
    <p:sldId id="264" r:id="rId17"/>
    <p:sldId id="265" r:id="rId18"/>
    <p:sldId id="276" r:id="rId1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9C1DEF-F78F-4766-B65F-6A1468C2C856}" v="3" dt="2022-09-23T09:05:58.6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604"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559C1DEF-F78F-4766-B65F-6A1468C2C856}"/>
    <pc:docChg chg="custSel addSld delSld modSld">
      <pc:chgData name="Niall Carton" userId="b8012f77-92ab-40a4-a023-1921f514d035" providerId="ADAL" clId="{559C1DEF-F78F-4766-B65F-6A1468C2C856}" dt="2022-09-30T07:55:36.741" v="303" actId="113"/>
      <pc:docMkLst>
        <pc:docMk/>
      </pc:docMkLst>
      <pc:sldChg chg="modSp mod">
        <pc:chgData name="Niall Carton" userId="b8012f77-92ab-40a4-a023-1921f514d035" providerId="ADAL" clId="{559C1DEF-F78F-4766-B65F-6A1468C2C856}" dt="2022-09-21T07:56:19.864" v="1" actId="6549"/>
        <pc:sldMkLst>
          <pc:docMk/>
          <pc:sldMk cId="4030180383" sldId="257"/>
        </pc:sldMkLst>
        <pc:graphicFrameChg chg="modGraphic">
          <ac:chgData name="Niall Carton" userId="b8012f77-92ab-40a4-a023-1921f514d035" providerId="ADAL" clId="{559C1DEF-F78F-4766-B65F-6A1468C2C856}" dt="2022-09-21T07:56:19.864" v="1" actId="6549"/>
          <ac:graphicFrameMkLst>
            <pc:docMk/>
            <pc:sldMk cId="4030180383" sldId="257"/>
            <ac:graphicFrameMk id="13" creationId="{00000000-0000-0000-0000-000000000000}"/>
          </ac:graphicFrameMkLst>
        </pc:graphicFrameChg>
      </pc:sldChg>
      <pc:sldChg chg="modSp mod">
        <pc:chgData name="Niall Carton" userId="b8012f77-92ab-40a4-a023-1921f514d035" providerId="ADAL" clId="{559C1DEF-F78F-4766-B65F-6A1468C2C856}" dt="2022-09-23T09:06:53.913" v="290" actId="113"/>
        <pc:sldMkLst>
          <pc:docMk/>
          <pc:sldMk cId="1916367252" sldId="258"/>
        </pc:sldMkLst>
        <pc:spChg chg="mod">
          <ac:chgData name="Niall Carton" userId="b8012f77-92ab-40a4-a023-1921f514d035" providerId="ADAL" clId="{559C1DEF-F78F-4766-B65F-6A1468C2C856}" dt="2022-09-23T09:06:53.913" v="290" actId="113"/>
          <ac:spMkLst>
            <pc:docMk/>
            <pc:sldMk cId="1916367252" sldId="258"/>
            <ac:spMk id="41" creationId="{00000000-0000-0000-0000-000000000000}"/>
          </ac:spMkLst>
        </pc:spChg>
      </pc:sldChg>
      <pc:sldChg chg="modSp mod">
        <pc:chgData name="Niall Carton" userId="b8012f77-92ab-40a4-a023-1921f514d035" providerId="ADAL" clId="{559C1DEF-F78F-4766-B65F-6A1468C2C856}" dt="2022-09-23T09:07:27.603" v="295" actId="113"/>
        <pc:sldMkLst>
          <pc:docMk/>
          <pc:sldMk cId="1236788572" sldId="259"/>
        </pc:sldMkLst>
        <pc:spChg chg="mod">
          <ac:chgData name="Niall Carton" userId="b8012f77-92ab-40a4-a023-1921f514d035" providerId="ADAL" clId="{559C1DEF-F78F-4766-B65F-6A1468C2C856}" dt="2022-09-23T09:07:27.603" v="295" actId="113"/>
          <ac:spMkLst>
            <pc:docMk/>
            <pc:sldMk cId="1236788572" sldId="259"/>
            <ac:spMk id="17" creationId="{00000000-0000-0000-0000-000000000000}"/>
          </ac:spMkLst>
        </pc:spChg>
      </pc:sldChg>
      <pc:sldChg chg="modSp mod">
        <pc:chgData name="Niall Carton" userId="b8012f77-92ab-40a4-a023-1921f514d035" providerId="ADAL" clId="{559C1DEF-F78F-4766-B65F-6A1468C2C856}" dt="2022-09-23T09:08:30.030" v="300" actId="113"/>
        <pc:sldMkLst>
          <pc:docMk/>
          <pc:sldMk cId="184888256" sldId="260"/>
        </pc:sldMkLst>
        <pc:spChg chg="mod">
          <ac:chgData name="Niall Carton" userId="b8012f77-92ab-40a4-a023-1921f514d035" providerId="ADAL" clId="{559C1DEF-F78F-4766-B65F-6A1468C2C856}" dt="2022-09-23T09:08:30.030" v="300" actId="113"/>
          <ac:spMkLst>
            <pc:docMk/>
            <pc:sldMk cId="184888256" sldId="260"/>
            <ac:spMk id="5" creationId="{B55CE721-27C6-F7BC-06FE-3C7FF8643387}"/>
          </ac:spMkLst>
        </pc:spChg>
      </pc:sldChg>
      <pc:sldChg chg="addSp modSp mod">
        <pc:chgData name="Niall Carton" userId="b8012f77-92ab-40a4-a023-1921f514d035" providerId="ADAL" clId="{559C1DEF-F78F-4766-B65F-6A1468C2C856}" dt="2022-09-23T09:06:28.223" v="287" actId="1582"/>
        <pc:sldMkLst>
          <pc:docMk/>
          <pc:sldMk cId="1160931020" sldId="277"/>
        </pc:sldMkLst>
        <pc:spChg chg="add mod">
          <ac:chgData name="Niall Carton" userId="b8012f77-92ab-40a4-a023-1921f514d035" providerId="ADAL" clId="{559C1DEF-F78F-4766-B65F-6A1468C2C856}" dt="2022-09-23T09:05:33.583" v="245" actId="113"/>
          <ac:spMkLst>
            <pc:docMk/>
            <pc:sldMk cId="1160931020" sldId="277"/>
            <ac:spMk id="3" creationId="{55337C6C-0FD3-5C90-B3D9-F6BF5AF3BA07}"/>
          </ac:spMkLst>
        </pc:spChg>
        <pc:spChg chg="add mod">
          <ac:chgData name="Niall Carton" userId="b8012f77-92ab-40a4-a023-1921f514d035" providerId="ADAL" clId="{559C1DEF-F78F-4766-B65F-6A1468C2C856}" dt="2022-09-23T09:05:56.154" v="270" actId="14100"/>
          <ac:spMkLst>
            <pc:docMk/>
            <pc:sldMk cId="1160931020" sldId="277"/>
            <ac:spMk id="4" creationId="{03229D86-1B26-F056-3B7F-19777D495A34}"/>
          </ac:spMkLst>
        </pc:spChg>
        <pc:spChg chg="add mod">
          <ac:chgData name="Niall Carton" userId="b8012f77-92ab-40a4-a023-1921f514d035" providerId="ADAL" clId="{559C1DEF-F78F-4766-B65F-6A1468C2C856}" dt="2022-09-23T09:06:13.278" v="284" actId="20577"/>
          <ac:spMkLst>
            <pc:docMk/>
            <pc:sldMk cId="1160931020" sldId="277"/>
            <ac:spMk id="5" creationId="{ED9C3039-7F06-6017-8586-E39FD9F11DFD}"/>
          </ac:spMkLst>
        </pc:spChg>
        <pc:spChg chg="mod">
          <ac:chgData name="Niall Carton" userId="b8012f77-92ab-40a4-a023-1921f514d035" providerId="ADAL" clId="{559C1DEF-F78F-4766-B65F-6A1468C2C856}" dt="2022-09-23T09:05:05.144" v="206" actId="313"/>
          <ac:spMkLst>
            <pc:docMk/>
            <pc:sldMk cId="1160931020" sldId="277"/>
            <ac:spMk id="21" creationId="{00000000-0000-0000-0000-000000000000}"/>
          </ac:spMkLst>
        </pc:spChg>
        <pc:spChg chg="mod">
          <ac:chgData name="Niall Carton" userId="b8012f77-92ab-40a4-a023-1921f514d035" providerId="ADAL" clId="{559C1DEF-F78F-4766-B65F-6A1468C2C856}" dt="2022-09-23T09:05:01.397" v="205" actId="113"/>
          <ac:spMkLst>
            <pc:docMk/>
            <pc:sldMk cId="1160931020" sldId="277"/>
            <ac:spMk id="23" creationId="{00000000-0000-0000-0000-000000000000}"/>
          </ac:spMkLst>
        </pc:spChg>
        <pc:picChg chg="mod">
          <ac:chgData name="Niall Carton" userId="b8012f77-92ab-40a4-a023-1921f514d035" providerId="ADAL" clId="{559C1DEF-F78F-4766-B65F-6A1468C2C856}" dt="2022-09-23T09:05:38.252" v="247" actId="1076"/>
          <ac:picMkLst>
            <pc:docMk/>
            <pc:sldMk cId="1160931020" sldId="277"/>
            <ac:picMk id="24" creationId="{00000000-0000-0000-0000-000000000000}"/>
          </ac:picMkLst>
        </pc:picChg>
        <pc:cxnChg chg="add mod">
          <ac:chgData name="Niall Carton" userId="b8012f77-92ab-40a4-a023-1921f514d035" providerId="ADAL" clId="{559C1DEF-F78F-4766-B65F-6A1468C2C856}" dt="2022-09-23T09:06:28.223" v="287" actId="1582"/>
          <ac:cxnSpMkLst>
            <pc:docMk/>
            <pc:sldMk cId="1160931020" sldId="277"/>
            <ac:cxnSpMk id="10" creationId="{E1D2A838-99F6-BF13-D5C7-28197A1622EF}"/>
          </ac:cxnSpMkLst>
        </pc:cxnChg>
      </pc:sldChg>
      <pc:sldChg chg="del">
        <pc:chgData name="Niall Carton" userId="b8012f77-92ab-40a4-a023-1921f514d035" providerId="ADAL" clId="{559C1DEF-F78F-4766-B65F-6A1468C2C856}" dt="2022-09-21T06:45:41.859" v="0" actId="47"/>
        <pc:sldMkLst>
          <pc:docMk/>
          <pc:sldMk cId="2284088859" sldId="285"/>
        </pc:sldMkLst>
      </pc:sldChg>
      <pc:sldChg chg="del">
        <pc:chgData name="Niall Carton" userId="b8012f77-92ab-40a4-a023-1921f514d035" providerId="ADAL" clId="{559C1DEF-F78F-4766-B65F-6A1468C2C856}" dt="2022-09-21T06:45:41.859" v="0" actId="47"/>
        <pc:sldMkLst>
          <pc:docMk/>
          <pc:sldMk cId="3422759662" sldId="311"/>
        </pc:sldMkLst>
      </pc:sldChg>
      <pc:sldChg chg="delSp modSp add mod">
        <pc:chgData name="Niall Carton" userId="b8012f77-92ab-40a4-a023-1921f514d035" providerId="ADAL" clId="{559C1DEF-F78F-4766-B65F-6A1468C2C856}" dt="2022-09-30T07:55:36.741" v="303" actId="113"/>
        <pc:sldMkLst>
          <pc:docMk/>
          <pc:sldMk cId="1780689734" sldId="315"/>
        </pc:sldMkLst>
        <pc:spChg chg="mod">
          <ac:chgData name="Niall Carton" userId="b8012f77-92ab-40a4-a023-1921f514d035" providerId="ADAL" clId="{559C1DEF-F78F-4766-B65F-6A1468C2C856}" dt="2022-09-30T07:55:36.741" v="303" actId="113"/>
          <ac:spMkLst>
            <pc:docMk/>
            <pc:sldMk cId="1780689734" sldId="315"/>
            <ac:spMk id="10" creationId="{00000000-0000-0000-0000-000000000000}"/>
          </ac:spMkLst>
        </pc:spChg>
        <pc:spChg chg="mod">
          <ac:chgData name="Niall Carton" userId="b8012f77-92ab-40a4-a023-1921f514d035" providerId="ADAL" clId="{559C1DEF-F78F-4766-B65F-6A1468C2C856}" dt="2022-09-23T08:42:53.119" v="197" actId="12"/>
          <ac:spMkLst>
            <pc:docMk/>
            <pc:sldMk cId="1780689734" sldId="315"/>
            <ac:spMk id="14" creationId="{00000000-0000-0000-0000-000000000000}"/>
          </ac:spMkLst>
        </pc:spChg>
        <pc:graphicFrameChg chg="del">
          <ac:chgData name="Niall Carton" userId="b8012f77-92ab-40a4-a023-1921f514d035" providerId="ADAL" clId="{559C1DEF-F78F-4766-B65F-6A1468C2C856}" dt="2022-09-23T08:41:43.945" v="3" actId="478"/>
          <ac:graphicFrameMkLst>
            <pc:docMk/>
            <pc:sldMk cId="1780689734" sldId="315"/>
            <ac:graphicFrameMk id="13"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61DF8C86-9EBA-48AB-8C48-B5B3F505004B}" type="datetimeFigureOut">
              <a:rPr lang="en-GB" smtClean="0"/>
              <a:pPr/>
              <a:t>30/09/2022</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8D7F4F4E-307B-407F-899D-79C161C9B816}" type="slidenum">
              <a:rPr lang="en-GB" smtClean="0"/>
              <a:pPr/>
              <a:t>‹#›</a:t>
            </a:fld>
            <a:endParaRPr lang="en-GB"/>
          </a:p>
        </p:txBody>
      </p:sp>
    </p:spTree>
    <p:extLst>
      <p:ext uri="{BB962C8B-B14F-4D97-AF65-F5344CB8AC3E}">
        <p14:creationId xmlns:p14="http://schemas.microsoft.com/office/powerpoint/2010/main" val="3608967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72EFFA2-6A52-4815-AEED-A16F079B1BCF}" type="datetimeFigureOut">
              <a:rPr lang="en-GB" smtClean="0"/>
              <a:pPr/>
              <a:t>30/09/2022</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41C8994-F0B8-48D2-AF8A-56008AA10D22}" type="slidenum">
              <a:rPr lang="en-GB" smtClean="0"/>
              <a:pPr/>
              <a:t>‹#›</a:t>
            </a:fld>
            <a:endParaRPr lang="en-GB"/>
          </a:p>
        </p:txBody>
      </p:sp>
    </p:spTree>
    <p:extLst>
      <p:ext uri="{BB962C8B-B14F-4D97-AF65-F5344CB8AC3E}">
        <p14:creationId xmlns:p14="http://schemas.microsoft.com/office/powerpoint/2010/main" val="2231698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9038" y="552450"/>
            <a:ext cx="4921250" cy="2768600"/>
          </a:xfrm>
        </p:spPr>
      </p:sp>
      <p:sp>
        <p:nvSpPr>
          <p:cNvPr id="3" name="Notes Placeholder 2"/>
          <p:cNvSpPr>
            <a:spLocks noGrp="1"/>
          </p:cNvSpPr>
          <p:nvPr>
            <p:ph type="body" idx="1"/>
          </p:nvPr>
        </p:nvSpPr>
        <p:spPr/>
        <p:txBody>
          <a:bodyPr>
            <a:normAutofit/>
          </a:bodyPr>
          <a:lstStyle/>
          <a:p>
            <a:r>
              <a:rPr lang="en-GB" dirty="0"/>
              <a:t>The starter MUST be used to inform the teacher of what students already understand about the focus of the lesson. This way the teacher can see how they</a:t>
            </a:r>
            <a:r>
              <a:rPr lang="en-GB" baseline="0" dirty="0"/>
              <a:t> will use the planned materials to </a:t>
            </a:r>
            <a:r>
              <a:rPr lang="en-GB" b="1" u="sng" baseline="0" dirty="0"/>
              <a:t>ensure</a:t>
            </a:r>
            <a:r>
              <a:rPr lang="en-GB" baseline="0" dirty="0"/>
              <a:t> all students </a:t>
            </a:r>
            <a:r>
              <a:rPr lang="en-GB" b="1" u="sng" baseline="0"/>
              <a:t>make progress.</a:t>
            </a:r>
            <a:endParaRPr lang="en-GB" b="1" u="sng" dirty="0"/>
          </a:p>
        </p:txBody>
      </p:sp>
      <p:sp>
        <p:nvSpPr>
          <p:cNvPr id="4" name="Slide Number Placeholder 3"/>
          <p:cNvSpPr>
            <a:spLocks noGrp="1"/>
          </p:cNvSpPr>
          <p:nvPr>
            <p:ph type="sldNum" sz="quarter" idx="10"/>
          </p:nvPr>
        </p:nvSpPr>
        <p:spPr/>
        <p:txBody>
          <a:bodyPr/>
          <a:lstStyle/>
          <a:p>
            <a:fld id="{CB2CBEC7-9E99-4AD2-BF9D-AA78C867DA27}" type="slidenum">
              <a:rPr lang="en-GB" smtClean="0"/>
              <a:pPr/>
              <a:t>1</a:t>
            </a:fld>
            <a:endParaRPr lang="en-GB" dirty="0"/>
          </a:p>
        </p:txBody>
      </p:sp>
    </p:spTree>
    <p:extLst>
      <p:ext uri="{BB962C8B-B14F-4D97-AF65-F5344CB8AC3E}">
        <p14:creationId xmlns:p14="http://schemas.microsoft.com/office/powerpoint/2010/main" val="3020910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9038" y="552450"/>
            <a:ext cx="4921250" cy="2768600"/>
          </a:xfrm>
        </p:spPr>
      </p:sp>
      <p:sp>
        <p:nvSpPr>
          <p:cNvPr id="3" name="Notes Placeholder 2"/>
          <p:cNvSpPr>
            <a:spLocks noGrp="1"/>
          </p:cNvSpPr>
          <p:nvPr>
            <p:ph type="body" idx="1"/>
          </p:nvPr>
        </p:nvSpPr>
        <p:spPr/>
        <p:txBody>
          <a:bodyPr>
            <a:normAutofit/>
          </a:bodyPr>
          <a:lstStyle/>
          <a:p>
            <a:r>
              <a:rPr lang="en-GB" dirty="0"/>
              <a:t>The starter MUST be used to inform the teacher of what students already understand about the focus of the lesson. This way the teacher can see how they</a:t>
            </a:r>
            <a:r>
              <a:rPr lang="en-GB" baseline="0" dirty="0"/>
              <a:t> will use the planned materials to </a:t>
            </a:r>
            <a:r>
              <a:rPr lang="en-GB" b="1" u="sng" baseline="0" dirty="0"/>
              <a:t>ensure</a:t>
            </a:r>
            <a:r>
              <a:rPr lang="en-GB" baseline="0" dirty="0"/>
              <a:t> all students </a:t>
            </a:r>
            <a:r>
              <a:rPr lang="en-GB" b="1" u="sng" baseline="0"/>
              <a:t>make progress.</a:t>
            </a:r>
            <a:endParaRPr lang="en-GB" b="1" u="sng" dirty="0"/>
          </a:p>
        </p:txBody>
      </p:sp>
      <p:sp>
        <p:nvSpPr>
          <p:cNvPr id="4" name="Slide Number Placeholder 3"/>
          <p:cNvSpPr>
            <a:spLocks noGrp="1"/>
          </p:cNvSpPr>
          <p:nvPr>
            <p:ph type="sldNum" sz="quarter" idx="10"/>
          </p:nvPr>
        </p:nvSpPr>
        <p:spPr/>
        <p:txBody>
          <a:bodyPr/>
          <a:lstStyle/>
          <a:p>
            <a:fld id="{CB2CBEC7-9E99-4AD2-BF9D-AA78C867DA27}" type="slidenum">
              <a:rPr lang="en-GB" smtClean="0"/>
              <a:pPr/>
              <a:t>2</a:t>
            </a:fld>
            <a:endParaRPr lang="en-GB" dirty="0"/>
          </a:p>
        </p:txBody>
      </p:sp>
    </p:spTree>
    <p:extLst>
      <p:ext uri="{BB962C8B-B14F-4D97-AF65-F5344CB8AC3E}">
        <p14:creationId xmlns:p14="http://schemas.microsoft.com/office/powerpoint/2010/main" val="954194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2C4FBA-1750-4617-A1D3-C366598BD9D6}"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81337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2C4FBA-1750-4617-A1D3-C366598BD9D6}"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26737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838" y="808038"/>
            <a:ext cx="7185026" cy="4041775"/>
          </a:xfrm>
        </p:spPr>
      </p:sp>
      <p:sp>
        <p:nvSpPr>
          <p:cNvPr id="3" name="Notes Placeholder 2"/>
          <p:cNvSpPr>
            <a:spLocks noGrp="1"/>
          </p:cNvSpPr>
          <p:nvPr>
            <p:ph type="body" idx="1"/>
          </p:nvPr>
        </p:nvSpPr>
        <p:spPr/>
        <p:txBody>
          <a:bodyPr>
            <a:normAutofit/>
          </a:bodyPr>
          <a:lstStyle/>
          <a:p>
            <a:r>
              <a:rPr lang="en-GB" baseline="0" dirty="0"/>
              <a:t>All teachers </a:t>
            </a:r>
            <a:r>
              <a:rPr lang="en-GB" b="1" u="sng" baseline="0" dirty="0"/>
              <a:t>must</a:t>
            </a:r>
            <a:r>
              <a:rPr lang="en-GB" baseline="0" dirty="0"/>
              <a:t> Model and Teach this section i.e. go through the activity, model and teach students the main concepts and </a:t>
            </a:r>
            <a:r>
              <a:rPr lang="en-GB" b="1" u="sng" baseline="0" dirty="0"/>
              <a:t>CHECK their understanding</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CB2CBEC7-9E99-4AD2-BF9D-AA78C867DA27}" type="slidenum">
              <a:rPr lang="en-GB" smtClean="0"/>
              <a:pPr/>
              <a:t>9</a:t>
            </a:fld>
            <a:endParaRPr lang="en-GB" dirty="0"/>
          </a:p>
        </p:txBody>
      </p:sp>
    </p:spTree>
    <p:extLst>
      <p:ext uri="{BB962C8B-B14F-4D97-AF65-F5344CB8AC3E}">
        <p14:creationId xmlns:p14="http://schemas.microsoft.com/office/powerpoint/2010/main" val="2793809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838" y="808038"/>
            <a:ext cx="7185026" cy="4041775"/>
          </a:xfrm>
        </p:spPr>
      </p:sp>
      <p:sp>
        <p:nvSpPr>
          <p:cNvPr id="3" name="Notes Placeholder 2"/>
          <p:cNvSpPr>
            <a:spLocks noGrp="1"/>
          </p:cNvSpPr>
          <p:nvPr>
            <p:ph type="body" idx="1"/>
          </p:nvPr>
        </p:nvSpPr>
        <p:spPr/>
        <p:txBody>
          <a:bodyPr>
            <a:normAutofit/>
          </a:bodyPr>
          <a:lstStyle/>
          <a:p>
            <a:r>
              <a:rPr lang="en-GB" baseline="0" dirty="0"/>
              <a:t>All teachers </a:t>
            </a:r>
            <a:r>
              <a:rPr lang="en-GB" b="1" u="sng" baseline="0" dirty="0"/>
              <a:t>must</a:t>
            </a:r>
            <a:r>
              <a:rPr lang="en-GB" baseline="0" dirty="0"/>
              <a:t> Model and Teach this section i.e. go through the activity, model and teach students the main concepts and </a:t>
            </a:r>
            <a:r>
              <a:rPr lang="en-GB" b="1" u="sng" baseline="0" dirty="0"/>
              <a:t>CHECK their understanding</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CB2CBEC7-9E99-4AD2-BF9D-AA78C867DA27}" type="slidenum">
              <a:rPr lang="en-GB" smtClean="0"/>
              <a:pPr/>
              <a:t>10</a:t>
            </a:fld>
            <a:endParaRPr lang="en-GB" dirty="0"/>
          </a:p>
        </p:txBody>
      </p:sp>
    </p:spTree>
    <p:extLst>
      <p:ext uri="{BB962C8B-B14F-4D97-AF65-F5344CB8AC3E}">
        <p14:creationId xmlns:p14="http://schemas.microsoft.com/office/powerpoint/2010/main" val="2793809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t>Completed to show the students</a:t>
            </a: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1AD989A-3C52-4B4E-BD51-9287B21A11D6}" type="slidenum">
              <a:rPr lang="en-GB" altLang="en-US" smtClean="0"/>
              <a:pPr fontAlgn="base">
                <a:spcBef>
                  <a:spcPct val="0"/>
                </a:spcBef>
                <a:spcAft>
                  <a:spcPct val="0"/>
                </a:spcAft>
              </a:pPr>
              <a:t>15</a:t>
            </a:fld>
            <a:endParaRPr lang="en-GB" altLang="en-US"/>
          </a:p>
        </p:txBody>
      </p:sp>
    </p:spTree>
    <p:extLst>
      <p:ext uri="{BB962C8B-B14F-4D97-AF65-F5344CB8AC3E}">
        <p14:creationId xmlns:p14="http://schemas.microsoft.com/office/powerpoint/2010/main" val="9581011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a:t>Completed to show the students</a:t>
            </a: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1AD989A-3C52-4B4E-BD51-9287B21A11D6}" type="slidenum">
              <a:rPr lang="en-GB" altLang="en-US" smtClean="0"/>
              <a:pPr fontAlgn="base">
                <a:spcBef>
                  <a:spcPct val="0"/>
                </a:spcBef>
                <a:spcAft>
                  <a:spcPct val="0"/>
                </a:spcAft>
              </a:pPr>
              <a:t>16</a:t>
            </a:fld>
            <a:endParaRPr lang="en-GB" altLang="en-US"/>
          </a:p>
        </p:txBody>
      </p:sp>
    </p:spTree>
    <p:extLst>
      <p:ext uri="{BB962C8B-B14F-4D97-AF65-F5344CB8AC3E}">
        <p14:creationId xmlns:p14="http://schemas.microsoft.com/office/powerpoint/2010/main" val="1821344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838" y="808038"/>
            <a:ext cx="7185026" cy="4041775"/>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 assessment must be specific to each of the Learning Objectives. Students must be given freedom to select the area they will attempt but it would be normal to ask them to complete their target level first then attempt the one above.</a:t>
            </a:r>
          </a:p>
          <a:p>
            <a:endParaRPr lang="en-GB" dirty="0"/>
          </a:p>
        </p:txBody>
      </p:sp>
      <p:sp>
        <p:nvSpPr>
          <p:cNvPr id="4" name="Slide Number Placeholder 3"/>
          <p:cNvSpPr>
            <a:spLocks noGrp="1"/>
          </p:cNvSpPr>
          <p:nvPr>
            <p:ph type="sldNum" sz="quarter" idx="10"/>
          </p:nvPr>
        </p:nvSpPr>
        <p:spPr/>
        <p:txBody>
          <a:bodyPr/>
          <a:lstStyle/>
          <a:p>
            <a:fld id="{CB2CBEC7-9E99-4AD2-BF9D-AA78C867DA27}" type="slidenum">
              <a:rPr lang="en-GB" smtClean="0"/>
              <a:pPr/>
              <a:t>17</a:t>
            </a:fld>
            <a:endParaRPr lang="en-GB" dirty="0"/>
          </a:p>
        </p:txBody>
      </p:sp>
    </p:spTree>
    <p:extLst>
      <p:ext uri="{BB962C8B-B14F-4D97-AF65-F5344CB8AC3E}">
        <p14:creationId xmlns:p14="http://schemas.microsoft.com/office/powerpoint/2010/main" val="3175726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149AA3A-C71A-48EE-BEC9-B8D4EC3DEF90}" type="datetimeFigureOut">
              <a:rPr lang="en-GB" smtClean="0"/>
              <a:pPr/>
              <a:t>30/09/2022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E21C68-5997-40A3-B2D0-9F551F7FAE3F}" type="slidenum">
              <a:rPr lang="en-GB" smtClean="0"/>
              <a:pPr/>
              <a:t>‹#›</a:t>
            </a:fld>
            <a:endParaRPr lang="en-GB"/>
          </a:p>
        </p:txBody>
      </p:sp>
    </p:spTree>
    <p:extLst>
      <p:ext uri="{BB962C8B-B14F-4D97-AF65-F5344CB8AC3E}">
        <p14:creationId xmlns:p14="http://schemas.microsoft.com/office/powerpoint/2010/main" val="253563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149AA3A-C71A-48EE-BEC9-B8D4EC3DEF90}" type="datetimeFigureOut">
              <a:rPr lang="en-GB" smtClean="0"/>
              <a:pPr/>
              <a:t>30/09/2022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E21C68-5997-40A3-B2D0-9F551F7FAE3F}" type="slidenum">
              <a:rPr lang="en-GB" smtClean="0"/>
              <a:pPr/>
              <a:t>‹#›</a:t>
            </a:fld>
            <a:endParaRPr lang="en-GB"/>
          </a:p>
        </p:txBody>
      </p:sp>
    </p:spTree>
    <p:extLst>
      <p:ext uri="{BB962C8B-B14F-4D97-AF65-F5344CB8AC3E}">
        <p14:creationId xmlns:p14="http://schemas.microsoft.com/office/powerpoint/2010/main" val="2092756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149AA3A-C71A-48EE-BEC9-B8D4EC3DEF90}" type="datetimeFigureOut">
              <a:rPr lang="en-GB" smtClean="0"/>
              <a:pPr/>
              <a:t>30/09/2022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E21C68-5997-40A3-B2D0-9F551F7FAE3F}" type="slidenum">
              <a:rPr lang="en-GB" smtClean="0"/>
              <a:pPr/>
              <a:t>‹#›</a:t>
            </a:fld>
            <a:endParaRPr lang="en-GB"/>
          </a:p>
        </p:txBody>
      </p:sp>
    </p:spTree>
    <p:extLst>
      <p:ext uri="{BB962C8B-B14F-4D97-AF65-F5344CB8AC3E}">
        <p14:creationId xmlns:p14="http://schemas.microsoft.com/office/powerpoint/2010/main" val="156131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149AA3A-C71A-48EE-BEC9-B8D4EC3DEF90}" type="datetimeFigureOut">
              <a:rPr lang="en-GB" smtClean="0"/>
              <a:pPr/>
              <a:t>30/09/2022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E21C68-5997-40A3-B2D0-9F551F7FAE3F}" type="slidenum">
              <a:rPr lang="en-GB" smtClean="0"/>
              <a:pPr/>
              <a:t>‹#›</a:t>
            </a:fld>
            <a:endParaRPr lang="en-GB"/>
          </a:p>
        </p:txBody>
      </p:sp>
    </p:spTree>
    <p:extLst>
      <p:ext uri="{BB962C8B-B14F-4D97-AF65-F5344CB8AC3E}">
        <p14:creationId xmlns:p14="http://schemas.microsoft.com/office/powerpoint/2010/main" val="3518233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49AA3A-C71A-48EE-BEC9-B8D4EC3DEF90}" type="datetimeFigureOut">
              <a:rPr lang="en-GB" smtClean="0"/>
              <a:pPr/>
              <a:t>30/09/2022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E21C68-5997-40A3-B2D0-9F551F7FAE3F}" type="slidenum">
              <a:rPr lang="en-GB" smtClean="0"/>
              <a:pPr/>
              <a:t>‹#›</a:t>
            </a:fld>
            <a:endParaRPr lang="en-GB"/>
          </a:p>
        </p:txBody>
      </p:sp>
    </p:spTree>
    <p:extLst>
      <p:ext uri="{BB962C8B-B14F-4D97-AF65-F5344CB8AC3E}">
        <p14:creationId xmlns:p14="http://schemas.microsoft.com/office/powerpoint/2010/main" val="4256483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149AA3A-C71A-48EE-BEC9-B8D4EC3DEF90}" type="datetimeFigureOut">
              <a:rPr lang="en-GB" smtClean="0"/>
              <a:pPr/>
              <a:t>30/09/2022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E21C68-5997-40A3-B2D0-9F551F7FAE3F}" type="slidenum">
              <a:rPr lang="en-GB" smtClean="0"/>
              <a:pPr/>
              <a:t>‹#›</a:t>
            </a:fld>
            <a:endParaRPr lang="en-GB"/>
          </a:p>
        </p:txBody>
      </p:sp>
    </p:spTree>
    <p:extLst>
      <p:ext uri="{BB962C8B-B14F-4D97-AF65-F5344CB8AC3E}">
        <p14:creationId xmlns:p14="http://schemas.microsoft.com/office/powerpoint/2010/main" val="2425827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149AA3A-C71A-48EE-BEC9-B8D4EC3DEF90}" type="datetimeFigureOut">
              <a:rPr lang="en-GB" smtClean="0"/>
              <a:pPr/>
              <a:t>30/09/2022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3E21C68-5997-40A3-B2D0-9F551F7FAE3F}" type="slidenum">
              <a:rPr lang="en-GB" smtClean="0"/>
              <a:pPr/>
              <a:t>‹#›</a:t>
            </a:fld>
            <a:endParaRPr lang="en-GB"/>
          </a:p>
        </p:txBody>
      </p:sp>
    </p:spTree>
    <p:extLst>
      <p:ext uri="{BB962C8B-B14F-4D97-AF65-F5344CB8AC3E}">
        <p14:creationId xmlns:p14="http://schemas.microsoft.com/office/powerpoint/2010/main" val="3680031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149AA3A-C71A-48EE-BEC9-B8D4EC3DEF90}" type="datetimeFigureOut">
              <a:rPr lang="en-GB" smtClean="0"/>
              <a:pPr/>
              <a:t>30/09/2022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3E21C68-5997-40A3-B2D0-9F551F7FAE3F}" type="slidenum">
              <a:rPr lang="en-GB" smtClean="0"/>
              <a:pPr/>
              <a:t>‹#›</a:t>
            </a:fld>
            <a:endParaRPr lang="en-GB"/>
          </a:p>
        </p:txBody>
      </p:sp>
    </p:spTree>
    <p:extLst>
      <p:ext uri="{BB962C8B-B14F-4D97-AF65-F5344CB8AC3E}">
        <p14:creationId xmlns:p14="http://schemas.microsoft.com/office/powerpoint/2010/main" val="2514152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49AA3A-C71A-48EE-BEC9-B8D4EC3DEF90}" type="datetimeFigureOut">
              <a:rPr lang="en-GB" smtClean="0"/>
              <a:pPr/>
              <a:t>30/09/2022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3E21C68-5997-40A3-B2D0-9F551F7FAE3F}" type="slidenum">
              <a:rPr lang="en-GB" smtClean="0"/>
              <a:pPr/>
              <a:t>‹#›</a:t>
            </a:fld>
            <a:endParaRPr lang="en-GB"/>
          </a:p>
        </p:txBody>
      </p:sp>
    </p:spTree>
    <p:extLst>
      <p:ext uri="{BB962C8B-B14F-4D97-AF65-F5344CB8AC3E}">
        <p14:creationId xmlns:p14="http://schemas.microsoft.com/office/powerpoint/2010/main" val="1849733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149AA3A-C71A-48EE-BEC9-B8D4EC3DEF90}" type="datetimeFigureOut">
              <a:rPr lang="en-GB" smtClean="0"/>
              <a:pPr/>
              <a:t>30/09/2022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E21C68-5997-40A3-B2D0-9F551F7FAE3F}" type="slidenum">
              <a:rPr lang="en-GB" smtClean="0"/>
              <a:pPr/>
              <a:t>‹#›</a:t>
            </a:fld>
            <a:endParaRPr lang="en-GB"/>
          </a:p>
        </p:txBody>
      </p:sp>
    </p:spTree>
    <p:extLst>
      <p:ext uri="{BB962C8B-B14F-4D97-AF65-F5344CB8AC3E}">
        <p14:creationId xmlns:p14="http://schemas.microsoft.com/office/powerpoint/2010/main" val="1031502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149AA3A-C71A-48EE-BEC9-B8D4EC3DEF90}" type="datetimeFigureOut">
              <a:rPr lang="en-GB" smtClean="0"/>
              <a:pPr/>
              <a:t>30/09/2022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E21C68-5997-40A3-B2D0-9F551F7FAE3F}" type="slidenum">
              <a:rPr lang="en-GB" smtClean="0"/>
              <a:pPr/>
              <a:t>‹#›</a:t>
            </a:fld>
            <a:endParaRPr lang="en-GB"/>
          </a:p>
        </p:txBody>
      </p:sp>
    </p:spTree>
    <p:extLst>
      <p:ext uri="{BB962C8B-B14F-4D97-AF65-F5344CB8AC3E}">
        <p14:creationId xmlns:p14="http://schemas.microsoft.com/office/powerpoint/2010/main" val="284876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49AA3A-C71A-48EE-BEC9-B8D4EC3DEF90}" type="datetimeFigureOut">
              <a:rPr lang="en-GB" smtClean="0"/>
              <a:pPr/>
              <a:t>30/09/2022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E21C68-5997-40A3-B2D0-9F551F7FAE3F}" type="slidenum">
              <a:rPr lang="en-GB" smtClean="0"/>
              <a:pPr/>
              <a:t>‹#›</a:t>
            </a:fld>
            <a:endParaRPr lang="en-GB"/>
          </a:p>
        </p:txBody>
      </p:sp>
    </p:spTree>
    <p:extLst>
      <p:ext uri="{BB962C8B-B14F-4D97-AF65-F5344CB8AC3E}">
        <p14:creationId xmlns:p14="http://schemas.microsoft.com/office/powerpoint/2010/main" val="21492677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c6pg8KOHBM61EM&amp;tbnid=qz2tBU7ysGL5qM:&amp;ved=0CAUQjRw&amp;url=http://geology.com/articles/san-andreas-fault.shtml&amp;ei=dqzVUvabG8qp0QW9loCgDQ&amp;psig=AFQjCNHmx9jlKGDERerDPnaqEcD9qYDUOQ&amp;ust=1389821269693094" TargetMode="External"/><Relationship Id="rId2" Type="http://schemas.openxmlformats.org/officeDocument/2006/relationships/image" Target="../media/image9.png"/><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youtube.com/watch?v=MmMX83diwl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0"/>
            <a:ext cx="12192000" cy="666786"/>
          </a:xfrm>
          <a:prstGeom prst="rect">
            <a:avLst/>
          </a:prstGeom>
          <a:solidFill>
            <a:schemeClr val="accent6">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3733" b="1" dirty="0">
                <a:solidFill>
                  <a:schemeClr val="tx1"/>
                </a:solidFill>
              </a:rPr>
              <a:t>What happens at plate boundaries?</a:t>
            </a:r>
            <a:r>
              <a:rPr lang="en-GB" sz="3733" b="1" dirty="0">
                <a:solidFill>
                  <a:schemeClr val="tx1"/>
                </a:solidFill>
                <a:latin typeface="+mj-lt"/>
              </a:rPr>
              <a:t>		</a:t>
            </a:r>
          </a:p>
        </p:txBody>
      </p:sp>
      <p:graphicFrame>
        <p:nvGraphicFramePr>
          <p:cNvPr id="13" name="Table 12"/>
          <p:cNvGraphicFramePr>
            <a:graphicFrameLocks noGrp="1"/>
          </p:cNvGraphicFramePr>
          <p:nvPr>
            <p:extLst>
              <p:ext uri="{D42A27DB-BD31-4B8C-83A1-F6EECF244321}">
                <p14:modId xmlns:p14="http://schemas.microsoft.com/office/powerpoint/2010/main" val="851107144"/>
              </p:ext>
            </p:extLst>
          </p:nvPr>
        </p:nvGraphicFramePr>
        <p:xfrm>
          <a:off x="153794" y="1495044"/>
          <a:ext cx="4690056" cy="3454400"/>
        </p:xfrm>
        <a:graphic>
          <a:graphicData uri="http://schemas.openxmlformats.org/drawingml/2006/table">
            <a:tbl>
              <a:tblPr firstRow="1" bandRow="1">
                <a:tableStyleId>{5C22544A-7EE6-4342-B048-85BDC9FD1C3A}</a:tableStyleId>
              </a:tblPr>
              <a:tblGrid>
                <a:gridCol w="4690056">
                  <a:extLst>
                    <a:ext uri="{9D8B030D-6E8A-4147-A177-3AD203B41FA5}">
                      <a16:colId xmlns:a16="http://schemas.microsoft.com/office/drawing/2014/main" val="20001"/>
                    </a:ext>
                  </a:extLst>
                </a:gridCol>
              </a:tblGrid>
              <a:tr h="975360">
                <a:tc>
                  <a:txBody>
                    <a:bodyPr/>
                    <a:lstStyle/>
                    <a:p>
                      <a:pPr marL="0" indent="0">
                        <a:buFont typeface="+mj-lt"/>
                        <a:buNone/>
                      </a:pPr>
                      <a:r>
                        <a:rPr lang="en-GB" sz="2400" b="1" dirty="0">
                          <a:solidFill>
                            <a:schemeClr val="tx1"/>
                          </a:solidFill>
                        </a:rPr>
                        <a:t>Starter</a:t>
                      </a:r>
                    </a:p>
                    <a:p>
                      <a:pPr marL="0" indent="0">
                        <a:buFont typeface="+mj-lt"/>
                        <a:buNone/>
                      </a:pPr>
                      <a:r>
                        <a:rPr lang="en-GB" sz="2400" b="0" dirty="0">
                          <a:solidFill>
                            <a:schemeClr val="tx1"/>
                          </a:solidFill>
                        </a:rPr>
                        <a:t>Are the following statements </a:t>
                      </a:r>
                      <a:r>
                        <a:rPr lang="en-GB" sz="2400" b="0" dirty="0">
                          <a:solidFill>
                            <a:srgbClr val="00B050"/>
                          </a:solidFill>
                        </a:rPr>
                        <a:t>True</a:t>
                      </a:r>
                      <a:r>
                        <a:rPr lang="en-GB" sz="2400" b="0" baseline="0" dirty="0">
                          <a:solidFill>
                            <a:srgbClr val="00B050"/>
                          </a:solidFill>
                        </a:rPr>
                        <a:t> </a:t>
                      </a:r>
                      <a:r>
                        <a:rPr lang="en-GB" sz="2400" b="0" baseline="0" dirty="0">
                          <a:solidFill>
                            <a:schemeClr val="tx1"/>
                          </a:solidFill>
                        </a:rPr>
                        <a:t>or </a:t>
                      </a:r>
                      <a:r>
                        <a:rPr lang="en-GB" sz="2400" b="0" baseline="0" dirty="0">
                          <a:solidFill>
                            <a:srgbClr val="FF0000"/>
                          </a:solidFill>
                        </a:rPr>
                        <a:t>False</a:t>
                      </a:r>
                      <a:r>
                        <a:rPr lang="en-GB" sz="2400" b="0" baseline="0" dirty="0">
                          <a:solidFill>
                            <a:schemeClr val="tx1"/>
                          </a:solidFill>
                        </a:rPr>
                        <a:t>?</a:t>
                      </a:r>
                    </a:p>
                    <a:p>
                      <a:pPr marL="0" marR="0" indent="0" algn="l" defTabSz="914400" rtl="0" eaLnBrk="1" fontAlgn="auto" latinLnBrk="0" hangingPunct="1">
                        <a:lnSpc>
                          <a:spcPct val="100000"/>
                        </a:lnSpc>
                        <a:spcBef>
                          <a:spcPts val="0"/>
                        </a:spcBef>
                        <a:spcAft>
                          <a:spcPts val="0"/>
                        </a:spcAft>
                        <a:buClrTx/>
                        <a:buSzTx/>
                        <a:buFont typeface="+mj-lt"/>
                        <a:buNone/>
                        <a:tabLst/>
                        <a:defRPr/>
                      </a:pPr>
                      <a:r>
                        <a:rPr lang="en-GB" sz="2400" b="0" dirty="0">
                          <a:solidFill>
                            <a:schemeClr val="tx1"/>
                          </a:solidFill>
                        </a:rPr>
                        <a:t>Write</a:t>
                      </a:r>
                      <a:r>
                        <a:rPr lang="en-GB" sz="2400" b="0" baseline="0" dirty="0">
                          <a:solidFill>
                            <a:schemeClr val="tx1"/>
                          </a:solidFill>
                        </a:rPr>
                        <a:t> down each sentence in full, correcting any of the false statements.</a:t>
                      </a:r>
                      <a:endParaRPr lang="en-GB" sz="2400" b="0" dirty="0">
                        <a:solidFill>
                          <a:schemeClr val="tx1"/>
                        </a:solidFill>
                      </a:endParaRPr>
                    </a:p>
                    <a:p>
                      <a:pPr marL="0" indent="0">
                        <a:buFont typeface="+mj-lt"/>
                        <a:buNone/>
                      </a:pPr>
                      <a:endParaRPr lang="en-GB" sz="2400" dirty="0"/>
                    </a:p>
                  </a:txBody>
                  <a:tcPr marL="121924" marR="121924" marT="60960" marB="60960">
                    <a:noFill/>
                  </a:tcPr>
                </a:tc>
                <a:extLst>
                  <a:ext uri="{0D108BD9-81ED-4DB2-BD59-A6C34878D82A}">
                    <a16:rowId xmlns:a16="http://schemas.microsoft.com/office/drawing/2014/main" val="10001"/>
                  </a:ext>
                </a:extLst>
              </a:tr>
              <a:tr h="772160">
                <a:tc>
                  <a:txBody>
                    <a:bodyPr/>
                    <a:lstStyle/>
                    <a:p>
                      <a:endParaRPr lang="en-GB" sz="2400" dirty="0"/>
                    </a:p>
                  </a:txBody>
                  <a:tcPr marL="121924" marR="121924" marT="60960" marB="60960">
                    <a:noFill/>
                  </a:tcPr>
                </a:tc>
                <a:extLst>
                  <a:ext uri="{0D108BD9-81ED-4DB2-BD59-A6C34878D82A}">
                    <a16:rowId xmlns:a16="http://schemas.microsoft.com/office/drawing/2014/main" val="10002"/>
                  </a:ext>
                </a:extLst>
              </a:tr>
            </a:tbl>
          </a:graphicData>
        </a:graphic>
      </p:graphicFrame>
      <p:sp>
        <p:nvSpPr>
          <p:cNvPr id="14" name="TextBox 31"/>
          <p:cNvSpPr txBox="1">
            <a:spLocks noChangeArrowheads="1"/>
          </p:cNvSpPr>
          <p:nvPr/>
        </p:nvSpPr>
        <p:spPr bwMode="auto">
          <a:xfrm>
            <a:off x="5881816" y="1756963"/>
            <a:ext cx="5788220" cy="2308324"/>
          </a:xfrm>
          <a:prstGeom prst="rect">
            <a:avLst/>
          </a:prstGeom>
          <a:solidFill>
            <a:schemeClr val="accent4">
              <a:lumMod val="40000"/>
              <a:lumOff val="60000"/>
            </a:schemeClr>
          </a:solidFill>
          <a:ln w="9525">
            <a:noFill/>
            <a:miter lim="800000"/>
            <a:headEnd/>
            <a:tailEnd/>
          </a:ln>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457200" indent="-457200" eaLnBrk="1" hangingPunct="1">
              <a:spcBef>
                <a:spcPct val="0"/>
              </a:spcBef>
              <a:buSzPct val="150000"/>
              <a:buFont typeface="+mj-lt"/>
              <a:buAutoNum type="arabicPeriod"/>
            </a:pPr>
            <a:r>
              <a:rPr lang="en-GB" altLang="en-US" sz="2400" dirty="0"/>
              <a:t>The Earth’s outer layer is called the crust.</a:t>
            </a:r>
          </a:p>
          <a:p>
            <a:pPr marL="457200" indent="-457200" eaLnBrk="1" hangingPunct="1">
              <a:spcBef>
                <a:spcPct val="0"/>
              </a:spcBef>
              <a:buSzPct val="150000"/>
              <a:buFont typeface="+mj-lt"/>
              <a:buAutoNum type="arabicPeriod"/>
            </a:pPr>
            <a:r>
              <a:rPr lang="en-GB" altLang="en-US" sz="2400" dirty="0"/>
              <a:t>The Earth is split into 7 layers.</a:t>
            </a:r>
          </a:p>
          <a:p>
            <a:pPr marL="457200" indent="-457200" eaLnBrk="1" hangingPunct="1">
              <a:spcBef>
                <a:spcPct val="0"/>
              </a:spcBef>
              <a:buSzPct val="150000"/>
              <a:buFont typeface="+mj-lt"/>
              <a:buAutoNum type="arabicPeriod"/>
            </a:pPr>
            <a:r>
              <a:rPr lang="en-GB" altLang="en-US" sz="2400" dirty="0"/>
              <a:t>The hottest layer of the Earth is the mantle</a:t>
            </a:r>
          </a:p>
          <a:p>
            <a:pPr marL="457200" indent="-457200" eaLnBrk="1" hangingPunct="1">
              <a:spcBef>
                <a:spcPct val="0"/>
              </a:spcBef>
              <a:buSzPct val="150000"/>
              <a:buFont typeface="+mj-lt"/>
              <a:buAutoNum type="arabicPeriod"/>
            </a:pPr>
            <a:r>
              <a:rPr lang="en-GB" altLang="en-US" sz="2400" dirty="0"/>
              <a:t>The crust is split into large sections called tectonic plates.</a:t>
            </a:r>
          </a:p>
        </p:txBody>
      </p:sp>
      <p:sp>
        <p:nvSpPr>
          <p:cNvPr id="7" name="Rectangle 6"/>
          <p:cNvSpPr/>
          <p:nvPr/>
        </p:nvSpPr>
        <p:spPr>
          <a:xfrm>
            <a:off x="0" y="691978"/>
            <a:ext cx="12192000" cy="55193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rPr>
              <a:t>LO: To describe and explain what happens at different types of plate boundaries </a:t>
            </a:r>
          </a:p>
        </p:txBody>
      </p:sp>
    </p:spTree>
    <p:extLst>
      <p:ext uri="{BB962C8B-B14F-4D97-AF65-F5344CB8AC3E}">
        <p14:creationId xmlns:p14="http://schemas.microsoft.com/office/powerpoint/2010/main" val="4030180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27384"/>
            <a:ext cx="12192000" cy="584775"/>
          </a:xfrm>
          <a:prstGeom prst="rect">
            <a:avLst/>
          </a:prstGeom>
          <a:solidFill>
            <a:schemeClr val="accent6">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3200" b="1" dirty="0">
                <a:solidFill>
                  <a:schemeClr val="tx1"/>
                </a:solidFill>
              </a:rPr>
              <a:t>What happens at plate boundaries?</a:t>
            </a:r>
          </a:p>
        </p:txBody>
      </p:sp>
      <p:sp>
        <p:nvSpPr>
          <p:cNvPr id="11" name="TextBox 10"/>
          <p:cNvSpPr txBox="1"/>
          <p:nvPr/>
        </p:nvSpPr>
        <p:spPr>
          <a:xfrm>
            <a:off x="5807968" y="2348881"/>
            <a:ext cx="4704523" cy="584775"/>
          </a:xfrm>
          <a:prstGeom prst="rect">
            <a:avLst/>
          </a:prstGeom>
          <a:noFill/>
        </p:spPr>
        <p:txBody>
          <a:bodyPr wrap="square" rtlCol="0">
            <a:spAutoFit/>
          </a:bodyPr>
          <a:lstStyle/>
          <a:p>
            <a:pPr marL="457189" indent="-457189"/>
            <a:r>
              <a:rPr lang="en-GB" sz="3200" dirty="0"/>
              <a:t> </a:t>
            </a:r>
          </a:p>
        </p:txBody>
      </p:sp>
      <p:sp>
        <p:nvSpPr>
          <p:cNvPr id="8" name="TextBox 7"/>
          <p:cNvSpPr txBox="1">
            <a:spLocks noChangeArrowheads="1"/>
          </p:cNvSpPr>
          <p:nvPr/>
        </p:nvSpPr>
        <p:spPr bwMode="auto">
          <a:xfrm>
            <a:off x="143933" y="775787"/>
            <a:ext cx="12048067" cy="2513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2667" dirty="0"/>
              <a:t>The Earth is split up into tectonic plates which move, as we know. When they move, sometimes they rub against each other, sometimes they collide together and sometimes they move apart.</a:t>
            </a:r>
          </a:p>
          <a:p>
            <a:pPr eaLnBrk="1" hangingPunct="1">
              <a:spcBef>
                <a:spcPct val="0"/>
              </a:spcBef>
              <a:buFontTx/>
              <a:buNone/>
            </a:pPr>
            <a:r>
              <a:rPr lang="en-GB" altLang="en-US" sz="2667" dirty="0"/>
              <a:t>The different types are called</a:t>
            </a:r>
            <a:r>
              <a:rPr lang="en-GB" altLang="en-US" sz="2667" b="1" dirty="0"/>
              <a:t> constructive</a:t>
            </a:r>
            <a:r>
              <a:rPr lang="en-GB" altLang="en-US" sz="2667" dirty="0"/>
              <a:t>, </a:t>
            </a:r>
            <a:r>
              <a:rPr lang="en-GB" altLang="en-US" sz="2667" b="1" dirty="0"/>
              <a:t>conservative, destructive </a:t>
            </a:r>
            <a:r>
              <a:rPr lang="en-GB" altLang="en-US" sz="2667" dirty="0"/>
              <a:t>and </a:t>
            </a:r>
            <a:r>
              <a:rPr lang="en-GB" altLang="en-US" sz="2667" b="1" dirty="0"/>
              <a:t>collision plate boundary.</a:t>
            </a:r>
          </a:p>
          <a:p>
            <a:pPr eaLnBrk="1" hangingPunct="1">
              <a:spcBef>
                <a:spcPct val="0"/>
              </a:spcBef>
              <a:buFontTx/>
              <a:buNone/>
            </a:pPr>
            <a:endParaRPr lang="en-GB" altLang="en-US" sz="2400" dirty="0"/>
          </a:p>
        </p:txBody>
      </p:sp>
      <p:pic>
        <p:nvPicPr>
          <p:cNvPr id="9" name="Picture 5" descr="http://www.bbc.co.uk/bitesize/ks3/geography/images/168_bitesize_ks3_geography_tectonics_plateconstructive_51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772" y="3857351"/>
            <a:ext cx="3168651" cy="299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7" descr="http://www.bbc.co.uk/bitesize/ks3/geography/images/166_bitesize_ks3_geography_tectonics_platedestructive_51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34805" y="3611817"/>
            <a:ext cx="3185584" cy="3012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9" descr="http://www.bbc.co.uk/bitesize/ks3/geography/images/169_bitesize_ks3_geography_tectonics_plateconservative_51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73305" y="3493284"/>
            <a:ext cx="2940051"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
          <p:cNvSpPr>
            <a:spLocks noChangeArrowheads="1"/>
          </p:cNvSpPr>
          <p:nvPr/>
        </p:nvSpPr>
        <p:spPr bwMode="auto">
          <a:xfrm>
            <a:off x="505389" y="3241401"/>
            <a:ext cx="22742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b="1">
                <a:solidFill>
                  <a:srgbClr val="FF0000"/>
                </a:solidFill>
              </a:rPr>
              <a:t>constructive</a:t>
            </a:r>
            <a:endParaRPr lang="en-GB" altLang="en-US">
              <a:solidFill>
                <a:srgbClr val="FF0000"/>
              </a:solidFill>
            </a:endParaRPr>
          </a:p>
        </p:txBody>
      </p:sp>
      <p:sp>
        <p:nvSpPr>
          <p:cNvPr id="17" name="Rectangle 16"/>
          <p:cNvSpPr/>
          <p:nvPr/>
        </p:nvSpPr>
        <p:spPr>
          <a:xfrm>
            <a:off x="6472273" y="2976818"/>
            <a:ext cx="2434513" cy="584775"/>
          </a:xfrm>
          <a:prstGeom prst="rect">
            <a:avLst/>
          </a:prstGeom>
        </p:spPr>
        <p:txBody>
          <a:bodyPr wrap="none">
            <a:spAutoFit/>
          </a:bodyPr>
          <a:lstStyle/>
          <a:p>
            <a:pPr>
              <a:defRPr/>
            </a:pPr>
            <a:r>
              <a:rPr lang="en-GB" sz="3200" b="1" dirty="0">
                <a:solidFill>
                  <a:schemeClr val="accent6">
                    <a:lumMod val="75000"/>
                  </a:schemeClr>
                </a:solidFill>
              </a:rPr>
              <a:t>conservative </a:t>
            </a:r>
            <a:endParaRPr lang="en-GB" sz="3200" dirty="0">
              <a:solidFill>
                <a:schemeClr val="accent6">
                  <a:lumMod val="75000"/>
                </a:schemeClr>
              </a:solidFill>
            </a:endParaRPr>
          </a:p>
        </p:txBody>
      </p:sp>
      <p:sp>
        <p:nvSpPr>
          <p:cNvPr id="20" name="Rectangle 3"/>
          <p:cNvSpPr>
            <a:spLocks noChangeArrowheads="1"/>
          </p:cNvSpPr>
          <p:nvPr/>
        </p:nvSpPr>
        <p:spPr bwMode="auto">
          <a:xfrm>
            <a:off x="3483539" y="3118634"/>
            <a:ext cx="218322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b="1">
                <a:solidFill>
                  <a:srgbClr val="7030A0"/>
                </a:solidFill>
              </a:rPr>
              <a:t>destructive </a:t>
            </a:r>
            <a:endParaRPr lang="en-GB" altLang="en-US">
              <a:solidFill>
                <a:srgbClr val="7030A0"/>
              </a:solidFill>
            </a:endParaRPr>
          </a:p>
        </p:txBody>
      </p:sp>
      <p:pic>
        <p:nvPicPr>
          <p:cNvPr id="21" name="Picture 2" descr="http://www.divediscover.whoi.edu/images/tectonics-collid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469473" y="3825601"/>
            <a:ext cx="2510367" cy="2038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5"/>
          <p:cNvSpPr>
            <a:spLocks noChangeArrowheads="1"/>
          </p:cNvSpPr>
          <p:nvPr/>
        </p:nvSpPr>
        <p:spPr bwMode="auto">
          <a:xfrm>
            <a:off x="9647273" y="3118634"/>
            <a:ext cx="16766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b="1">
                <a:solidFill>
                  <a:srgbClr val="00B0F0"/>
                </a:solidFill>
              </a:rPr>
              <a:t>collision </a:t>
            </a:r>
            <a:endParaRPr lang="en-US" altLang="en-US">
              <a:solidFill>
                <a:srgbClr val="00B0F0"/>
              </a:solidFill>
            </a:endParaRPr>
          </a:p>
        </p:txBody>
      </p:sp>
      <p:sp>
        <p:nvSpPr>
          <p:cNvPr id="13" name="TextBox 12"/>
          <p:cNvSpPr txBox="1"/>
          <p:nvPr/>
        </p:nvSpPr>
        <p:spPr>
          <a:xfrm>
            <a:off x="3402227" y="1161535"/>
            <a:ext cx="5577017" cy="4893647"/>
          </a:xfrm>
          <a:prstGeom prst="rect">
            <a:avLst/>
          </a:prstGeom>
          <a:solidFill>
            <a:schemeClr val="accent4">
              <a:lumMod val="40000"/>
              <a:lumOff val="60000"/>
            </a:schemeClr>
          </a:solidFill>
        </p:spPr>
        <p:txBody>
          <a:bodyPr wrap="square" rtlCol="0">
            <a:spAutoFit/>
          </a:bodyPr>
          <a:lstStyle/>
          <a:p>
            <a:r>
              <a:rPr lang="en-GB" sz="2400" b="1" dirty="0"/>
              <a:t>TASK:</a:t>
            </a:r>
          </a:p>
          <a:p>
            <a:r>
              <a:rPr lang="en-GB" sz="2400" dirty="0"/>
              <a:t>Move around the room and complete your table and include:</a:t>
            </a:r>
          </a:p>
          <a:p>
            <a:pPr>
              <a:buFont typeface="Wingdings" pitchFamily="2" charset="2"/>
              <a:buChar char="ü"/>
            </a:pPr>
            <a:r>
              <a:rPr lang="en-GB" sz="2400" dirty="0"/>
              <a:t> Name of plate boundary</a:t>
            </a:r>
          </a:p>
          <a:p>
            <a:pPr>
              <a:buFont typeface="Wingdings" pitchFamily="2" charset="2"/>
              <a:buChar char="ü"/>
            </a:pPr>
            <a:r>
              <a:rPr lang="en-GB" sz="2400" dirty="0"/>
              <a:t> What happens at that plate boundary</a:t>
            </a:r>
          </a:p>
          <a:p>
            <a:pPr>
              <a:buFont typeface="Wingdings" pitchFamily="2" charset="2"/>
              <a:buChar char="ü"/>
            </a:pPr>
            <a:r>
              <a:rPr lang="en-GB" sz="2400" dirty="0"/>
              <a:t> Diagram</a:t>
            </a:r>
          </a:p>
          <a:p>
            <a:pPr>
              <a:buFont typeface="Wingdings" pitchFamily="2" charset="2"/>
              <a:buChar char="ü"/>
            </a:pPr>
            <a:r>
              <a:rPr lang="en-GB" sz="2400" dirty="0"/>
              <a:t> If you have volcanoes and/or earthquakes</a:t>
            </a:r>
          </a:p>
          <a:p>
            <a:endParaRPr lang="en-GB" sz="2400" dirty="0"/>
          </a:p>
          <a:p>
            <a:r>
              <a:rPr lang="en-GB" sz="2400" b="1" dirty="0">
                <a:solidFill>
                  <a:srgbClr val="FF0000"/>
                </a:solidFill>
              </a:rPr>
              <a:t>CHALLENGE</a:t>
            </a:r>
          </a:p>
          <a:p>
            <a:r>
              <a:rPr lang="en-GB" sz="2400" dirty="0"/>
              <a:t>Which type of plate boundary causes the most destruction?  Why is this?</a:t>
            </a:r>
          </a:p>
          <a:p>
            <a:r>
              <a:rPr lang="en-GB" sz="2400" dirty="0"/>
              <a:t> </a:t>
            </a:r>
          </a:p>
        </p:txBody>
      </p:sp>
    </p:spTree>
    <p:extLst>
      <p:ext uri="{BB962C8B-B14F-4D97-AF65-F5344CB8AC3E}">
        <p14:creationId xmlns:p14="http://schemas.microsoft.com/office/powerpoint/2010/main" val="801570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647728" y="4725144"/>
            <a:ext cx="1728192" cy="369332"/>
          </a:xfrm>
          <a:prstGeom prst="rect">
            <a:avLst/>
          </a:prstGeom>
          <a:noFill/>
        </p:spPr>
        <p:txBody>
          <a:bodyPr wrap="square" rtlCol="0">
            <a:spAutoFit/>
          </a:bodyPr>
          <a:lstStyle/>
          <a:p>
            <a:endParaRPr lang="en-GB" dirty="0"/>
          </a:p>
        </p:txBody>
      </p:sp>
      <p:grpSp>
        <p:nvGrpSpPr>
          <p:cNvPr id="2" name="Group 1"/>
          <p:cNvGrpSpPr/>
          <p:nvPr/>
        </p:nvGrpSpPr>
        <p:grpSpPr>
          <a:xfrm>
            <a:off x="4384024" y="958084"/>
            <a:ext cx="3247196" cy="2814237"/>
            <a:chOff x="1880114" y="1772817"/>
            <a:chExt cx="3247196" cy="2814237"/>
          </a:xfrm>
        </p:grpSpPr>
        <p:grpSp>
          <p:nvGrpSpPr>
            <p:cNvPr id="17" name="Group 16"/>
            <p:cNvGrpSpPr/>
            <p:nvPr/>
          </p:nvGrpSpPr>
          <p:grpSpPr>
            <a:xfrm>
              <a:off x="1880114" y="1772817"/>
              <a:ext cx="3247196" cy="2814237"/>
              <a:chOff x="968182" y="2200034"/>
              <a:chExt cx="3247196" cy="2814237"/>
            </a:xfrm>
          </p:grpSpPr>
          <p:pic>
            <p:nvPicPr>
              <p:cNvPr id="7" name="Picture 2" descr="http://pubs.usgs.gov/gip/dynamic/graphics/Fig13.gif"/>
              <p:cNvPicPr>
                <a:picLocks noChangeAspect="1" noChangeArrowheads="1"/>
              </p:cNvPicPr>
              <p:nvPr/>
            </p:nvPicPr>
            <p:blipFill rotWithShape="1">
              <a:blip r:embed="rId2">
                <a:extLst>
                  <a:ext uri="{28A0092B-C50C-407E-A947-70E740481C1C}">
                    <a14:useLocalDpi xmlns:a14="http://schemas.microsoft.com/office/drawing/2010/main" val="0"/>
                  </a:ext>
                </a:extLst>
              </a:blip>
              <a:srcRect l="44565" r="43250" b="80925"/>
              <a:stretch/>
            </p:blipFill>
            <p:spPr bwMode="auto">
              <a:xfrm>
                <a:off x="968182" y="2200034"/>
                <a:ext cx="3247196" cy="281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2991242" y="2636912"/>
                <a:ext cx="1224136" cy="3044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Plate</a:t>
                </a:r>
              </a:p>
            </p:txBody>
          </p:sp>
          <p:sp>
            <p:nvSpPr>
              <p:cNvPr id="9" name="Rectangle 8"/>
              <p:cNvSpPr/>
              <p:nvPr/>
            </p:nvSpPr>
            <p:spPr>
              <a:xfrm>
                <a:off x="968182" y="4005064"/>
                <a:ext cx="1224136" cy="3044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Plate</a:t>
                </a:r>
              </a:p>
            </p:txBody>
          </p:sp>
        </p:grpSp>
        <p:sp>
          <p:nvSpPr>
            <p:cNvPr id="19" name="Rectangle 18"/>
            <p:cNvSpPr/>
            <p:nvPr/>
          </p:nvSpPr>
          <p:spPr>
            <a:xfrm>
              <a:off x="2927648" y="4293097"/>
              <a:ext cx="1728192" cy="29395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Mantle</a:t>
              </a:r>
            </a:p>
          </p:txBody>
        </p:sp>
      </p:grpSp>
      <p:sp>
        <p:nvSpPr>
          <p:cNvPr id="20" name="TextBox 19"/>
          <p:cNvSpPr txBox="1"/>
          <p:nvPr/>
        </p:nvSpPr>
        <p:spPr>
          <a:xfrm>
            <a:off x="3847501" y="334397"/>
            <a:ext cx="4896305" cy="523220"/>
          </a:xfrm>
          <a:prstGeom prst="rect">
            <a:avLst/>
          </a:prstGeom>
          <a:noFill/>
        </p:spPr>
        <p:txBody>
          <a:bodyPr wrap="square" rtlCol="0">
            <a:spAutoFit/>
          </a:bodyPr>
          <a:lstStyle/>
          <a:p>
            <a:r>
              <a:rPr lang="en-GB" sz="2800" b="1" dirty="0">
                <a:latin typeface="Calibri" panose="020F0502020204030204" pitchFamily="34" charset="0"/>
              </a:rPr>
              <a:t>Destructive Plate Boundary</a:t>
            </a:r>
          </a:p>
        </p:txBody>
      </p:sp>
      <p:sp>
        <p:nvSpPr>
          <p:cNvPr id="23" name="TextBox 22"/>
          <p:cNvSpPr txBox="1"/>
          <p:nvPr/>
        </p:nvSpPr>
        <p:spPr>
          <a:xfrm>
            <a:off x="116486" y="4296102"/>
            <a:ext cx="7731485" cy="1938992"/>
          </a:xfrm>
          <a:prstGeom prst="rect">
            <a:avLst/>
          </a:prstGeom>
          <a:noFill/>
        </p:spPr>
        <p:txBody>
          <a:bodyPr wrap="square" rtlCol="0">
            <a:spAutoFit/>
          </a:bodyPr>
          <a:lstStyle/>
          <a:p>
            <a:r>
              <a:rPr lang="en-GB" sz="2000" dirty="0">
                <a:latin typeface="Calibri" panose="020F0502020204030204" pitchFamily="34" charset="0"/>
              </a:rPr>
              <a:t>The movement of convection currents </a:t>
            </a:r>
            <a:r>
              <a:rPr lang="en-GB" sz="2000" b="1" dirty="0">
                <a:latin typeface="Calibri" panose="020F0502020204030204" pitchFamily="34" charset="0"/>
              </a:rPr>
              <a:t>pushes two plates towards each </a:t>
            </a:r>
            <a:r>
              <a:rPr lang="en-GB" sz="2000" dirty="0">
                <a:latin typeface="Calibri" panose="020F0502020204030204" pitchFamily="34" charset="0"/>
              </a:rPr>
              <a:t>other. The </a:t>
            </a:r>
            <a:r>
              <a:rPr lang="en-GB" sz="2000" b="1" dirty="0">
                <a:latin typeface="Calibri" panose="020F0502020204030204" pitchFamily="34" charset="0"/>
              </a:rPr>
              <a:t>oceanic crust is heavier and denser </a:t>
            </a:r>
            <a:r>
              <a:rPr lang="en-GB" sz="2000" dirty="0">
                <a:latin typeface="Calibri" panose="020F0502020204030204" pitchFamily="34" charset="0"/>
              </a:rPr>
              <a:t>than the continental crust and is pushed down into the mantle. This process is called </a:t>
            </a:r>
            <a:r>
              <a:rPr lang="en-GB" sz="2000" b="1" dirty="0">
                <a:latin typeface="Calibri" panose="020F0502020204030204" pitchFamily="34" charset="0"/>
              </a:rPr>
              <a:t>subduction.</a:t>
            </a:r>
          </a:p>
          <a:p>
            <a:r>
              <a:rPr lang="en-GB" sz="2000" dirty="0">
                <a:latin typeface="Calibri" panose="020F0502020204030204" pitchFamily="34" charset="0"/>
              </a:rPr>
              <a:t>At this margin </a:t>
            </a:r>
            <a:r>
              <a:rPr lang="en-GB" sz="2000" b="1" dirty="0">
                <a:latin typeface="Calibri" panose="020F0502020204030204" pitchFamily="34" charset="0"/>
              </a:rPr>
              <a:t>violent earthquakes occur due to the friction </a:t>
            </a:r>
            <a:r>
              <a:rPr lang="en-GB" sz="2000" dirty="0">
                <a:latin typeface="Calibri" panose="020F0502020204030204" pitchFamily="34" charset="0"/>
              </a:rPr>
              <a:t>of the two plates rubbing against each other. </a:t>
            </a:r>
            <a:r>
              <a:rPr lang="en-GB" sz="2000" b="1" dirty="0">
                <a:latin typeface="Calibri" panose="020F0502020204030204" pitchFamily="34" charset="0"/>
              </a:rPr>
              <a:t>Volcanoes</a:t>
            </a:r>
            <a:r>
              <a:rPr lang="en-GB" sz="2000" dirty="0">
                <a:latin typeface="Calibri" panose="020F0502020204030204" pitchFamily="34" charset="0"/>
              </a:rPr>
              <a:t> that create violent eruptions are found here when the </a:t>
            </a:r>
            <a:r>
              <a:rPr lang="en-GB" sz="2000" b="1" dirty="0" err="1">
                <a:latin typeface="Calibri" panose="020F0502020204030204" pitchFamily="34" charset="0"/>
              </a:rPr>
              <a:t>subducting</a:t>
            </a:r>
            <a:r>
              <a:rPr lang="en-GB" sz="2000" b="1" dirty="0">
                <a:latin typeface="Calibri" panose="020F0502020204030204" pitchFamily="34" charset="0"/>
              </a:rPr>
              <a:t> plate melts</a:t>
            </a:r>
            <a:r>
              <a:rPr lang="en-GB" sz="2000" dirty="0">
                <a:latin typeface="Calibri" panose="020F0502020204030204" pitchFamily="34" charset="0"/>
              </a:rPr>
              <a:t>.</a:t>
            </a:r>
          </a:p>
        </p:txBody>
      </p:sp>
      <p:pic>
        <p:nvPicPr>
          <p:cNvPr id="24" name="Picture 23"/>
          <p:cNvPicPr/>
          <p:nvPr/>
        </p:nvPicPr>
        <p:blipFill>
          <a:blip r:embed="rId3">
            <a:extLst>
              <a:ext uri="{28A0092B-C50C-407E-A947-70E740481C1C}">
                <a14:useLocalDpi xmlns:a14="http://schemas.microsoft.com/office/drawing/2010/main" val="0"/>
              </a:ext>
            </a:extLst>
          </a:blip>
          <a:stretch>
            <a:fillRect/>
          </a:stretch>
        </p:blipFill>
        <p:spPr>
          <a:xfrm>
            <a:off x="116486" y="1092309"/>
            <a:ext cx="4140872" cy="3003259"/>
          </a:xfrm>
          <a:prstGeom prst="rect">
            <a:avLst/>
          </a:prstGeom>
        </p:spPr>
      </p:pic>
      <p:pic>
        <p:nvPicPr>
          <p:cNvPr id="1026" name="Picture 2" descr="Image result for nazca subduction zo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1220" y="1280369"/>
            <a:ext cx="4521493" cy="2907989"/>
          </a:xfrm>
          <a:prstGeom prst="rect">
            <a:avLst/>
          </a:prstGeom>
          <a:noFill/>
          <a:extLst>
            <a:ext uri="{909E8E84-426E-40DD-AFC4-6F175D3DCCD1}">
              <a14:hiddenFill xmlns:a14="http://schemas.microsoft.com/office/drawing/2010/main">
                <a:solidFill>
                  <a:srgbClr val="FFFFFF"/>
                </a:solidFill>
              </a14:hiddenFill>
            </a:ext>
          </a:extLst>
        </p:spPr>
      </p:pic>
      <p:sp>
        <p:nvSpPr>
          <p:cNvPr id="21" name="Rounded Rectangle 20"/>
          <p:cNvSpPr/>
          <p:nvPr/>
        </p:nvSpPr>
        <p:spPr>
          <a:xfrm>
            <a:off x="8017969" y="4433660"/>
            <a:ext cx="3747993" cy="2279431"/>
          </a:xfrm>
          <a:prstGeom prst="roundRect">
            <a:avLst/>
          </a:prstGeom>
          <a:solidFill>
            <a:schemeClr val="accent5">
              <a:lumMod val="20000"/>
              <a:lumOff val="80000"/>
            </a:schemeClr>
          </a:solidFill>
          <a:ln>
            <a:solidFill>
              <a:schemeClr val="accent5">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eaLnBrk="1" hangingPunct="1">
              <a:spcBef>
                <a:spcPct val="50000"/>
              </a:spcBef>
            </a:pPr>
            <a:r>
              <a:rPr lang="en-GB" sz="2000" dirty="0">
                <a:solidFill>
                  <a:schemeClr val="tx1"/>
                </a:solidFill>
                <a:latin typeface="Calibri" panose="020F0502020204030204" pitchFamily="34" charset="0"/>
                <a:cs typeface="Century Gothic"/>
              </a:rPr>
              <a:t>An example of such a boundary is the </a:t>
            </a:r>
            <a:r>
              <a:rPr lang="en-GB" sz="2000" b="1" dirty="0">
                <a:solidFill>
                  <a:schemeClr val="tx1"/>
                </a:solidFill>
                <a:latin typeface="Calibri" panose="020F0502020204030204" pitchFamily="34" charset="0"/>
                <a:cs typeface="Century Gothic"/>
              </a:rPr>
              <a:t>Nazca Plate </a:t>
            </a:r>
            <a:r>
              <a:rPr lang="en-GB" sz="2000" dirty="0">
                <a:solidFill>
                  <a:schemeClr val="tx1"/>
                </a:solidFill>
                <a:latin typeface="Calibri" panose="020F0502020204030204" pitchFamily="34" charset="0"/>
                <a:cs typeface="Century Gothic"/>
              </a:rPr>
              <a:t>subducting beneath the South American plate creating the Andes mountain range.</a:t>
            </a:r>
          </a:p>
        </p:txBody>
      </p:sp>
      <p:sp>
        <p:nvSpPr>
          <p:cNvPr id="3" name="TextBox 2">
            <a:extLst>
              <a:ext uri="{FF2B5EF4-FFF2-40B4-BE49-F238E27FC236}">
                <a16:creationId xmlns:a16="http://schemas.microsoft.com/office/drawing/2014/main" id="{55337C6C-0FD3-5C90-B3D9-F6BF5AF3BA07}"/>
              </a:ext>
            </a:extLst>
          </p:cNvPr>
          <p:cNvSpPr txBox="1"/>
          <p:nvPr/>
        </p:nvSpPr>
        <p:spPr>
          <a:xfrm>
            <a:off x="238124" y="3127824"/>
            <a:ext cx="1150339" cy="369332"/>
          </a:xfrm>
          <a:prstGeom prst="rect">
            <a:avLst/>
          </a:prstGeom>
          <a:noFill/>
        </p:spPr>
        <p:txBody>
          <a:bodyPr wrap="square" rtlCol="0">
            <a:spAutoFit/>
          </a:bodyPr>
          <a:lstStyle/>
          <a:p>
            <a:r>
              <a:rPr lang="en-GB" b="1" dirty="0"/>
              <a:t>Oceanic</a:t>
            </a:r>
          </a:p>
        </p:txBody>
      </p:sp>
      <p:sp>
        <p:nvSpPr>
          <p:cNvPr id="4" name="TextBox 3">
            <a:extLst>
              <a:ext uri="{FF2B5EF4-FFF2-40B4-BE49-F238E27FC236}">
                <a16:creationId xmlns:a16="http://schemas.microsoft.com/office/drawing/2014/main" id="{03229D86-1B26-F056-3B7F-19777D495A34}"/>
              </a:ext>
            </a:extLst>
          </p:cNvPr>
          <p:cNvSpPr txBox="1"/>
          <p:nvPr/>
        </p:nvSpPr>
        <p:spPr>
          <a:xfrm>
            <a:off x="3809749" y="3256010"/>
            <a:ext cx="1295651" cy="369332"/>
          </a:xfrm>
          <a:prstGeom prst="rect">
            <a:avLst/>
          </a:prstGeom>
          <a:noFill/>
        </p:spPr>
        <p:txBody>
          <a:bodyPr wrap="square" rtlCol="0">
            <a:spAutoFit/>
          </a:bodyPr>
          <a:lstStyle/>
          <a:p>
            <a:r>
              <a:rPr lang="en-GB" b="1" dirty="0"/>
              <a:t>Continental</a:t>
            </a:r>
          </a:p>
        </p:txBody>
      </p:sp>
      <p:sp>
        <p:nvSpPr>
          <p:cNvPr id="5" name="TextBox 4">
            <a:extLst>
              <a:ext uri="{FF2B5EF4-FFF2-40B4-BE49-F238E27FC236}">
                <a16:creationId xmlns:a16="http://schemas.microsoft.com/office/drawing/2014/main" id="{ED9C3039-7F06-6017-8586-E39FD9F11DFD}"/>
              </a:ext>
            </a:extLst>
          </p:cNvPr>
          <p:cNvSpPr txBox="1"/>
          <p:nvPr/>
        </p:nvSpPr>
        <p:spPr>
          <a:xfrm>
            <a:off x="1825463" y="1855835"/>
            <a:ext cx="1295651" cy="369332"/>
          </a:xfrm>
          <a:prstGeom prst="rect">
            <a:avLst/>
          </a:prstGeom>
          <a:noFill/>
        </p:spPr>
        <p:txBody>
          <a:bodyPr wrap="square" rtlCol="0">
            <a:spAutoFit/>
          </a:bodyPr>
          <a:lstStyle/>
          <a:p>
            <a:r>
              <a:rPr lang="en-GB" b="1" dirty="0"/>
              <a:t>Subduction</a:t>
            </a:r>
          </a:p>
        </p:txBody>
      </p:sp>
      <p:cxnSp>
        <p:nvCxnSpPr>
          <p:cNvPr id="10" name="Straight Arrow Connector 9">
            <a:extLst>
              <a:ext uri="{FF2B5EF4-FFF2-40B4-BE49-F238E27FC236}">
                <a16:creationId xmlns:a16="http://schemas.microsoft.com/office/drawing/2014/main" id="{E1D2A838-99F6-BF13-D5C7-28197A1622EF}"/>
              </a:ext>
            </a:extLst>
          </p:cNvPr>
          <p:cNvCxnSpPr>
            <a:stCxn id="5" idx="2"/>
          </p:cNvCxnSpPr>
          <p:nvPr/>
        </p:nvCxnSpPr>
        <p:spPr>
          <a:xfrm>
            <a:off x="2473289" y="2225167"/>
            <a:ext cx="79411" cy="78382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60931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8608" y="274565"/>
            <a:ext cx="5244857" cy="518134"/>
          </a:xfrm>
        </p:spPr>
        <p:txBody>
          <a:bodyPr>
            <a:noAutofit/>
          </a:bodyPr>
          <a:lstStyle/>
          <a:p>
            <a:pPr algn="ctr"/>
            <a:r>
              <a:rPr lang="en-GB" sz="2800" b="1" dirty="0">
                <a:latin typeface="Calibri" panose="020F0502020204030204" pitchFamily="34" charset="0"/>
              </a:rPr>
              <a:t>Constructive Plate Boundary </a:t>
            </a:r>
          </a:p>
        </p:txBody>
      </p:sp>
      <p:grpSp>
        <p:nvGrpSpPr>
          <p:cNvPr id="40" name="Group 39"/>
          <p:cNvGrpSpPr/>
          <p:nvPr/>
        </p:nvGrpSpPr>
        <p:grpSpPr>
          <a:xfrm>
            <a:off x="7449164" y="4663174"/>
            <a:ext cx="4680520" cy="2049016"/>
            <a:chOff x="98061" y="1640056"/>
            <a:chExt cx="4680520" cy="2049016"/>
          </a:xfrm>
        </p:grpSpPr>
        <p:pic>
          <p:nvPicPr>
            <p:cNvPr id="36" name="Picture 35" descr="http://pubs.usgs.gov/gip/dynamic/graphics/Fig13.gif"/>
            <p:cNvPicPr>
              <a:picLocks noChangeAspect="1" noChangeArrowheads="1"/>
            </p:cNvPicPr>
            <p:nvPr/>
          </p:nvPicPr>
          <p:blipFill rotWithShape="1">
            <a:blip r:embed="rId2">
              <a:extLst>
                <a:ext uri="{28A0092B-C50C-407E-A947-70E740481C1C}">
                  <a14:useLocalDpi xmlns:a14="http://schemas.microsoft.com/office/drawing/2010/main" val="0"/>
                </a:ext>
              </a:extLst>
            </a:blip>
            <a:srcRect l="25356" r="55292" b="80925"/>
            <a:stretch/>
          </p:blipFill>
          <p:spPr bwMode="auto">
            <a:xfrm>
              <a:off x="530109" y="1640056"/>
              <a:ext cx="3754986" cy="2049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36"/>
            <p:cNvSpPr/>
            <p:nvPr/>
          </p:nvSpPr>
          <p:spPr>
            <a:xfrm>
              <a:off x="98061" y="2864192"/>
              <a:ext cx="1224136" cy="3044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Plate</a:t>
              </a:r>
            </a:p>
          </p:txBody>
        </p:sp>
        <p:sp>
          <p:nvSpPr>
            <p:cNvPr id="38" name="Rectangle 37"/>
            <p:cNvSpPr/>
            <p:nvPr/>
          </p:nvSpPr>
          <p:spPr>
            <a:xfrm>
              <a:off x="3554445" y="2432144"/>
              <a:ext cx="1224136" cy="3044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Plate</a:t>
              </a:r>
            </a:p>
          </p:txBody>
        </p:sp>
        <p:sp>
          <p:nvSpPr>
            <p:cNvPr id="39" name="Rectangle 38"/>
            <p:cNvSpPr/>
            <p:nvPr/>
          </p:nvSpPr>
          <p:spPr>
            <a:xfrm>
              <a:off x="2114285" y="3152224"/>
              <a:ext cx="1800200" cy="36004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Mantle</a:t>
              </a:r>
            </a:p>
          </p:txBody>
        </p:sp>
      </p:grpSp>
      <p:sp>
        <p:nvSpPr>
          <p:cNvPr id="41" name="TextBox 40"/>
          <p:cNvSpPr txBox="1"/>
          <p:nvPr/>
        </p:nvSpPr>
        <p:spPr>
          <a:xfrm>
            <a:off x="133691" y="3593206"/>
            <a:ext cx="6843641" cy="2862322"/>
          </a:xfrm>
          <a:prstGeom prst="rect">
            <a:avLst/>
          </a:prstGeom>
          <a:noFill/>
        </p:spPr>
        <p:txBody>
          <a:bodyPr wrap="square" rtlCol="0">
            <a:spAutoFit/>
          </a:bodyPr>
          <a:lstStyle/>
          <a:p>
            <a:r>
              <a:rPr lang="en-GB" sz="2000" dirty="0">
                <a:latin typeface="Calibri" panose="020F0502020204030204" pitchFamily="34" charset="0"/>
              </a:rPr>
              <a:t>The movement of convection currents causes </a:t>
            </a:r>
            <a:r>
              <a:rPr lang="en-GB" sz="2000" b="1" dirty="0">
                <a:latin typeface="Calibri" panose="020F0502020204030204" pitchFamily="34" charset="0"/>
              </a:rPr>
              <a:t>two plates move away</a:t>
            </a:r>
            <a:r>
              <a:rPr lang="en-GB" sz="2000" dirty="0">
                <a:latin typeface="Calibri" panose="020F0502020204030204" pitchFamily="34" charset="0"/>
              </a:rPr>
              <a:t> from each other.</a:t>
            </a:r>
          </a:p>
          <a:p>
            <a:endParaRPr lang="en-GB" sz="2000" dirty="0">
              <a:latin typeface="Calibri" panose="020F0502020204030204" pitchFamily="34" charset="0"/>
            </a:endParaRPr>
          </a:p>
          <a:p>
            <a:r>
              <a:rPr lang="en-GB" sz="2000" dirty="0">
                <a:latin typeface="Calibri" panose="020F0502020204030204" pitchFamily="34" charset="0"/>
              </a:rPr>
              <a:t>Molten rock (magma) </a:t>
            </a:r>
            <a:r>
              <a:rPr lang="en-GB" sz="2000" b="1" dirty="0">
                <a:latin typeface="Calibri" panose="020F0502020204030204" pitchFamily="34" charset="0"/>
              </a:rPr>
              <a:t>rises from the mantle </a:t>
            </a:r>
            <a:r>
              <a:rPr lang="en-GB" sz="2000" dirty="0">
                <a:latin typeface="Calibri" panose="020F0502020204030204" pitchFamily="34" charset="0"/>
              </a:rPr>
              <a:t>to fill the gap between the two plates. New land is created at the margin.</a:t>
            </a:r>
          </a:p>
          <a:p>
            <a:endParaRPr lang="en-GB" sz="2000" dirty="0">
              <a:latin typeface="Calibri" panose="020F0502020204030204" pitchFamily="34" charset="0"/>
            </a:endParaRPr>
          </a:p>
          <a:p>
            <a:r>
              <a:rPr lang="en-GB" sz="2000" b="1" dirty="0">
                <a:latin typeface="Calibri" panose="020F0502020204030204" pitchFamily="34" charset="0"/>
              </a:rPr>
              <a:t>Earthquakes and volcanoes occur at this margin </a:t>
            </a:r>
            <a:r>
              <a:rPr lang="en-GB" sz="2000" dirty="0">
                <a:latin typeface="Calibri" panose="020F0502020204030204" pitchFamily="34" charset="0"/>
              </a:rPr>
              <a:t>but they are not very violent. Mid-ocean ridges develop at the margin and over time turn into islands.</a:t>
            </a:r>
          </a:p>
        </p:txBody>
      </p:sp>
      <p:pic>
        <p:nvPicPr>
          <p:cNvPr id="16" name="Picture 15"/>
          <p:cNvPicPr/>
          <p:nvPr/>
        </p:nvPicPr>
        <p:blipFill>
          <a:blip r:embed="rId3">
            <a:extLst>
              <a:ext uri="{28A0092B-C50C-407E-A947-70E740481C1C}">
                <a14:useLocalDpi xmlns:a14="http://schemas.microsoft.com/office/drawing/2010/main" val="0"/>
              </a:ext>
            </a:extLst>
          </a:blip>
          <a:stretch>
            <a:fillRect/>
          </a:stretch>
        </p:blipFill>
        <p:spPr>
          <a:xfrm>
            <a:off x="761246" y="792699"/>
            <a:ext cx="5588530" cy="2800507"/>
          </a:xfrm>
          <a:prstGeom prst="rect">
            <a:avLst/>
          </a:prstGeom>
        </p:spPr>
      </p:pic>
      <p:pic>
        <p:nvPicPr>
          <p:cNvPr id="3" name="Picture 2"/>
          <p:cNvPicPr>
            <a:picLocks noChangeAspect="1"/>
          </p:cNvPicPr>
          <p:nvPr/>
        </p:nvPicPr>
        <p:blipFill>
          <a:blip r:embed="rId4"/>
          <a:stretch>
            <a:fillRect/>
          </a:stretch>
        </p:blipFill>
        <p:spPr>
          <a:xfrm>
            <a:off x="9217201" y="69191"/>
            <a:ext cx="2974799" cy="4247522"/>
          </a:xfrm>
          <a:prstGeom prst="rect">
            <a:avLst/>
          </a:prstGeom>
        </p:spPr>
      </p:pic>
      <p:sp>
        <p:nvSpPr>
          <p:cNvPr id="18" name="Rounded Rectangle 17"/>
          <p:cNvSpPr/>
          <p:nvPr/>
        </p:nvSpPr>
        <p:spPr>
          <a:xfrm>
            <a:off x="6496315" y="319331"/>
            <a:ext cx="2649976" cy="3066049"/>
          </a:xfrm>
          <a:prstGeom prst="roundRect">
            <a:avLst/>
          </a:prstGeom>
          <a:solidFill>
            <a:schemeClr val="accent5">
              <a:lumMod val="20000"/>
              <a:lumOff val="80000"/>
            </a:schemeClr>
          </a:solidFill>
          <a:ln>
            <a:solidFill>
              <a:schemeClr val="accent5">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eaLnBrk="1" hangingPunct="1">
              <a:spcBef>
                <a:spcPct val="50000"/>
              </a:spcBef>
            </a:pPr>
            <a:r>
              <a:rPr lang="en-GB" dirty="0">
                <a:solidFill>
                  <a:schemeClr val="tx1"/>
                </a:solidFill>
                <a:latin typeface="Calibri" panose="020F0502020204030204" pitchFamily="34" charset="0"/>
                <a:cs typeface="Century Gothic"/>
              </a:rPr>
              <a:t>An example of a constructive boundary is the </a:t>
            </a:r>
            <a:r>
              <a:rPr lang="en-GB" b="1" dirty="0">
                <a:solidFill>
                  <a:schemeClr val="tx1"/>
                </a:solidFill>
                <a:latin typeface="Calibri" panose="020F0502020204030204" pitchFamily="34" charset="0"/>
                <a:cs typeface="Century Gothic"/>
              </a:rPr>
              <a:t>Mid-Atlantic Ridge, the midpoint between the Eurasian Plate and North American Plate</a:t>
            </a:r>
            <a:r>
              <a:rPr lang="en-GB" dirty="0">
                <a:solidFill>
                  <a:schemeClr val="tx1"/>
                </a:solidFill>
                <a:latin typeface="Calibri" panose="020F0502020204030204" pitchFamily="34" charset="0"/>
                <a:cs typeface="Century Gothic"/>
              </a:rPr>
              <a:t>.</a:t>
            </a:r>
          </a:p>
        </p:txBody>
      </p:sp>
    </p:spTree>
    <p:extLst>
      <p:ext uri="{BB962C8B-B14F-4D97-AF65-F5344CB8AC3E}">
        <p14:creationId xmlns:p14="http://schemas.microsoft.com/office/powerpoint/2010/main" val="1916367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99" y="213665"/>
            <a:ext cx="5248204" cy="639682"/>
          </a:xfrm>
        </p:spPr>
        <p:txBody>
          <a:bodyPr>
            <a:normAutofit/>
          </a:bodyPr>
          <a:lstStyle/>
          <a:p>
            <a:pPr algn="ctr"/>
            <a:r>
              <a:rPr lang="en-GB" sz="2800" b="1" dirty="0">
                <a:latin typeface="Calibri" panose="020F0502020204030204" pitchFamily="34" charset="0"/>
              </a:rPr>
              <a:t>Conservative Plate Boundary</a:t>
            </a:r>
          </a:p>
        </p:txBody>
      </p:sp>
      <p:grpSp>
        <p:nvGrpSpPr>
          <p:cNvPr id="3" name="Group 2"/>
          <p:cNvGrpSpPr/>
          <p:nvPr/>
        </p:nvGrpSpPr>
        <p:grpSpPr>
          <a:xfrm>
            <a:off x="8295420" y="4122398"/>
            <a:ext cx="3534033" cy="2410560"/>
            <a:chOff x="6696249" y="4186792"/>
            <a:chExt cx="3534033" cy="2410560"/>
          </a:xfrm>
        </p:grpSpPr>
        <p:pic>
          <p:nvPicPr>
            <p:cNvPr id="7" name="Picture 2" descr="http://pubs.usgs.gov/gip/dynamic/graphics/Fig13.gif"/>
            <p:cNvPicPr>
              <a:picLocks noChangeAspect="1" noChangeArrowheads="1"/>
            </p:cNvPicPr>
            <p:nvPr/>
          </p:nvPicPr>
          <p:blipFill rotWithShape="1">
            <a:blip r:embed="rId2">
              <a:extLst>
                <a:ext uri="{28A0092B-C50C-407E-A947-70E740481C1C}">
                  <a14:useLocalDpi xmlns:a14="http://schemas.microsoft.com/office/drawing/2010/main" val="0"/>
                </a:ext>
              </a:extLst>
            </a:blip>
            <a:srcRect l="8154" r="76363" b="80925"/>
            <a:stretch/>
          </p:blipFill>
          <p:spPr bwMode="auto">
            <a:xfrm>
              <a:off x="6696249" y="4186792"/>
              <a:ext cx="3534033" cy="241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8973595" y="4597651"/>
              <a:ext cx="1224136" cy="3044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Plates</a:t>
              </a:r>
            </a:p>
          </p:txBody>
        </p:sp>
        <p:cxnSp>
          <p:nvCxnSpPr>
            <p:cNvPr id="10" name="Straight Arrow Connector 9"/>
            <p:cNvCxnSpPr>
              <a:stCxn id="8" idx="1"/>
            </p:cNvCxnSpPr>
            <p:nvPr/>
          </p:nvCxnSpPr>
          <p:spPr>
            <a:xfrm flipH="1">
              <a:off x="8571373" y="4749865"/>
              <a:ext cx="402223" cy="2798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9771484" y="4814777"/>
              <a:ext cx="353861" cy="6512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8253137" y="6153658"/>
              <a:ext cx="1695277" cy="33833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Mantle</a:t>
              </a:r>
            </a:p>
          </p:txBody>
        </p:sp>
      </p:grpSp>
      <p:pic>
        <p:nvPicPr>
          <p:cNvPr id="1026" name="Picture 2" descr="http://geology.com/articles/images/san-andreas-fault-map.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5209" y="145246"/>
            <a:ext cx="3974456" cy="418952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337858" y="3673109"/>
            <a:ext cx="7497280" cy="2862322"/>
          </a:xfrm>
          <a:prstGeom prst="rect">
            <a:avLst/>
          </a:prstGeom>
          <a:noFill/>
        </p:spPr>
        <p:txBody>
          <a:bodyPr wrap="square" rtlCol="0">
            <a:spAutoFit/>
          </a:bodyPr>
          <a:lstStyle/>
          <a:p>
            <a:r>
              <a:rPr lang="en-GB" sz="2000" b="1" dirty="0">
                <a:latin typeface="Calibri" panose="020F0502020204030204" pitchFamily="34" charset="0"/>
              </a:rPr>
              <a:t>Two plates slide past each other</a:t>
            </a:r>
            <a:r>
              <a:rPr lang="en-GB" sz="2000" dirty="0">
                <a:latin typeface="Calibri" panose="020F0502020204030204" pitchFamily="34" charset="0"/>
              </a:rPr>
              <a:t>, without creating or destroying any land. As they slide past each other, </a:t>
            </a:r>
            <a:r>
              <a:rPr lang="en-GB" sz="2000" b="1" dirty="0">
                <a:latin typeface="Calibri" panose="020F0502020204030204" pitchFamily="34" charset="0"/>
              </a:rPr>
              <a:t>friction causes the plates to become stuck</a:t>
            </a:r>
            <a:r>
              <a:rPr lang="en-GB" sz="2000" dirty="0">
                <a:latin typeface="Calibri" panose="020F0502020204030204" pitchFamily="34" charset="0"/>
              </a:rPr>
              <a:t>. Over time pressure builds up and they finally move past each other.</a:t>
            </a:r>
          </a:p>
          <a:p>
            <a:endParaRPr lang="en-GB" sz="2000" dirty="0">
              <a:latin typeface="Calibri" panose="020F0502020204030204" pitchFamily="34" charset="0"/>
            </a:endParaRPr>
          </a:p>
          <a:p>
            <a:r>
              <a:rPr lang="en-GB" sz="2000" b="1" dirty="0">
                <a:latin typeface="Calibri" panose="020F0502020204030204" pitchFamily="34" charset="0"/>
              </a:rPr>
              <a:t>This sudden movement causes earthquakes</a:t>
            </a:r>
            <a:r>
              <a:rPr lang="en-GB" sz="2000" dirty="0">
                <a:latin typeface="Calibri" panose="020F0502020204030204" pitchFamily="34" charset="0"/>
              </a:rPr>
              <a:t>. These earthquakes can be fairly violent and frequent. They occur every time there is movement following friction. </a:t>
            </a:r>
            <a:r>
              <a:rPr lang="en-GB" sz="2000" b="1" dirty="0">
                <a:latin typeface="Calibri" panose="020F0502020204030204" pitchFamily="34" charset="0"/>
              </a:rPr>
              <a:t>No volcanoes </a:t>
            </a:r>
            <a:r>
              <a:rPr lang="en-GB" sz="2000" dirty="0">
                <a:latin typeface="Calibri" panose="020F0502020204030204" pitchFamily="34" charset="0"/>
              </a:rPr>
              <a:t>occur at this type of margin.</a:t>
            </a:r>
          </a:p>
        </p:txBody>
      </p:sp>
      <p:pic>
        <p:nvPicPr>
          <p:cNvPr id="11" name="Picture 10"/>
          <p:cNvPicPr/>
          <p:nvPr/>
        </p:nvPicPr>
        <p:blipFill>
          <a:blip r:embed="rId5">
            <a:extLst>
              <a:ext uri="{28A0092B-C50C-407E-A947-70E740481C1C}">
                <a14:useLocalDpi xmlns:a14="http://schemas.microsoft.com/office/drawing/2010/main" val="0"/>
              </a:ext>
            </a:extLst>
          </a:blip>
          <a:stretch>
            <a:fillRect/>
          </a:stretch>
        </p:blipFill>
        <p:spPr>
          <a:xfrm>
            <a:off x="338063" y="853347"/>
            <a:ext cx="4701277" cy="2470585"/>
          </a:xfrm>
          <a:prstGeom prst="rect">
            <a:avLst/>
          </a:prstGeom>
        </p:spPr>
      </p:pic>
      <p:sp>
        <p:nvSpPr>
          <p:cNvPr id="13" name="Rounded Rectangle 12"/>
          <p:cNvSpPr/>
          <p:nvPr/>
        </p:nvSpPr>
        <p:spPr>
          <a:xfrm>
            <a:off x="5278715" y="948923"/>
            <a:ext cx="2554797" cy="2279431"/>
          </a:xfrm>
          <a:prstGeom prst="roundRect">
            <a:avLst/>
          </a:prstGeom>
          <a:solidFill>
            <a:schemeClr val="accent5">
              <a:lumMod val="20000"/>
              <a:lumOff val="80000"/>
            </a:schemeClr>
          </a:solidFill>
          <a:ln>
            <a:solidFill>
              <a:schemeClr val="accent5">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eaLnBrk="1" hangingPunct="1">
              <a:spcBef>
                <a:spcPct val="50000"/>
              </a:spcBef>
            </a:pPr>
            <a:r>
              <a:rPr lang="en-GB" dirty="0">
                <a:solidFill>
                  <a:schemeClr val="tx1"/>
                </a:solidFill>
                <a:latin typeface="Calibri" panose="020F0502020204030204" pitchFamily="34" charset="0"/>
                <a:cs typeface="Century Gothic"/>
              </a:rPr>
              <a:t>An example of such a boundary is the </a:t>
            </a:r>
            <a:r>
              <a:rPr lang="en-GB" b="1" dirty="0">
                <a:solidFill>
                  <a:schemeClr val="tx1"/>
                </a:solidFill>
                <a:latin typeface="Calibri" panose="020F0502020204030204" pitchFamily="34" charset="0"/>
                <a:cs typeface="Century Gothic"/>
              </a:rPr>
              <a:t>San Andreas Fault</a:t>
            </a:r>
            <a:r>
              <a:rPr lang="en-GB" dirty="0">
                <a:solidFill>
                  <a:schemeClr val="tx1"/>
                </a:solidFill>
                <a:latin typeface="Calibri" panose="020F0502020204030204" pitchFamily="34" charset="0"/>
                <a:cs typeface="Century Gothic"/>
              </a:rPr>
              <a:t> in California. The Plates are the Pacific Plate and North American Plate. </a:t>
            </a:r>
          </a:p>
        </p:txBody>
      </p:sp>
    </p:spTree>
    <p:extLst>
      <p:ext uri="{BB962C8B-B14F-4D97-AF65-F5344CB8AC3E}">
        <p14:creationId xmlns:p14="http://schemas.microsoft.com/office/powerpoint/2010/main" val="1236788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istribution of tectonic hazards - GEOGRAPHY MYP/GCSE/DP">
            <a:extLst>
              <a:ext uri="{FF2B5EF4-FFF2-40B4-BE49-F238E27FC236}">
                <a16:creationId xmlns:a16="http://schemas.microsoft.com/office/drawing/2014/main" id="{609919B0-5F47-DD5D-D2A9-ADE3C47F23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861" b="15166"/>
          <a:stretch/>
        </p:blipFill>
        <p:spPr bwMode="auto">
          <a:xfrm>
            <a:off x="275167" y="1025123"/>
            <a:ext cx="5820833" cy="28289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 coloured illustration of a collision plate boundary with arrows showing the movement of the two plates forming a mountain range.">
            <a:extLst>
              <a:ext uri="{FF2B5EF4-FFF2-40B4-BE49-F238E27FC236}">
                <a16:creationId xmlns:a16="http://schemas.microsoft.com/office/drawing/2014/main" id="{B1F04D80-96AB-D67D-1821-22D2BE7517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5225" y="4233864"/>
            <a:ext cx="4676775" cy="2338388"/>
          </a:xfrm>
          <a:prstGeom prst="rect">
            <a:avLst/>
          </a:prstGeom>
          <a:noFill/>
          <a:extLst>
            <a:ext uri="{909E8E84-426E-40DD-AFC4-6F175D3DCCD1}">
              <a14:hiddenFill xmlns:a14="http://schemas.microsoft.com/office/drawing/2010/main">
                <a:solidFill>
                  <a:srgbClr val="FFFFFF"/>
                </a:solidFill>
              </a14:hiddenFill>
            </a:ext>
          </a:extLst>
        </p:spPr>
      </p:pic>
      <p:sp>
        <p:nvSpPr>
          <p:cNvPr id="2" name="Rounded Rectangle 12">
            <a:extLst>
              <a:ext uri="{FF2B5EF4-FFF2-40B4-BE49-F238E27FC236}">
                <a16:creationId xmlns:a16="http://schemas.microsoft.com/office/drawing/2014/main" id="{F70CB427-AF1B-3AB8-ADCF-6B2B3C3BB66C}"/>
              </a:ext>
            </a:extLst>
          </p:cNvPr>
          <p:cNvSpPr/>
          <p:nvPr/>
        </p:nvSpPr>
        <p:spPr>
          <a:xfrm>
            <a:off x="5918755" y="1555213"/>
            <a:ext cx="1903135" cy="3130258"/>
          </a:xfrm>
          <a:prstGeom prst="roundRect">
            <a:avLst/>
          </a:prstGeom>
          <a:solidFill>
            <a:schemeClr val="accent5">
              <a:lumMod val="20000"/>
              <a:lumOff val="80000"/>
            </a:schemeClr>
          </a:solidFill>
          <a:ln>
            <a:solidFill>
              <a:schemeClr val="accent5">
                <a:lumMod val="20000"/>
                <a:lumOff val="8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eaLnBrk="1" hangingPunct="1">
              <a:spcBef>
                <a:spcPct val="50000"/>
              </a:spcBef>
            </a:pPr>
            <a:r>
              <a:rPr lang="en-GB" sz="2000" dirty="0">
                <a:solidFill>
                  <a:schemeClr val="tx1"/>
                </a:solidFill>
                <a:latin typeface="Calibri" panose="020F0502020204030204" pitchFamily="34" charset="0"/>
                <a:cs typeface="Century Gothic"/>
              </a:rPr>
              <a:t>An example of such a boundary is the </a:t>
            </a:r>
            <a:r>
              <a:rPr lang="en-GB" sz="2000" b="1" dirty="0">
                <a:solidFill>
                  <a:schemeClr val="tx1"/>
                </a:solidFill>
                <a:latin typeface="Calibri" panose="020F0502020204030204" pitchFamily="34" charset="0"/>
                <a:cs typeface="Century Gothic"/>
              </a:rPr>
              <a:t>Himalayas</a:t>
            </a:r>
            <a:r>
              <a:rPr lang="en-GB" sz="2000" dirty="0">
                <a:solidFill>
                  <a:schemeClr val="tx1"/>
                </a:solidFill>
                <a:latin typeface="Calibri" panose="020F0502020204030204" pitchFamily="34" charset="0"/>
                <a:cs typeface="Century Gothic"/>
              </a:rPr>
              <a:t>. The plates are the Indian plate and the Eurasian plate.</a:t>
            </a:r>
          </a:p>
        </p:txBody>
      </p:sp>
      <p:sp>
        <p:nvSpPr>
          <p:cNvPr id="5" name="TextBox 4">
            <a:extLst>
              <a:ext uri="{FF2B5EF4-FFF2-40B4-BE49-F238E27FC236}">
                <a16:creationId xmlns:a16="http://schemas.microsoft.com/office/drawing/2014/main" id="{B55CE721-27C6-F7BC-06FE-3C7FF8643387}"/>
              </a:ext>
            </a:extLst>
          </p:cNvPr>
          <p:cNvSpPr txBox="1"/>
          <p:nvPr/>
        </p:nvSpPr>
        <p:spPr>
          <a:xfrm>
            <a:off x="225571" y="4533257"/>
            <a:ext cx="6096000" cy="1938992"/>
          </a:xfrm>
          <a:prstGeom prst="rect">
            <a:avLst/>
          </a:prstGeom>
          <a:noFill/>
        </p:spPr>
        <p:txBody>
          <a:bodyPr wrap="square">
            <a:spAutoFit/>
          </a:bodyPr>
          <a:lstStyle/>
          <a:p>
            <a:r>
              <a:rPr lang="en-GB" sz="2000" dirty="0"/>
              <a:t>If </a:t>
            </a:r>
            <a:r>
              <a:rPr lang="en-GB" sz="2000" b="1" dirty="0"/>
              <a:t>two continental plates collide</a:t>
            </a:r>
            <a:r>
              <a:rPr lang="en-GB" sz="2000" dirty="0"/>
              <a:t>, neither can sink as they are the same density and so the </a:t>
            </a:r>
            <a:r>
              <a:rPr lang="en-GB" sz="2000" b="1" dirty="0"/>
              <a:t>land buckles upwards </a:t>
            </a:r>
            <a:r>
              <a:rPr lang="en-GB" sz="2000" dirty="0"/>
              <a:t>to form fold mountains. This is called a collision boundary. </a:t>
            </a:r>
          </a:p>
          <a:p>
            <a:endParaRPr lang="en-GB" sz="2000" dirty="0"/>
          </a:p>
          <a:p>
            <a:r>
              <a:rPr lang="en-GB" sz="2000" b="1" dirty="0"/>
              <a:t>Earthquakes</a:t>
            </a:r>
            <a:r>
              <a:rPr lang="en-GB" sz="2000" dirty="0"/>
              <a:t> can occur at collision boundaries due to pressure being built up and then released.</a:t>
            </a:r>
          </a:p>
        </p:txBody>
      </p:sp>
      <p:sp>
        <p:nvSpPr>
          <p:cNvPr id="6" name="Title 1">
            <a:extLst>
              <a:ext uri="{FF2B5EF4-FFF2-40B4-BE49-F238E27FC236}">
                <a16:creationId xmlns:a16="http://schemas.microsoft.com/office/drawing/2014/main" id="{254D9C0C-F3AF-C03A-3675-45FC5D75295B}"/>
              </a:ext>
            </a:extLst>
          </p:cNvPr>
          <p:cNvSpPr txBox="1">
            <a:spLocks/>
          </p:cNvSpPr>
          <p:nvPr/>
        </p:nvSpPr>
        <p:spPr>
          <a:xfrm>
            <a:off x="64599" y="213665"/>
            <a:ext cx="5248204" cy="63968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latin typeface="Calibri" panose="020F0502020204030204" pitchFamily="34" charset="0"/>
              </a:rPr>
              <a:t>Collision Plate Boundary</a:t>
            </a:r>
          </a:p>
        </p:txBody>
      </p:sp>
      <p:sp>
        <p:nvSpPr>
          <p:cNvPr id="7" name="Rectangle 6">
            <a:extLst>
              <a:ext uri="{FF2B5EF4-FFF2-40B4-BE49-F238E27FC236}">
                <a16:creationId xmlns:a16="http://schemas.microsoft.com/office/drawing/2014/main" id="{57F9F8BB-1EF3-8E4B-0CC9-10882B70EAC1}"/>
              </a:ext>
            </a:extLst>
          </p:cNvPr>
          <p:cNvSpPr/>
          <p:nvPr/>
        </p:nvSpPr>
        <p:spPr>
          <a:xfrm>
            <a:off x="10572766" y="4533257"/>
            <a:ext cx="1224136" cy="3044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Plates</a:t>
            </a:r>
          </a:p>
        </p:txBody>
      </p:sp>
      <p:sp>
        <p:nvSpPr>
          <p:cNvPr id="8" name="Rectangle 7">
            <a:extLst>
              <a:ext uri="{FF2B5EF4-FFF2-40B4-BE49-F238E27FC236}">
                <a16:creationId xmlns:a16="http://schemas.microsoft.com/office/drawing/2014/main" id="{88EB6B9F-1CC9-D6F9-8D13-17A10A2C01BC}"/>
              </a:ext>
            </a:extLst>
          </p:cNvPr>
          <p:cNvSpPr/>
          <p:nvPr/>
        </p:nvSpPr>
        <p:spPr>
          <a:xfrm>
            <a:off x="9852308" y="6089264"/>
            <a:ext cx="1695277" cy="33833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Mantle</a:t>
            </a:r>
          </a:p>
        </p:txBody>
      </p:sp>
      <p:sp>
        <p:nvSpPr>
          <p:cNvPr id="11" name="Rectangle 10">
            <a:extLst>
              <a:ext uri="{FF2B5EF4-FFF2-40B4-BE49-F238E27FC236}">
                <a16:creationId xmlns:a16="http://schemas.microsoft.com/office/drawing/2014/main" id="{4EC0D46B-2BF8-32A3-55FE-B603C8963A08}"/>
              </a:ext>
            </a:extLst>
          </p:cNvPr>
          <p:cNvSpPr/>
          <p:nvPr/>
        </p:nvSpPr>
        <p:spPr>
          <a:xfrm>
            <a:off x="7629541" y="4580082"/>
            <a:ext cx="1224136" cy="3044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Plates</a:t>
            </a:r>
          </a:p>
        </p:txBody>
      </p:sp>
      <p:pic>
        <p:nvPicPr>
          <p:cNvPr id="12" name="Picture 11">
            <a:extLst>
              <a:ext uri="{FF2B5EF4-FFF2-40B4-BE49-F238E27FC236}">
                <a16:creationId xmlns:a16="http://schemas.microsoft.com/office/drawing/2014/main" id="{A87A7DA3-32D8-084E-6486-D0C626015CF4}"/>
              </a:ext>
            </a:extLst>
          </p:cNvPr>
          <p:cNvPicPr>
            <a:picLocks noChangeAspect="1"/>
          </p:cNvPicPr>
          <p:nvPr/>
        </p:nvPicPr>
        <p:blipFill rotWithShape="1">
          <a:blip r:embed="rId4"/>
          <a:srcRect t="37277" r="3337"/>
          <a:stretch/>
        </p:blipFill>
        <p:spPr>
          <a:xfrm>
            <a:off x="7941423" y="533506"/>
            <a:ext cx="4185978" cy="1963390"/>
          </a:xfrm>
          <a:prstGeom prst="rect">
            <a:avLst/>
          </a:prstGeom>
        </p:spPr>
      </p:pic>
    </p:spTree>
    <p:extLst>
      <p:ext uri="{BB962C8B-B14F-4D97-AF65-F5344CB8AC3E}">
        <p14:creationId xmlns:p14="http://schemas.microsoft.com/office/powerpoint/2010/main" val="184888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1"/>
          <a:ext cx="12144672" cy="6859037"/>
        </p:xfrm>
        <a:graphic>
          <a:graphicData uri="http://schemas.openxmlformats.org/drawingml/2006/table">
            <a:tbl>
              <a:tblPr firstRow="1" firstCol="1" bandRow="1">
                <a:tableStyleId>{5940675A-B579-460E-94D1-54222C63F5DA}</a:tableStyleId>
              </a:tblPr>
              <a:tblGrid>
                <a:gridCol w="1309389">
                  <a:extLst>
                    <a:ext uri="{9D8B030D-6E8A-4147-A177-3AD203B41FA5}">
                      <a16:colId xmlns:a16="http://schemas.microsoft.com/office/drawing/2014/main" val="20000"/>
                    </a:ext>
                  </a:extLst>
                </a:gridCol>
                <a:gridCol w="3115643">
                  <a:extLst>
                    <a:ext uri="{9D8B030D-6E8A-4147-A177-3AD203B41FA5}">
                      <a16:colId xmlns:a16="http://schemas.microsoft.com/office/drawing/2014/main" val="20001"/>
                    </a:ext>
                  </a:extLst>
                </a:gridCol>
                <a:gridCol w="3201004">
                  <a:extLst>
                    <a:ext uri="{9D8B030D-6E8A-4147-A177-3AD203B41FA5}">
                      <a16:colId xmlns:a16="http://schemas.microsoft.com/office/drawing/2014/main" val="20002"/>
                    </a:ext>
                  </a:extLst>
                </a:gridCol>
                <a:gridCol w="1712035">
                  <a:extLst>
                    <a:ext uri="{9D8B030D-6E8A-4147-A177-3AD203B41FA5}">
                      <a16:colId xmlns:a16="http://schemas.microsoft.com/office/drawing/2014/main" val="20003"/>
                    </a:ext>
                  </a:extLst>
                </a:gridCol>
                <a:gridCol w="1532457">
                  <a:extLst>
                    <a:ext uri="{9D8B030D-6E8A-4147-A177-3AD203B41FA5}">
                      <a16:colId xmlns:a16="http://schemas.microsoft.com/office/drawing/2014/main" val="20004"/>
                    </a:ext>
                  </a:extLst>
                </a:gridCol>
                <a:gridCol w="1274144">
                  <a:extLst>
                    <a:ext uri="{9D8B030D-6E8A-4147-A177-3AD203B41FA5}">
                      <a16:colId xmlns:a16="http://schemas.microsoft.com/office/drawing/2014/main" val="20005"/>
                    </a:ext>
                  </a:extLst>
                </a:gridCol>
              </a:tblGrid>
              <a:tr h="560832">
                <a:tc>
                  <a:txBody>
                    <a:bodyPr/>
                    <a:lstStyle/>
                    <a:p>
                      <a:pPr algn="ctr">
                        <a:lnSpc>
                          <a:spcPct val="115000"/>
                        </a:lnSpc>
                        <a:spcAft>
                          <a:spcPts val="0"/>
                        </a:spcAft>
                      </a:pPr>
                      <a:r>
                        <a:rPr lang="en-GB" sz="1600" b="1">
                          <a:effectLst/>
                        </a:rPr>
                        <a:t>Plate Boundary</a:t>
                      </a:r>
                      <a:endParaRPr lang="en-GB" sz="1100" b="1">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gn="ctr">
                        <a:lnSpc>
                          <a:spcPct val="115000"/>
                        </a:lnSpc>
                        <a:spcAft>
                          <a:spcPts val="0"/>
                        </a:spcAft>
                      </a:pPr>
                      <a:r>
                        <a:rPr lang="en-GB" sz="1600" b="1" dirty="0">
                          <a:effectLst/>
                        </a:rPr>
                        <a:t>Description</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gn="ctr">
                        <a:lnSpc>
                          <a:spcPct val="115000"/>
                        </a:lnSpc>
                        <a:spcAft>
                          <a:spcPts val="0"/>
                        </a:spcAft>
                      </a:pPr>
                      <a:r>
                        <a:rPr lang="en-GB" sz="1600" b="1">
                          <a:effectLst/>
                        </a:rPr>
                        <a:t>Diagram</a:t>
                      </a:r>
                      <a:endParaRPr lang="en-GB" sz="1100" b="1">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gn="ctr">
                        <a:lnSpc>
                          <a:spcPct val="115000"/>
                        </a:lnSpc>
                        <a:spcAft>
                          <a:spcPts val="0"/>
                        </a:spcAft>
                      </a:pPr>
                      <a:r>
                        <a:rPr lang="en-GB" sz="1600" b="1">
                          <a:effectLst/>
                        </a:rPr>
                        <a:t>Example</a:t>
                      </a:r>
                      <a:endParaRPr lang="en-GB" sz="1100" b="1">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gn="ctr">
                        <a:lnSpc>
                          <a:spcPct val="115000"/>
                        </a:lnSpc>
                        <a:spcAft>
                          <a:spcPts val="0"/>
                        </a:spcAft>
                      </a:pPr>
                      <a:r>
                        <a:rPr lang="en-GB" sz="1600" b="1">
                          <a:effectLst/>
                        </a:rPr>
                        <a:t>Earthquakes</a:t>
                      </a:r>
                      <a:endParaRPr lang="en-GB" sz="1100" b="1">
                        <a:effectLst/>
                      </a:endParaRPr>
                    </a:p>
                    <a:p>
                      <a:pPr algn="ctr">
                        <a:lnSpc>
                          <a:spcPct val="115000"/>
                        </a:lnSpc>
                        <a:spcAft>
                          <a:spcPts val="0"/>
                        </a:spcAft>
                      </a:pPr>
                      <a:r>
                        <a:rPr lang="en-GB" sz="1600" b="1">
                          <a:effectLst/>
                        </a:rPr>
                        <a:t>Yes or No</a:t>
                      </a:r>
                      <a:endParaRPr lang="en-GB" sz="1100" b="1">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gn="ctr">
                        <a:lnSpc>
                          <a:spcPct val="115000"/>
                        </a:lnSpc>
                        <a:spcAft>
                          <a:spcPts val="0"/>
                        </a:spcAft>
                      </a:pPr>
                      <a:r>
                        <a:rPr lang="en-GB" sz="1600" b="1" dirty="0">
                          <a:effectLst/>
                        </a:rPr>
                        <a:t>Volcanoes</a:t>
                      </a:r>
                      <a:endParaRPr lang="en-GB" sz="1100" b="1" dirty="0">
                        <a:effectLst/>
                      </a:endParaRPr>
                    </a:p>
                    <a:p>
                      <a:pPr algn="ctr">
                        <a:lnSpc>
                          <a:spcPct val="115000"/>
                        </a:lnSpc>
                        <a:spcAft>
                          <a:spcPts val="0"/>
                        </a:spcAft>
                      </a:pPr>
                      <a:r>
                        <a:rPr lang="en-GB" sz="1600" b="1" dirty="0">
                          <a:effectLst/>
                        </a:rPr>
                        <a:t>Yes or No</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extLst>
                  <a:ext uri="{0D108BD9-81ED-4DB2-BD59-A6C34878D82A}">
                    <a16:rowId xmlns:a16="http://schemas.microsoft.com/office/drawing/2014/main" val="10000"/>
                  </a:ext>
                </a:extLst>
              </a:tr>
              <a:tr h="1371408">
                <a:tc>
                  <a:txBody>
                    <a:bodyPr/>
                    <a:lstStyle/>
                    <a:p>
                      <a:pPr>
                        <a:lnSpc>
                          <a:spcPct val="115000"/>
                        </a:lnSpc>
                        <a:spcAft>
                          <a:spcPts val="0"/>
                        </a:spcAft>
                      </a:pP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 </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extLst>
                  <a:ext uri="{0D108BD9-81ED-4DB2-BD59-A6C34878D82A}">
                    <a16:rowId xmlns:a16="http://schemas.microsoft.com/office/drawing/2014/main" val="10001"/>
                  </a:ext>
                </a:extLst>
              </a:tr>
              <a:tr h="1708071">
                <a:tc>
                  <a:txBody>
                    <a:bodyPr/>
                    <a:lstStyle/>
                    <a:p>
                      <a:pPr>
                        <a:lnSpc>
                          <a:spcPct val="115000"/>
                        </a:lnSpc>
                        <a:spcAft>
                          <a:spcPts val="0"/>
                        </a:spcAft>
                      </a:pP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dirty="0">
                          <a:effectLst/>
                        </a:rPr>
                        <a:t> </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extLst>
                  <a:ext uri="{0D108BD9-81ED-4DB2-BD59-A6C34878D82A}">
                    <a16:rowId xmlns:a16="http://schemas.microsoft.com/office/drawing/2014/main" val="10002"/>
                  </a:ext>
                </a:extLst>
              </a:tr>
              <a:tr h="1708071">
                <a:tc>
                  <a:txBody>
                    <a:bodyPr/>
                    <a:lstStyle/>
                    <a:p>
                      <a:pPr>
                        <a:lnSpc>
                          <a:spcPct val="115000"/>
                        </a:lnSpc>
                        <a:spcAft>
                          <a:spcPts val="0"/>
                        </a:spcAft>
                      </a:pP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dirty="0">
                          <a:effectLst/>
                        </a:rPr>
                        <a:t> </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extLst>
                  <a:ext uri="{0D108BD9-81ED-4DB2-BD59-A6C34878D82A}">
                    <a16:rowId xmlns:a16="http://schemas.microsoft.com/office/drawing/2014/main" val="10003"/>
                  </a:ext>
                </a:extLst>
              </a:tr>
              <a:tr h="1510655">
                <a:tc>
                  <a:txBody>
                    <a:bodyPr/>
                    <a:lstStyle/>
                    <a:p>
                      <a:pPr>
                        <a:lnSpc>
                          <a:spcPct val="115000"/>
                        </a:lnSpc>
                        <a:spcAft>
                          <a:spcPts val="0"/>
                        </a:spcAft>
                      </a:pP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 </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49530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 y="0"/>
          <a:ext cx="12191999" cy="6870702"/>
        </p:xfrm>
        <a:graphic>
          <a:graphicData uri="http://schemas.openxmlformats.org/drawingml/2006/table">
            <a:tbl>
              <a:tblPr firstRow="1" firstCol="1" bandRow="1">
                <a:tableStyleId>{5940675A-B579-460E-94D1-54222C63F5DA}</a:tableStyleId>
              </a:tblPr>
              <a:tblGrid>
                <a:gridCol w="1309389">
                  <a:extLst>
                    <a:ext uri="{9D8B030D-6E8A-4147-A177-3AD203B41FA5}">
                      <a16:colId xmlns:a16="http://schemas.microsoft.com/office/drawing/2014/main" val="20000"/>
                    </a:ext>
                  </a:extLst>
                </a:gridCol>
                <a:gridCol w="3115643">
                  <a:extLst>
                    <a:ext uri="{9D8B030D-6E8A-4147-A177-3AD203B41FA5}">
                      <a16:colId xmlns:a16="http://schemas.microsoft.com/office/drawing/2014/main" val="20001"/>
                    </a:ext>
                  </a:extLst>
                </a:gridCol>
                <a:gridCol w="3201004">
                  <a:extLst>
                    <a:ext uri="{9D8B030D-6E8A-4147-A177-3AD203B41FA5}">
                      <a16:colId xmlns:a16="http://schemas.microsoft.com/office/drawing/2014/main" val="20002"/>
                    </a:ext>
                  </a:extLst>
                </a:gridCol>
                <a:gridCol w="1712035">
                  <a:extLst>
                    <a:ext uri="{9D8B030D-6E8A-4147-A177-3AD203B41FA5}">
                      <a16:colId xmlns:a16="http://schemas.microsoft.com/office/drawing/2014/main" val="20003"/>
                    </a:ext>
                  </a:extLst>
                </a:gridCol>
                <a:gridCol w="1532457">
                  <a:extLst>
                    <a:ext uri="{9D8B030D-6E8A-4147-A177-3AD203B41FA5}">
                      <a16:colId xmlns:a16="http://schemas.microsoft.com/office/drawing/2014/main" val="20004"/>
                    </a:ext>
                  </a:extLst>
                </a:gridCol>
                <a:gridCol w="1321471">
                  <a:extLst>
                    <a:ext uri="{9D8B030D-6E8A-4147-A177-3AD203B41FA5}">
                      <a16:colId xmlns:a16="http://schemas.microsoft.com/office/drawing/2014/main" val="20005"/>
                    </a:ext>
                  </a:extLst>
                </a:gridCol>
              </a:tblGrid>
              <a:tr h="560832">
                <a:tc>
                  <a:txBody>
                    <a:bodyPr/>
                    <a:lstStyle/>
                    <a:p>
                      <a:pPr algn="ctr">
                        <a:lnSpc>
                          <a:spcPct val="115000"/>
                        </a:lnSpc>
                        <a:spcAft>
                          <a:spcPts val="0"/>
                        </a:spcAft>
                      </a:pPr>
                      <a:r>
                        <a:rPr lang="en-GB" sz="1600" b="1">
                          <a:effectLst/>
                        </a:rPr>
                        <a:t>Plate Boundary</a:t>
                      </a:r>
                      <a:endParaRPr lang="en-GB" sz="1100" b="1">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gn="ctr">
                        <a:lnSpc>
                          <a:spcPct val="115000"/>
                        </a:lnSpc>
                        <a:spcAft>
                          <a:spcPts val="0"/>
                        </a:spcAft>
                      </a:pPr>
                      <a:r>
                        <a:rPr lang="en-GB" sz="1600" b="1" dirty="0">
                          <a:effectLst/>
                        </a:rPr>
                        <a:t>Description</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gn="ctr">
                        <a:lnSpc>
                          <a:spcPct val="115000"/>
                        </a:lnSpc>
                        <a:spcAft>
                          <a:spcPts val="0"/>
                        </a:spcAft>
                      </a:pPr>
                      <a:r>
                        <a:rPr lang="en-GB" sz="1600" b="1">
                          <a:effectLst/>
                        </a:rPr>
                        <a:t>Diagram</a:t>
                      </a:r>
                      <a:endParaRPr lang="en-GB" sz="1100" b="1">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gn="ctr">
                        <a:lnSpc>
                          <a:spcPct val="115000"/>
                        </a:lnSpc>
                        <a:spcAft>
                          <a:spcPts val="0"/>
                        </a:spcAft>
                      </a:pPr>
                      <a:r>
                        <a:rPr lang="en-GB" sz="1600" b="1">
                          <a:effectLst/>
                        </a:rPr>
                        <a:t>Example</a:t>
                      </a:r>
                      <a:endParaRPr lang="en-GB" sz="1100" b="1">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gn="ctr">
                        <a:lnSpc>
                          <a:spcPct val="115000"/>
                        </a:lnSpc>
                        <a:spcAft>
                          <a:spcPts val="0"/>
                        </a:spcAft>
                      </a:pPr>
                      <a:r>
                        <a:rPr lang="en-GB" sz="1600" b="1">
                          <a:effectLst/>
                        </a:rPr>
                        <a:t>Earthquakes</a:t>
                      </a:r>
                      <a:endParaRPr lang="en-GB" sz="1100" b="1">
                        <a:effectLst/>
                      </a:endParaRPr>
                    </a:p>
                    <a:p>
                      <a:pPr algn="ctr">
                        <a:lnSpc>
                          <a:spcPct val="115000"/>
                        </a:lnSpc>
                        <a:spcAft>
                          <a:spcPts val="0"/>
                        </a:spcAft>
                      </a:pPr>
                      <a:r>
                        <a:rPr lang="en-GB" sz="1600" b="1">
                          <a:effectLst/>
                        </a:rPr>
                        <a:t>Yes or No</a:t>
                      </a:r>
                      <a:endParaRPr lang="en-GB" sz="1100" b="1">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gn="ctr">
                        <a:lnSpc>
                          <a:spcPct val="115000"/>
                        </a:lnSpc>
                        <a:spcAft>
                          <a:spcPts val="0"/>
                        </a:spcAft>
                      </a:pPr>
                      <a:r>
                        <a:rPr lang="en-GB" sz="1600" b="1" dirty="0">
                          <a:effectLst/>
                        </a:rPr>
                        <a:t>Volcanoes</a:t>
                      </a:r>
                      <a:endParaRPr lang="en-GB" sz="1100" b="1" dirty="0">
                        <a:effectLst/>
                      </a:endParaRPr>
                    </a:p>
                    <a:p>
                      <a:pPr algn="ctr">
                        <a:lnSpc>
                          <a:spcPct val="115000"/>
                        </a:lnSpc>
                        <a:spcAft>
                          <a:spcPts val="0"/>
                        </a:spcAft>
                      </a:pPr>
                      <a:r>
                        <a:rPr lang="en-GB" sz="1600" b="1" dirty="0">
                          <a:effectLst/>
                        </a:rPr>
                        <a:t>Yes or No</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extLst>
                  <a:ext uri="{0D108BD9-81ED-4DB2-BD59-A6C34878D82A}">
                    <a16:rowId xmlns:a16="http://schemas.microsoft.com/office/drawing/2014/main" val="10000"/>
                  </a:ext>
                </a:extLst>
              </a:tr>
              <a:tr h="1373948">
                <a:tc>
                  <a:txBody>
                    <a:bodyPr/>
                    <a:lstStyle/>
                    <a:p>
                      <a:pPr>
                        <a:lnSpc>
                          <a:spcPct val="115000"/>
                        </a:lnSpc>
                        <a:spcAft>
                          <a:spcPts val="0"/>
                        </a:spcAft>
                      </a:pPr>
                      <a:r>
                        <a:rPr lang="en-GB" sz="1300" b="1">
                          <a:effectLst/>
                        </a:rPr>
                        <a:t>Destructive</a:t>
                      </a:r>
                      <a:endParaRPr lang="en-GB" sz="700" b="1">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dirty="0">
                          <a:effectLst/>
                        </a:rPr>
                        <a:t>Oceanic plate is pushed (</a:t>
                      </a:r>
                      <a:r>
                        <a:rPr lang="en-GB" sz="1900" dirty="0" err="1">
                          <a:effectLst/>
                        </a:rPr>
                        <a:t>subducted</a:t>
                      </a:r>
                      <a:r>
                        <a:rPr lang="en-GB" sz="1900" dirty="0">
                          <a:effectLst/>
                        </a:rPr>
                        <a:t>) under the continental plate</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 </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Marinara Trench</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Yes</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Yes</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extLst>
                  <a:ext uri="{0D108BD9-81ED-4DB2-BD59-A6C34878D82A}">
                    <a16:rowId xmlns:a16="http://schemas.microsoft.com/office/drawing/2014/main" val="10001"/>
                  </a:ext>
                </a:extLst>
              </a:tr>
              <a:tr h="1711235">
                <a:tc>
                  <a:txBody>
                    <a:bodyPr/>
                    <a:lstStyle/>
                    <a:p>
                      <a:pPr>
                        <a:lnSpc>
                          <a:spcPct val="115000"/>
                        </a:lnSpc>
                        <a:spcAft>
                          <a:spcPts val="0"/>
                        </a:spcAft>
                      </a:pPr>
                      <a:r>
                        <a:rPr lang="en-GB" sz="1300" b="1">
                          <a:effectLst/>
                        </a:rPr>
                        <a:t>Constructive</a:t>
                      </a:r>
                      <a:endParaRPr lang="en-GB" sz="700" b="1">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Two tectonic plates move away from each other. Magma fills the space in between forming new land</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 </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Mid Atlantic Ridge</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No</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Yes</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extLst>
                  <a:ext uri="{0D108BD9-81ED-4DB2-BD59-A6C34878D82A}">
                    <a16:rowId xmlns:a16="http://schemas.microsoft.com/office/drawing/2014/main" val="10002"/>
                  </a:ext>
                </a:extLst>
              </a:tr>
              <a:tr h="1711235">
                <a:tc>
                  <a:txBody>
                    <a:bodyPr/>
                    <a:lstStyle/>
                    <a:p>
                      <a:pPr>
                        <a:lnSpc>
                          <a:spcPct val="115000"/>
                        </a:lnSpc>
                        <a:spcAft>
                          <a:spcPts val="0"/>
                        </a:spcAft>
                      </a:pPr>
                      <a:r>
                        <a:rPr lang="en-GB" sz="1300" b="1">
                          <a:effectLst/>
                        </a:rPr>
                        <a:t>Conservative</a:t>
                      </a:r>
                      <a:endParaRPr lang="en-GB" sz="700" b="1">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Two plates move in opposite directions or at different speeds and rub against one another.</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dirty="0">
                          <a:effectLst/>
                        </a:rPr>
                        <a:t> </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San Andreas Fault Line</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Yes</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No</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extLst>
                  <a:ext uri="{0D108BD9-81ED-4DB2-BD59-A6C34878D82A}">
                    <a16:rowId xmlns:a16="http://schemas.microsoft.com/office/drawing/2014/main" val="10003"/>
                  </a:ext>
                </a:extLst>
              </a:tr>
              <a:tr h="1513452">
                <a:tc>
                  <a:txBody>
                    <a:bodyPr/>
                    <a:lstStyle/>
                    <a:p>
                      <a:pPr>
                        <a:lnSpc>
                          <a:spcPct val="115000"/>
                        </a:lnSpc>
                        <a:spcAft>
                          <a:spcPts val="0"/>
                        </a:spcAft>
                      </a:pPr>
                      <a:r>
                        <a:rPr lang="en-GB" sz="1300" b="1" dirty="0">
                          <a:effectLst/>
                        </a:rPr>
                        <a:t>Collision</a:t>
                      </a:r>
                      <a:endParaRPr lang="en-GB" sz="7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Two plates of the same type collide and buckle forming fold mountains</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 </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Himalayas</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a:effectLst/>
                        </a:rPr>
                        <a:t>Yes</a:t>
                      </a:r>
                      <a:endParaRPr lang="en-GB" sz="190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tc>
                  <a:txBody>
                    <a:bodyPr/>
                    <a:lstStyle/>
                    <a:p>
                      <a:pPr>
                        <a:lnSpc>
                          <a:spcPct val="115000"/>
                        </a:lnSpc>
                        <a:spcAft>
                          <a:spcPts val="0"/>
                        </a:spcAft>
                      </a:pPr>
                      <a:r>
                        <a:rPr lang="en-GB" sz="1900" dirty="0">
                          <a:effectLst/>
                        </a:rPr>
                        <a:t>No</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44195" marR="44195" marT="0" marB="0"/>
                </a:tc>
                <a:extLst>
                  <a:ext uri="{0D108BD9-81ED-4DB2-BD59-A6C34878D82A}">
                    <a16:rowId xmlns:a16="http://schemas.microsoft.com/office/drawing/2014/main" val="10004"/>
                  </a:ext>
                </a:extLst>
              </a:tr>
            </a:tbl>
          </a:graphicData>
        </a:graphic>
      </p:graphicFrame>
      <p:pic>
        <p:nvPicPr>
          <p:cNvPr id="19502" name="Picture 8" descr="http://dragontailseo.com/wp-content/uploads/2011/06/measuring-chang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3475" y="4005263"/>
            <a:ext cx="2166939"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18160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0"/>
            <a:ext cx="12192000" cy="769441"/>
          </a:xfrm>
          <a:prstGeom prst="rect">
            <a:avLst/>
          </a:prstGeom>
          <a:solidFill>
            <a:schemeClr val="accent6">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4400" dirty="0">
                <a:solidFill>
                  <a:schemeClr val="tx1"/>
                </a:solidFill>
              </a:rPr>
              <a:t>Exam Question</a:t>
            </a:r>
          </a:p>
        </p:txBody>
      </p:sp>
      <p:graphicFrame>
        <p:nvGraphicFramePr>
          <p:cNvPr id="13" name="Table 12"/>
          <p:cNvGraphicFramePr>
            <a:graphicFrameLocks noGrp="1"/>
          </p:cNvGraphicFramePr>
          <p:nvPr>
            <p:extLst>
              <p:ext uri="{D42A27DB-BD31-4B8C-83A1-F6EECF244321}">
                <p14:modId xmlns:p14="http://schemas.microsoft.com/office/powerpoint/2010/main" val="3462699779"/>
              </p:ext>
            </p:extLst>
          </p:nvPr>
        </p:nvGraphicFramePr>
        <p:xfrm>
          <a:off x="68734" y="944839"/>
          <a:ext cx="10405664" cy="3461231"/>
        </p:xfrm>
        <a:graphic>
          <a:graphicData uri="http://schemas.openxmlformats.org/drawingml/2006/table">
            <a:tbl>
              <a:tblPr firstRow="1" bandRow="1">
                <a:tableStyleId>{5C22544A-7EE6-4342-B048-85BDC9FD1C3A}</a:tableStyleId>
              </a:tblPr>
              <a:tblGrid>
                <a:gridCol w="5474031">
                  <a:extLst>
                    <a:ext uri="{9D8B030D-6E8A-4147-A177-3AD203B41FA5}">
                      <a16:colId xmlns:a16="http://schemas.microsoft.com/office/drawing/2014/main" val="20001"/>
                    </a:ext>
                  </a:extLst>
                </a:gridCol>
                <a:gridCol w="4931633">
                  <a:extLst>
                    <a:ext uri="{9D8B030D-6E8A-4147-A177-3AD203B41FA5}">
                      <a16:colId xmlns:a16="http://schemas.microsoft.com/office/drawing/2014/main" val="20002"/>
                    </a:ext>
                  </a:extLst>
                </a:gridCol>
              </a:tblGrid>
              <a:tr h="535151">
                <a:tc>
                  <a:txBody>
                    <a:bodyPr/>
                    <a:lstStyle/>
                    <a:p>
                      <a:endParaRPr lang="en-GB" sz="2400" dirty="0">
                        <a:solidFill>
                          <a:schemeClr val="tx1"/>
                        </a:solidFill>
                      </a:endParaRPr>
                    </a:p>
                  </a:txBody>
                  <a:tcPr marL="121925" marR="121925" marT="60959" marB="6095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lvl="1"/>
                      <a:r>
                        <a:rPr lang="en-GB" sz="2400" dirty="0">
                          <a:solidFill>
                            <a:schemeClr val="tx1"/>
                          </a:solidFill>
                        </a:rPr>
                        <a:t>Sentence Starters</a:t>
                      </a:r>
                    </a:p>
                  </a:txBody>
                  <a:tcPr marL="121925" marR="121925" marT="60959" marB="60959">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00"/>
                  </a:ext>
                </a:extLst>
              </a:tr>
              <a:tr h="1565907">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GB" sz="2400" dirty="0">
                          <a:solidFill>
                            <a:schemeClr val="tx1"/>
                          </a:solidFill>
                        </a:rPr>
                        <a:t>Describe and</a:t>
                      </a:r>
                      <a:r>
                        <a:rPr lang="en-GB" sz="2400" baseline="0" dirty="0">
                          <a:solidFill>
                            <a:schemeClr val="tx1"/>
                          </a:solidFill>
                        </a:rPr>
                        <a:t> explain what happens at each plate boundary and the hazards that occur at each.  Give specific examples.</a:t>
                      </a:r>
                      <a:endParaRPr lang="en-GB" sz="2400" dirty="0">
                        <a:solidFill>
                          <a:schemeClr val="tx1"/>
                        </a:solidFill>
                      </a:endParaRPr>
                    </a:p>
                  </a:txBody>
                  <a:tcPr marL="60427" marR="6042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0" lang="en-GB" sz="2400" b="0" i="0" u="none" strike="noStrike" kern="1200" cap="none" spc="0" normalizeH="0" noProof="0" dirty="0">
                          <a:ln>
                            <a:noFill/>
                          </a:ln>
                          <a:solidFill>
                            <a:schemeClr val="tx1"/>
                          </a:solidFill>
                          <a:effectLst/>
                          <a:uLnTx/>
                          <a:uFillTx/>
                          <a:latin typeface="+mn-lt"/>
                          <a:ea typeface="+mn-ea"/>
                          <a:cs typeface="+mn-cs"/>
                        </a:rPr>
                        <a:t>The</a:t>
                      </a:r>
                      <a:r>
                        <a:rPr kumimoji="0" lang="en-GB" sz="2400" b="0" i="0" u="none" strike="noStrike" kern="1200" cap="none" spc="0" normalizeH="0" baseline="0" noProof="0" dirty="0">
                          <a:ln>
                            <a:noFill/>
                          </a:ln>
                          <a:solidFill>
                            <a:schemeClr val="tx1"/>
                          </a:solidFill>
                          <a:effectLst/>
                          <a:uLnTx/>
                          <a:uFillTx/>
                          <a:latin typeface="+mn-lt"/>
                          <a:ea typeface="+mn-ea"/>
                          <a:cs typeface="+mn-cs"/>
                        </a:rPr>
                        <a:t> four types of plate boundary are…</a:t>
                      </a:r>
                    </a:p>
                    <a:p>
                      <a:pPr marL="457200" marR="0" lvl="1"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At the ____ boundary the plates…</a:t>
                      </a:r>
                    </a:p>
                    <a:p>
                      <a:pPr marL="457200" marR="0" lvl="1" indent="0" algn="l" defTabSz="914400" rtl="0" eaLnBrk="1" fontAlgn="base" latinLnBrk="0" hangingPunct="1">
                        <a:lnSpc>
                          <a:spcPct val="100000"/>
                        </a:lnSpc>
                        <a:spcBef>
                          <a:spcPct val="0"/>
                        </a:spcBef>
                        <a:spcAft>
                          <a:spcPct val="0"/>
                        </a:spcAft>
                        <a:buClrTx/>
                        <a:buSzTx/>
                        <a:buFont typeface="Wingdings" pitchFamily="2" charset="2"/>
                        <a:buNone/>
                        <a:tabLst/>
                        <a:defRPr/>
                      </a:pPr>
                      <a:r>
                        <a:rPr lang="en-GB" sz="2400" dirty="0">
                          <a:solidFill>
                            <a:schemeClr val="tx1"/>
                          </a:solidFill>
                        </a:rPr>
                        <a:t>At the ___ boundary…</a:t>
                      </a:r>
                    </a:p>
                    <a:p>
                      <a:pPr marL="457200" marR="0" lvl="1" indent="0" algn="l" defTabSz="914400" rtl="0" eaLnBrk="1" fontAlgn="base" latinLnBrk="0" hangingPunct="1">
                        <a:lnSpc>
                          <a:spcPct val="100000"/>
                        </a:lnSpc>
                        <a:spcBef>
                          <a:spcPct val="0"/>
                        </a:spcBef>
                        <a:spcAft>
                          <a:spcPct val="0"/>
                        </a:spcAft>
                        <a:buClrTx/>
                        <a:buSzTx/>
                        <a:buFont typeface="Wingdings" pitchFamily="2" charset="2"/>
                        <a:buNone/>
                        <a:tabLst/>
                        <a:defRPr/>
                      </a:pPr>
                      <a:r>
                        <a:rPr lang="en-GB" sz="2400" dirty="0">
                          <a:solidFill>
                            <a:schemeClr val="tx1"/>
                          </a:solidFill>
                        </a:rPr>
                        <a:t>The next plate boundary is…</a:t>
                      </a:r>
                    </a:p>
                    <a:p>
                      <a:pPr marL="457200" marR="0" lvl="1" indent="0" algn="l" defTabSz="914400" rtl="0" eaLnBrk="1" fontAlgn="base" latinLnBrk="0" hangingPunct="1">
                        <a:lnSpc>
                          <a:spcPct val="100000"/>
                        </a:lnSpc>
                        <a:spcBef>
                          <a:spcPct val="0"/>
                        </a:spcBef>
                        <a:spcAft>
                          <a:spcPct val="0"/>
                        </a:spcAft>
                        <a:buClrTx/>
                        <a:buSzTx/>
                        <a:buFont typeface="Wingdings" pitchFamily="2" charset="2"/>
                        <a:buNone/>
                        <a:tabLst/>
                        <a:defRPr/>
                      </a:pPr>
                      <a:r>
                        <a:rPr lang="en-GB" sz="2400" dirty="0">
                          <a:solidFill>
                            <a:schemeClr val="tx1"/>
                          </a:solidFill>
                        </a:rPr>
                        <a:t>Here</a:t>
                      </a:r>
                      <a:r>
                        <a:rPr lang="en-GB" sz="2400" baseline="0" dirty="0">
                          <a:solidFill>
                            <a:schemeClr val="tx1"/>
                          </a:solidFill>
                        </a:rPr>
                        <a:t>…</a:t>
                      </a:r>
                    </a:p>
                    <a:p>
                      <a:pPr marL="457200" marR="0" lvl="1" indent="0" algn="l" defTabSz="914400" rtl="0" eaLnBrk="1" fontAlgn="base" latinLnBrk="0" hangingPunct="1">
                        <a:lnSpc>
                          <a:spcPct val="100000"/>
                        </a:lnSpc>
                        <a:spcBef>
                          <a:spcPct val="0"/>
                        </a:spcBef>
                        <a:spcAft>
                          <a:spcPct val="0"/>
                        </a:spcAft>
                        <a:buClrTx/>
                        <a:buSzTx/>
                        <a:buFont typeface="Wingdings" pitchFamily="2" charset="2"/>
                        <a:buNone/>
                        <a:tabLst/>
                        <a:defRPr/>
                      </a:pPr>
                      <a:r>
                        <a:rPr lang="en-GB" sz="2400" noProof="0" dirty="0">
                          <a:solidFill>
                            <a:schemeClr val="tx1"/>
                          </a:solidFill>
                        </a:rPr>
                        <a:t>One example of a ___ boundary is…</a:t>
                      </a:r>
                    </a:p>
                  </a:txBody>
                  <a:tcPr marL="60429" marR="60429"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3116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Plenary – Plate Boundary Kung-Fu</a:t>
            </a:r>
          </a:p>
        </p:txBody>
      </p:sp>
      <p:sp>
        <p:nvSpPr>
          <p:cNvPr id="3" name="Content Placeholder 2"/>
          <p:cNvSpPr>
            <a:spLocks noGrp="1"/>
          </p:cNvSpPr>
          <p:nvPr>
            <p:ph idx="1"/>
          </p:nvPr>
        </p:nvSpPr>
        <p:spPr/>
        <p:txBody>
          <a:bodyPr/>
          <a:lstStyle/>
          <a:p>
            <a:pPr marL="0" indent="0">
              <a:buNone/>
            </a:pPr>
            <a:r>
              <a:rPr lang="en-GB" dirty="0"/>
              <a:t>Show me your moves for….</a:t>
            </a:r>
          </a:p>
        </p:txBody>
      </p:sp>
      <p:sp>
        <p:nvSpPr>
          <p:cNvPr id="4" name="TextBox 3"/>
          <p:cNvSpPr txBox="1"/>
          <p:nvPr/>
        </p:nvSpPr>
        <p:spPr>
          <a:xfrm>
            <a:off x="2508740" y="3165231"/>
            <a:ext cx="7432430" cy="2123658"/>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GB" sz="6600" dirty="0"/>
              <a:t>CONSERVATIVE PLATE BOUNDARY</a:t>
            </a:r>
          </a:p>
        </p:txBody>
      </p:sp>
      <p:sp>
        <p:nvSpPr>
          <p:cNvPr id="5" name="TextBox 4"/>
          <p:cNvSpPr txBox="1"/>
          <p:nvPr/>
        </p:nvSpPr>
        <p:spPr>
          <a:xfrm>
            <a:off x="2661140" y="3317631"/>
            <a:ext cx="7432430" cy="2123658"/>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GB" sz="6600" dirty="0"/>
              <a:t>DESTRUCTIVE PLATE BOUNDARY</a:t>
            </a:r>
          </a:p>
        </p:txBody>
      </p:sp>
      <p:sp>
        <p:nvSpPr>
          <p:cNvPr id="6" name="TextBox 5"/>
          <p:cNvSpPr txBox="1"/>
          <p:nvPr/>
        </p:nvSpPr>
        <p:spPr>
          <a:xfrm>
            <a:off x="2813540" y="3470031"/>
            <a:ext cx="7432430" cy="2123658"/>
          </a:xfrm>
          <a:prstGeom prst="rect">
            <a:avLst/>
          </a:prstGeom>
          <a:solidFill>
            <a:srgbClr val="FF0000"/>
          </a:solidFill>
        </p:spPr>
        <p:style>
          <a:lnRef idx="3">
            <a:schemeClr val="lt1"/>
          </a:lnRef>
          <a:fillRef idx="1">
            <a:schemeClr val="accent2"/>
          </a:fillRef>
          <a:effectRef idx="1">
            <a:schemeClr val="accent2"/>
          </a:effectRef>
          <a:fontRef idx="minor">
            <a:schemeClr val="lt1"/>
          </a:fontRef>
        </p:style>
        <p:txBody>
          <a:bodyPr wrap="square" rtlCol="0">
            <a:spAutoFit/>
          </a:bodyPr>
          <a:lstStyle/>
          <a:p>
            <a:r>
              <a:rPr lang="en-GB" sz="6600" dirty="0"/>
              <a:t>CONSTRUCTIVE PLATE BOUNDARY</a:t>
            </a:r>
          </a:p>
        </p:txBody>
      </p:sp>
      <p:sp>
        <p:nvSpPr>
          <p:cNvPr id="7" name="TextBox 6"/>
          <p:cNvSpPr txBox="1"/>
          <p:nvPr/>
        </p:nvSpPr>
        <p:spPr>
          <a:xfrm>
            <a:off x="2965940" y="3622431"/>
            <a:ext cx="7432430" cy="2123658"/>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GB" sz="6600" dirty="0"/>
              <a:t>DESTRUCTIVE PLATE BOUNDARY</a:t>
            </a:r>
          </a:p>
        </p:txBody>
      </p:sp>
      <p:sp>
        <p:nvSpPr>
          <p:cNvPr id="8" name="TextBox 7"/>
          <p:cNvSpPr txBox="1"/>
          <p:nvPr/>
        </p:nvSpPr>
        <p:spPr>
          <a:xfrm>
            <a:off x="3118340" y="3774831"/>
            <a:ext cx="7432430" cy="2123658"/>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GB" sz="6600" dirty="0"/>
              <a:t>DESTRUCTIVE PLATE BOUNDARY</a:t>
            </a:r>
          </a:p>
        </p:txBody>
      </p:sp>
      <p:sp>
        <p:nvSpPr>
          <p:cNvPr id="9" name="TextBox 8"/>
          <p:cNvSpPr txBox="1"/>
          <p:nvPr/>
        </p:nvSpPr>
        <p:spPr>
          <a:xfrm>
            <a:off x="3270740" y="3927231"/>
            <a:ext cx="7432430" cy="2123658"/>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GB" sz="6600" dirty="0"/>
              <a:t>CONSERVATIVE PLATE BOUNDARY</a:t>
            </a:r>
          </a:p>
        </p:txBody>
      </p:sp>
    </p:spTree>
    <p:extLst>
      <p:ext uri="{BB962C8B-B14F-4D97-AF65-F5344CB8AC3E}">
        <p14:creationId xmlns:p14="http://schemas.microsoft.com/office/powerpoint/2010/main" val="4088023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0"/>
            <a:ext cx="12192000" cy="666786"/>
          </a:xfrm>
          <a:prstGeom prst="rect">
            <a:avLst/>
          </a:prstGeom>
          <a:solidFill>
            <a:schemeClr val="accent6">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3733" b="1" u="sng" dirty="0">
                <a:solidFill>
                  <a:schemeClr val="tx1"/>
                </a:solidFill>
              </a:rPr>
              <a:t>What happens at plate boundaries?</a:t>
            </a:r>
            <a:r>
              <a:rPr lang="en-GB" sz="3733" b="1" u="sng" dirty="0">
                <a:solidFill>
                  <a:schemeClr val="tx1"/>
                </a:solidFill>
                <a:latin typeface="+mj-lt"/>
              </a:rPr>
              <a:t>		</a:t>
            </a:r>
          </a:p>
        </p:txBody>
      </p:sp>
      <p:sp>
        <p:nvSpPr>
          <p:cNvPr id="14" name="TextBox 31"/>
          <p:cNvSpPr txBox="1">
            <a:spLocks noChangeArrowheads="1"/>
          </p:cNvSpPr>
          <p:nvPr/>
        </p:nvSpPr>
        <p:spPr bwMode="auto">
          <a:xfrm>
            <a:off x="1471741" y="1985563"/>
            <a:ext cx="5788220" cy="2308324"/>
          </a:xfrm>
          <a:prstGeom prst="rect">
            <a:avLst/>
          </a:prstGeom>
          <a:solidFill>
            <a:schemeClr val="accent4">
              <a:lumMod val="40000"/>
              <a:lumOff val="60000"/>
            </a:schemeClr>
          </a:solidFill>
          <a:ln w="9525">
            <a:noFill/>
            <a:miter lim="800000"/>
            <a:headEnd/>
            <a:tailEnd/>
          </a:ln>
        </p:spPr>
        <p:txBody>
          <a:bodyPr wrap="square">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457200" indent="-457200" eaLnBrk="1" hangingPunct="1">
              <a:spcBef>
                <a:spcPct val="0"/>
              </a:spcBef>
              <a:buSzPct val="150000"/>
              <a:buFont typeface="+mj-lt"/>
              <a:buAutoNum type="arabicPeriod"/>
            </a:pPr>
            <a:r>
              <a:rPr lang="en-GB" altLang="en-US" sz="2400" dirty="0"/>
              <a:t>What is a plate boundary?</a:t>
            </a:r>
          </a:p>
          <a:p>
            <a:pPr marL="457200" indent="-457200" eaLnBrk="1" hangingPunct="1">
              <a:spcBef>
                <a:spcPct val="0"/>
              </a:spcBef>
              <a:buSzPct val="150000"/>
              <a:buFont typeface="+mj-lt"/>
              <a:buAutoNum type="arabicPeriod"/>
            </a:pPr>
            <a:r>
              <a:rPr lang="en-GB" altLang="en-US" sz="2400" dirty="0"/>
              <a:t>What happens to magma as it is heated by the inner core?</a:t>
            </a:r>
          </a:p>
          <a:p>
            <a:pPr marL="457200" indent="-457200" eaLnBrk="1" hangingPunct="1">
              <a:spcBef>
                <a:spcPct val="0"/>
              </a:spcBef>
              <a:buSzPct val="150000"/>
              <a:buFont typeface="+mj-lt"/>
              <a:buAutoNum type="arabicPeriod"/>
            </a:pPr>
            <a:r>
              <a:rPr lang="en-GB" altLang="en-US" sz="2400" dirty="0"/>
              <a:t>What happens when it cools?</a:t>
            </a:r>
          </a:p>
          <a:p>
            <a:pPr marL="457200" indent="-457200" eaLnBrk="1" hangingPunct="1">
              <a:spcBef>
                <a:spcPct val="0"/>
              </a:spcBef>
              <a:buSzPct val="150000"/>
              <a:buFont typeface="+mj-lt"/>
              <a:buAutoNum type="arabicPeriod"/>
            </a:pPr>
            <a:r>
              <a:rPr lang="en-GB" altLang="en-US" sz="2400" dirty="0"/>
              <a:t>Give an example of two plates which are moving apart.</a:t>
            </a:r>
          </a:p>
        </p:txBody>
      </p:sp>
      <p:sp>
        <p:nvSpPr>
          <p:cNvPr id="7" name="Rectangle 6"/>
          <p:cNvSpPr/>
          <p:nvPr/>
        </p:nvSpPr>
        <p:spPr>
          <a:xfrm>
            <a:off x="0" y="691978"/>
            <a:ext cx="12192000" cy="55193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rPr>
              <a:t>LO: To describe and explain what happens at different types of plate boundaries </a:t>
            </a:r>
          </a:p>
        </p:txBody>
      </p:sp>
    </p:spTree>
    <p:extLst>
      <p:ext uri="{BB962C8B-B14F-4D97-AF65-F5344CB8AC3E}">
        <p14:creationId xmlns:p14="http://schemas.microsoft.com/office/powerpoint/2010/main" val="1780689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154376" y="4711759"/>
            <a:ext cx="11888941" cy="1793816"/>
          </a:xfrm>
          <a:solidFill>
            <a:schemeClr val="accent5">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Autofit/>
          </a:bodyPr>
          <a:lstStyle/>
          <a:p>
            <a:pPr marL="0" indent="0">
              <a:buNone/>
            </a:pPr>
            <a:r>
              <a:rPr lang="en-GB" sz="2400" dirty="0">
                <a:cs typeface="Arial" panose="020B0604020202020204" pitchFamily="34" charset="0"/>
              </a:rPr>
              <a:t>The Earth’s crust is broken into big slabs known as ___________  ___________. These plates are moving because of ___________ _____________ in the ___________. This is when heat from the _______ causes the molten rock to __________ towards the crust. As the magma rises towards the surface, it _____ ____ and moves sideways, dragging the plate with it. This is called slab pull. The magma then sinks back down to be _______ by the core.</a:t>
            </a:r>
          </a:p>
        </p:txBody>
      </p:sp>
      <p:sp>
        <p:nvSpPr>
          <p:cNvPr id="5" name="TextBox 4"/>
          <p:cNvSpPr txBox="1"/>
          <p:nvPr/>
        </p:nvSpPr>
        <p:spPr>
          <a:xfrm>
            <a:off x="154377" y="4003873"/>
            <a:ext cx="11888940" cy="400110"/>
          </a:xfrm>
          <a:prstGeom prst="rect">
            <a:avLst/>
          </a:prstGeom>
          <a:solidFill>
            <a:srgbClr val="CC99FF">
              <a:alpha val="50196"/>
            </a:srgbClr>
          </a:solid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ea typeface="+mn-ea"/>
                <a:cs typeface="Arial" panose="020B0604020202020204" pitchFamily="34" charset="0"/>
              </a:rPr>
              <a:t>mantle	       core        	currents        convection      tectonic plates        rise           reheated       cools down</a:t>
            </a:r>
            <a:endParaRPr kumimoji="0" lang="en-GB" sz="2000" b="1" i="0" u="none" strike="noStrike" kern="1200" cap="none" spc="0" normalizeH="0" baseline="0" noProof="0" dirty="0">
              <a:ln>
                <a:noFill/>
              </a:ln>
              <a:solidFill>
                <a:srgbClr val="00B050"/>
              </a:solidFill>
              <a:effectLst/>
              <a:uLnTx/>
              <a:uFillTx/>
              <a:ea typeface="+mn-ea"/>
              <a:cs typeface="Arial" panose="020B0604020202020204" pitchFamily="34" charset="0"/>
            </a:endParaRPr>
          </a:p>
        </p:txBody>
      </p:sp>
      <p:pic>
        <p:nvPicPr>
          <p:cNvPr id="6" name="Picture 5" descr="C:\Documents and Settings\Gary Crumbie\My Documents\My Pictures\plates diagram.jpg"/>
          <p:cNvPicPr>
            <a:picLocks noChangeAspect="1" noChangeArrowheads="1"/>
          </p:cNvPicPr>
          <p:nvPr/>
        </p:nvPicPr>
        <p:blipFill rotWithShape="1">
          <a:blip r:embed="rId3"/>
          <a:srcRect l="1705" t="4868" r="3409" b="12713"/>
          <a:stretch/>
        </p:blipFill>
        <p:spPr bwMode="auto">
          <a:xfrm>
            <a:off x="154377" y="792286"/>
            <a:ext cx="8015402" cy="2997582"/>
          </a:xfrm>
          <a:prstGeom prst="rect">
            <a:avLst/>
          </a:prstGeom>
          <a:noFill/>
          <a:ln w="9525">
            <a:noFill/>
            <a:miter lim="800000"/>
            <a:headEnd/>
            <a:tailEnd/>
          </a:ln>
        </p:spPr>
      </p:pic>
      <p:sp>
        <p:nvSpPr>
          <p:cNvPr id="7" name="Content Placeholder 2"/>
          <p:cNvSpPr txBox="1">
            <a:spLocks/>
          </p:cNvSpPr>
          <p:nvPr/>
        </p:nvSpPr>
        <p:spPr>
          <a:xfrm>
            <a:off x="9105598" y="792286"/>
            <a:ext cx="2792439" cy="1006426"/>
          </a:xfrm>
          <a:prstGeom prst="rect">
            <a:avLst/>
          </a:prstGeom>
          <a:ln>
            <a:noFill/>
          </a:ln>
        </p:spPr>
        <p:style>
          <a:lnRef idx="2">
            <a:schemeClr val="dk1"/>
          </a:lnRef>
          <a:fillRef idx="1">
            <a:schemeClr val="lt1"/>
          </a:fillRef>
          <a:effectRef idx="0">
            <a:schemeClr val="dk1"/>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GB" sz="2000" b="1" i="0" u="none" strike="noStrike" kern="1200" cap="none" spc="0" normalizeH="0" baseline="0" noProof="0" dirty="0">
                <a:ln>
                  <a:noFill/>
                </a:ln>
                <a:solidFill>
                  <a:prstClr val="black"/>
                </a:solidFill>
                <a:effectLst/>
                <a:uLnTx/>
                <a:uFillTx/>
                <a:ea typeface="+mn-ea"/>
                <a:cs typeface="Arial" panose="020B0604020202020204" pitchFamily="34" charset="0"/>
              </a:rPr>
              <a:t>TASK</a:t>
            </a: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rPr>
              <a:t>Watch the </a:t>
            </a: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hlinkClick r:id="rId4"/>
              </a:rPr>
              <a:t>video</a:t>
            </a: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rPr>
              <a:t> and complete the paragraph.</a:t>
            </a:r>
          </a:p>
        </p:txBody>
      </p:sp>
      <p:sp>
        <p:nvSpPr>
          <p:cNvPr id="9" name="TextBox 8">
            <a:extLst>
              <a:ext uri="{FF2B5EF4-FFF2-40B4-BE49-F238E27FC236}">
                <a16:creationId xmlns:a16="http://schemas.microsoft.com/office/drawing/2014/main" id="{C22D6006-89CA-1944-91B1-ADACCA1DDD03}"/>
              </a:ext>
            </a:extLst>
          </p:cNvPr>
          <p:cNvSpPr txBox="1"/>
          <p:nvPr/>
        </p:nvSpPr>
        <p:spPr>
          <a:xfrm>
            <a:off x="9096" y="0"/>
            <a:ext cx="12182904" cy="461665"/>
          </a:xfrm>
          <a:prstGeom prst="rect">
            <a:avLst/>
          </a:prstGeom>
          <a:solidFill>
            <a:schemeClr val="accent6">
              <a:lumMod val="40000"/>
              <a:lumOff val="60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ea typeface="+mn-ea"/>
                <a:cs typeface="Arial" panose="020B0604020202020204" pitchFamily="34" charset="0"/>
              </a:rPr>
              <a:t>How do plates move?</a:t>
            </a:r>
          </a:p>
        </p:txBody>
      </p:sp>
      <p:sp>
        <p:nvSpPr>
          <p:cNvPr id="10" name="Rectangle 9"/>
          <p:cNvSpPr/>
          <p:nvPr/>
        </p:nvSpPr>
        <p:spPr>
          <a:xfrm>
            <a:off x="9105598" y="1884895"/>
            <a:ext cx="2937718" cy="2031325"/>
          </a:xfrm>
          <a:prstGeom prst="rect">
            <a:avLst/>
          </a:prstGeom>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0000"/>
                </a:solidFill>
                <a:effectLst/>
                <a:uLnTx/>
                <a:uFillTx/>
                <a:ea typeface="+mn-ea"/>
                <a:cs typeface="+mn-cs"/>
              </a:rPr>
              <a:t>CHALLENGE: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ea typeface="+mn-ea"/>
                <a:cs typeface="+mn-cs"/>
              </a:rPr>
              <a:t>Write down what you think might happen if two plates are moving towards each other. Or away from each other? Or moving along side by side?</a:t>
            </a:r>
          </a:p>
        </p:txBody>
      </p:sp>
    </p:spTree>
    <p:extLst>
      <p:ext uri="{BB962C8B-B14F-4D97-AF65-F5344CB8AC3E}">
        <p14:creationId xmlns:p14="http://schemas.microsoft.com/office/powerpoint/2010/main" val="209871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Documents and Settings\Gary Crumbie\My Documents\My Pictures\plates diagram.jpg"/>
          <p:cNvPicPr>
            <a:picLocks noChangeAspect="1" noChangeArrowheads="1"/>
          </p:cNvPicPr>
          <p:nvPr/>
        </p:nvPicPr>
        <p:blipFill rotWithShape="1">
          <a:blip r:embed="rId3"/>
          <a:srcRect l="1705" t="4868" r="3409" b="12713"/>
          <a:stretch/>
        </p:blipFill>
        <p:spPr bwMode="auto">
          <a:xfrm>
            <a:off x="1699779" y="138597"/>
            <a:ext cx="9001992" cy="3823060"/>
          </a:xfrm>
          <a:prstGeom prst="rect">
            <a:avLst/>
          </a:prstGeom>
          <a:noFill/>
          <a:ln w="9525">
            <a:noFill/>
            <a:miter lim="800000"/>
            <a:headEnd/>
            <a:tailEnd/>
          </a:ln>
        </p:spPr>
      </p:pic>
      <p:sp>
        <p:nvSpPr>
          <p:cNvPr id="8" name="Subtitle 2"/>
          <p:cNvSpPr txBox="1">
            <a:spLocks/>
          </p:cNvSpPr>
          <p:nvPr/>
        </p:nvSpPr>
        <p:spPr>
          <a:xfrm>
            <a:off x="151529" y="4531648"/>
            <a:ext cx="11888941" cy="2050127"/>
          </a:xfrm>
          <a:prstGeom prst="rect">
            <a:avLst/>
          </a:prstGeom>
          <a:solidFill>
            <a:schemeClr val="accent6">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rPr>
              <a:t>The earth’s crust is broken into big slabs known as </a:t>
            </a:r>
            <a:r>
              <a:rPr kumimoji="0" lang="en-GB" sz="2800" b="1" i="0" u="none" strike="noStrike" kern="1200" cap="none" spc="0" normalizeH="0" baseline="0" noProof="0" dirty="0">
                <a:ln>
                  <a:noFill/>
                </a:ln>
                <a:solidFill>
                  <a:prstClr val="black"/>
                </a:solidFill>
                <a:effectLst/>
                <a:uLnTx/>
                <a:uFillTx/>
                <a:ea typeface="+mn-ea"/>
                <a:cs typeface="Arial" panose="020B0604020202020204" pitchFamily="34" charset="0"/>
              </a:rPr>
              <a:t>tectonic plates</a:t>
            </a: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rPr>
              <a:t>. These plates are moving because of </a:t>
            </a:r>
            <a:r>
              <a:rPr kumimoji="0" lang="en-GB" sz="2800" b="1" i="0" u="none" strike="noStrike" kern="1200" cap="none" spc="0" normalizeH="0" baseline="0" noProof="0" dirty="0">
                <a:ln>
                  <a:noFill/>
                </a:ln>
                <a:solidFill>
                  <a:prstClr val="black"/>
                </a:solidFill>
                <a:effectLst/>
                <a:uLnTx/>
                <a:uFillTx/>
                <a:ea typeface="+mn-ea"/>
                <a:cs typeface="Arial" panose="020B0604020202020204" pitchFamily="34" charset="0"/>
              </a:rPr>
              <a:t>convection currents </a:t>
            </a: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rPr>
              <a:t>in the </a:t>
            </a:r>
            <a:r>
              <a:rPr kumimoji="0" lang="en-GB" sz="2800" b="1" i="0" u="none" strike="noStrike" kern="1200" cap="none" spc="0" normalizeH="0" baseline="0" noProof="0" dirty="0">
                <a:ln>
                  <a:noFill/>
                </a:ln>
                <a:solidFill>
                  <a:prstClr val="black"/>
                </a:solidFill>
                <a:effectLst/>
                <a:uLnTx/>
                <a:uFillTx/>
                <a:ea typeface="+mn-ea"/>
                <a:cs typeface="Arial" panose="020B0604020202020204" pitchFamily="34" charset="0"/>
              </a:rPr>
              <a:t>mantle</a:t>
            </a: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rPr>
              <a:t>. This is when heat from the </a:t>
            </a:r>
            <a:r>
              <a:rPr kumimoji="0" lang="en-GB" sz="2800" b="1" i="0" u="none" strike="noStrike" kern="1200" cap="none" spc="0" normalizeH="0" baseline="0" noProof="0" dirty="0">
                <a:ln>
                  <a:noFill/>
                </a:ln>
                <a:solidFill>
                  <a:prstClr val="black"/>
                </a:solidFill>
                <a:effectLst/>
                <a:uLnTx/>
                <a:uFillTx/>
                <a:ea typeface="+mn-ea"/>
                <a:cs typeface="Arial" panose="020B0604020202020204" pitchFamily="34" charset="0"/>
              </a:rPr>
              <a:t>core</a:t>
            </a:r>
            <a:r>
              <a:rPr kumimoji="0" lang="en-GB" sz="2800" b="0" i="0" u="none" strike="noStrike" kern="1200" cap="none" spc="0" normalizeH="0" baseline="0" noProof="0" dirty="0">
                <a:ln>
                  <a:noFill/>
                </a:ln>
                <a:solidFill>
                  <a:prstClr val="black"/>
                </a:solidFill>
                <a:effectLst/>
                <a:uLnTx/>
                <a:uFillTx/>
                <a:ea typeface="+mn-ea"/>
                <a:cs typeface="Arial" panose="020B0604020202020204" pitchFamily="34" charset="0"/>
              </a:rPr>
              <a:t> </a:t>
            </a: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rPr>
              <a:t>causes the molten rock to </a:t>
            </a:r>
            <a:r>
              <a:rPr kumimoji="0" lang="en-GB" sz="2800" b="1" i="0" u="none" strike="noStrike" kern="1200" cap="none" spc="0" normalizeH="0" baseline="0" noProof="0" dirty="0">
                <a:ln>
                  <a:noFill/>
                </a:ln>
                <a:solidFill>
                  <a:prstClr val="black"/>
                </a:solidFill>
                <a:effectLst/>
                <a:uLnTx/>
                <a:uFillTx/>
                <a:ea typeface="+mn-ea"/>
                <a:cs typeface="Arial" panose="020B0604020202020204" pitchFamily="34" charset="0"/>
              </a:rPr>
              <a:t>rise</a:t>
            </a:r>
            <a:r>
              <a:rPr kumimoji="0" lang="en-GB" sz="2800" b="0" i="0" u="none" strike="noStrike" kern="1200" cap="none" spc="0" normalizeH="0" baseline="0" noProof="0" dirty="0">
                <a:ln>
                  <a:noFill/>
                </a:ln>
                <a:solidFill>
                  <a:prstClr val="black"/>
                </a:solidFill>
                <a:effectLst/>
                <a:uLnTx/>
                <a:uFillTx/>
                <a:ea typeface="+mn-ea"/>
                <a:cs typeface="Arial" panose="020B0604020202020204" pitchFamily="34" charset="0"/>
              </a:rPr>
              <a:t> </a:t>
            </a: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rPr>
              <a:t>towards the crust. As the magma rises towards the surface, it </a:t>
            </a:r>
            <a:r>
              <a:rPr kumimoji="0" lang="en-GB" sz="2800" b="1" i="0" u="none" strike="noStrike" kern="1200" cap="none" spc="0" normalizeH="0" baseline="0" noProof="0" dirty="0">
                <a:ln>
                  <a:noFill/>
                </a:ln>
                <a:solidFill>
                  <a:prstClr val="black"/>
                </a:solidFill>
                <a:effectLst/>
                <a:uLnTx/>
                <a:uFillTx/>
                <a:ea typeface="+mn-ea"/>
                <a:cs typeface="Arial" panose="020B0604020202020204" pitchFamily="34" charset="0"/>
              </a:rPr>
              <a:t>cools down </a:t>
            </a: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rPr>
              <a:t>and moves sideways, moving the plate with it. This is called slab pull. The magma then sinks back down to be </a:t>
            </a:r>
            <a:r>
              <a:rPr kumimoji="0" lang="en-GB" sz="2400" b="1" i="0" u="none" strike="noStrike" kern="1200" cap="none" spc="0" normalizeH="0" baseline="0" noProof="0" dirty="0">
                <a:ln>
                  <a:noFill/>
                </a:ln>
                <a:solidFill>
                  <a:prstClr val="black"/>
                </a:solidFill>
                <a:effectLst/>
                <a:uLnTx/>
                <a:uFillTx/>
                <a:ea typeface="+mn-ea"/>
                <a:cs typeface="Arial" panose="020B0604020202020204" pitchFamily="34" charset="0"/>
              </a:rPr>
              <a:t>reheated</a:t>
            </a:r>
            <a:r>
              <a:rPr kumimoji="0" lang="en-GB" sz="2000" b="0" i="0" u="none" strike="noStrike" kern="1200" cap="none" spc="0" normalizeH="0" baseline="0" noProof="0" dirty="0">
                <a:ln>
                  <a:noFill/>
                </a:ln>
                <a:solidFill>
                  <a:prstClr val="black"/>
                </a:solidFill>
                <a:effectLst/>
                <a:uLnTx/>
                <a:uFillTx/>
                <a:ea typeface="+mn-ea"/>
                <a:cs typeface="Arial" panose="020B0604020202020204" pitchFamily="34" charset="0"/>
              </a:rPr>
              <a:t> by the core.</a:t>
            </a:r>
          </a:p>
        </p:txBody>
      </p:sp>
    </p:spTree>
    <p:extLst>
      <p:ext uri="{BB962C8B-B14F-4D97-AF65-F5344CB8AC3E}">
        <p14:creationId xmlns:p14="http://schemas.microsoft.com/office/powerpoint/2010/main" val="4135629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rotWithShape="1">
          <a:blip r:embed="rId2"/>
          <a:srcRect l="11166" t="30129" r="39933" b="23637"/>
          <a:stretch/>
        </p:blipFill>
        <p:spPr>
          <a:xfrm>
            <a:off x="0" y="0"/>
            <a:ext cx="11862486" cy="6869551"/>
          </a:xfrm>
          <a:prstGeom prst="rect">
            <a:avLst/>
          </a:prstGeom>
        </p:spPr>
      </p:pic>
    </p:spTree>
    <p:extLst>
      <p:ext uri="{BB962C8B-B14F-4D97-AF65-F5344CB8AC3E}">
        <p14:creationId xmlns:p14="http://schemas.microsoft.com/office/powerpoint/2010/main" val="4164316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00C903-88D5-26B8-8317-55CFDE3453C4}"/>
              </a:ext>
            </a:extLst>
          </p:cNvPr>
          <p:cNvPicPr>
            <a:picLocks noChangeAspect="1"/>
          </p:cNvPicPr>
          <p:nvPr/>
        </p:nvPicPr>
        <p:blipFill rotWithShape="1">
          <a:blip r:embed="rId2"/>
          <a:srcRect l="11327" t="28623" r="39911" b="24199"/>
          <a:stretch/>
        </p:blipFill>
        <p:spPr>
          <a:xfrm>
            <a:off x="420129" y="135315"/>
            <a:ext cx="10787449" cy="6722685"/>
          </a:xfrm>
          <a:prstGeom prst="rect">
            <a:avLst/>
          </a:prstGeom>
        </p:spPr>
      </p:pic>
    </p:spTree>
    <p:extLst>
      <p:ext uri="{BB962C8B-B14F-4D97-AF65-F5344CB8AC3E}">
        <p14:creationId xmlns:p14="http://schemas.microsoft.com/office/powerpoint/2010/main" val="3180485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941169" y="202110"/>
            <a:ext cx="1981200" cy="3477875"/>
          </a:xfrm>
          <a:prstGeom prst="rect">
            <a:avLst/>
          </a:prstGeom>
          <a:no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7" name="Straight Arrow Connector 6"/>
          <p:cNvCxnSpPr/>
          <p:nvPr/>
        </p:nvCxnSpPr>
        <p:spPr>
          <a:xfrm>
            <a:off x="10124620" y="808892"/>
            <a:ext cx="0" cy="8440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0265296" y="808892"/>
            <a:ext cx="164534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Direction plate is moving in</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 name="Oval 8"/>
          <p:cNvSpPr/>
          <p:nvPr/>
        </p:nvSpPr>
        <p:spPr>
          <a:xfrm>
            <a:off x="10019113" y="2051538"/>
            <a:ext cx="484765" cy="49237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TextBox 9"/>
          <p:cNvSpPr txBox="1"/>
          <p:nvPr/>
        </p:nvSpPr>
        <p:spPr>
          <a:xfrm>
            <a:off x="10472510" y="2094156"/>
            <a:ext cx="164534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Earthquakes</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Isosceles Triangle 10"/>
          <p:cNvSpPr/>
          <p:nvPr/>
        </p:nvSpPr>
        <p:spPr>
          <a:xfrm>
            <a:off x="9983944" y="2825261"/>
            <a:ext cx="543381" cy="59928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TextBox 11"/>
          <p:cNvSpPr txBox="1"/>
          <p:nvPr/>
        </p:nvSpPr>
        <p:spPr>
          <a:xfrm>
            <a:off x="10425619" y="3114058"/>
            <a:ext cx="164534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Volcanoes</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13" name="Picture 12"/>
          <p:cNvPicPr>
            <a:picLocks noChangeAspect="1"/>
          </p:cNvPicPr>
          <p:nvPr/>
        </p:nvPicPr>
        <p:blipFill rotWithShape="1">
          <a:blip r:embed="rId2">
            <a:extLst>
              <a:ext uri="{28A0092B-C50C-407E-A947-70E740481C1C}">
                <a14:useLocalDpi xmlns:a14="http://schemas.microsoft.com/office/drawing/2010/main" val="0"/>
              </a:ext>
            </a:extLst>
          </a:blip>
          <a:srcRect r="16632"/>
          <a:stretch/>
        </p:blipFill>
        <p:spPr>
          <a:xfrm>
            <a:off x="129961" y="0"/>
            <a:ext cx="9811208" cy="6724330"/>
          </a:xfrm>
          <a:prstGeom prst="rect">
            <a:avLst/>
          </a:prstGeom>
        </p:spPr>
      </p:pic>
    </p:spTree>
    <p:extLst>
      <p:ext uri="{BB962C8B-B14F-4D97-AF65-F5344CB8AC3E}">
        <p14:creationId xmlns:p14="http://schemas.microsoft.com/office/powerpoint/2010/main" val="422031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941169" y="202110"/>
            <a:ext cx="1981200" cy="3477875"/>
          </a:xfrm>
          <a:prstGeom prst="rect">
            <a:avLst/>
          </a:prstGeom>
          <a:no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Key: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7" name="Straight Arrow Connector 6"/>
          <p:cNvCxnSpPr/>
          <p:nvPr/>
        </p:nvCxnSpPr>
        <p:spPr>
          <a:xfrm>
            <a:off x="10124620" y="808892"/>
            <a:ext cx="0" cy="8440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0265296" y="808892"/>
            <a:ext cx="164534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Direction plate is moving in</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9" name="Oval 8"/>
          <p:cNvSpPr/>
          <p:nvPr/>
        </p:nvSpPr>
        <p:spPr>
          <a:xfrm>
            <a:off x="10019113" y="2051538"/>
            <a:ext cx="484765" cy="49237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TextBox 9"/>
          <p:cNvSpPr txBox="1"/>
          <p:nvPr/>
        </p:nvSpPr>
        <p:spPr>
          <a:xfrm>
            <a:off x="10472510" y="2094156"/>
            <a:ext cx="164534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Earthquakes</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Isosceles Triangle 10"/>
          <p:cNvSpPr/>
          <p:nvPr/>
        </p:nvSpPr>
        <p:spPr>
          <a:xfrm>
            <a:off x="9983944" y="2825261"/>
            <a:ext cx="543381" cy="59928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TextBox 11"/>
          <p:cNvSpPr txBox="1"/>
          <p:nvPr/>
        </p:nvSpPr>
        <p:spPr>
          <a:xfrm>
            <a:off x="10425619" y="3114058"/>
            <a:ext cx="164534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Volcanoes</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13" name="Picture 12"/>
          <p:cNvPicPr>
            <a:picLocks noChangeAspect="1"/>
          </p:cNvPicPr>
          <p:nvPr/>
        </p:nvPicPr>
        <p:blipFill rotWithShape="1">
          <a:blip r:embed="rId2">
            <a:extLst>
              <a:ext uri="{28A0092B-C50C-407E-A947-70E740481C1C}">
                <a14:useLocalDpi xmlns:a14="http://schemas.microsoft.com/office/drawing/2010/main" val="0"/>
              </a:ext>
            </a:extLst>
          </a:blip>
          <a:srcRect r="16632"/>
          <a:stretch/>
        </p:blipFill>
        <p:spPr>
          <a:xfrm>
            <a:off x="129961" y="0"/>
            <a:ext cx="9811208" cy="6724330"/>
          </a:xfrm>
          <a:prstGeom prst="rect">
            <a:avLst/>
          </a:prstGeom>
        </p:spPr>
      </p:pic>
    </p:spTree>
    <p:extLst>
      <p:ext uri="{BB962C8B-B14F-4D97-AF65-F5344CB8AC3E}">
        <p14:creationId xmlns:p14="http://schemas.microsoft.com/office/powerpoint/2010/main" val="1910216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27384"/>
            <a:ext cx="12192000" cy="584775"/>
          </a:xfrm>
          <a:prstGeom prst="rect">
            <a:avLst/>
          </a:prstGeom>
          <a:solidFill>
            <a:schemeClr val="accent6">
              <a:lumMod val="40000"/>
              <a:lumOff val="60000"/>
            </a:schemeClr>
          </a:solid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3200" b="1" dirty="0">
                <a:solidFill>
                  <a:schemeClr val="tx1"/>
                </a:solidFill>
              </a:rPr>
              <a:t>What happens at plate boundaries?</a:t>
            </a:r>
          </a:p>
        </p:txBody>
      </p:sp>
      <p:sp>
        <p:nvSpPr>
          <p:cNvPr id="11" name="TextBox 10"/>
          <p:cNvSpPr txBox="1"/>
          <p:nvPr/>
        </p:nvSpPr>
        <p:spPr>
          <a:xfrm>
            <a:off x="5807968" y="2348881"/>
            <a:ext cx="4704523" cy="584775"/>
          </a:xfrm>
          <a:prstGeom prst="rect">
            <a:avLst/>
          </a:prstGeom>
          <a:noFill/>
        </p:spPr>
        <p:txBody>
          <a:bodyPr wrap="square" rtlCol="0">
            <a:spAutoFit/>
          </a:bodyPr>
          <a:lstStyle/>
          <a:p>
            <a:pPr marL="457189" indent="-457189"/>
            <a:r>
              <a:rPr lang="en-GB" sz="3200" dirty="0"/>
              <a:t> </a:t>
            </a:r>
          </a:p>
        </p:txBody>
      </p:sp>
      <p:sp>
        <p:nvSpPr>
          <p:cNvPr id="8" name="TextBox 7"/>
          <p:cNvSpPr txBox="1">
            <a:spLocks noChangeArrowheads="1"/>
          </p:cNvSpPr>
          <p:nvPr/>
        </p:nvSpPr>
        <p:spPr bwMode="auto">
          <a:xfrm>
            <a:off x="143933" y="775787"/>
            <a:ext cx="12048067" cy="2513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2667" dirty="0"/>
              <a:t>The Earth is split up into tectonic plates which move, as we know. When they move, sometimes they rub against each other, sometimes they collide together and sometimes they move apart.</a:t>
            </a:r>
          </a:p>
          <a:p>
            <a:pPr eaLnBrk="1" hangingPunct="1">
              <a:spcBef>
                <a:spcPct val="0"/>
              </a:spcBef>
              <a:buFontTx/>
              <a:buNone/>
            </a:pPr>
            <a:r>
              <a:rPr lang="en-GB" altLang="en-US" sz="2667" dirty="0"/>
              <a:t>The different types are called</a:t>
            </a:r>
            <a:r>
              <a:rPr lang="en-GB" altLang="en-US" sz="2667" b="1" dirty="0"/>
              <a:t> constructive</a:t>
            </a:r>
            <a:r>
              <a:rPr lang="en-GB" altLang="en-US" sz="2667" dirty="0"/>
              <a:t>, </a:t>
            </a:r>
            <a:r>
              <a:rPr lang="en-GB" altLang="en-US" sz="2667" b="1" dirty="0"/>
              <a:t>conservative, destructive </a:t>
            </a:r>
            <a:r>
              <a:rPr lang="en-GB" altLang="en-US" sz="2667" dirty="0"/>
              <a:t>and </a:t>
            </a:r>
            <a:r>
              <a:rPr lang="en-GB" altLang="en-US" sz="2667" b="1" dirty="0"/>
              <a:t>collision plate boundary.</a:t>
            </a:r>
          </a:p>
          <a:p>
            <a:pPr eaLnBrk="1" hangingPunct="1">
              <a:spcBef>
                <a:spcPct val="0"/>
              </a:spcBef>
              <a:buFontTx/>
              <a:buNone/>
            </a:pPr>
            <a:endParaRPr lang="en-GB" altLang="en-US" sz="2400" dirty="0"/>
          </a:p>
        </p:txBody>
      </p:sp>
      <p:pic>
        <p:nvPicPr>
          <p:cNvPr id="9" name="Picture 5" descr="http://www.bbc.co.uk/bitesize/ks3/geography/images/168_bitesize_ks3_geography_tectonics_plateconstructive_51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772" y="3857351"/>
            <a:ext cx="3168651" cy="299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7" descr="http://www.bbc.co.uk/bitesize/ks3/geography/images/166_bitesize_ks3_geography_tectonics_platedestructive_51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34805" y="3611817"/>
            <a:ext cx="3185584" cy="3012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9" descr="http://www.bbc.co.uk/bitesize/ks3/geography/images/169_bitesize_ks3_geography_tectonics_plateconservative_51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73305" y="3493284"/>
            <a:ext cx="2940051"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
          <p:cNvSpPr>
            <a:spLocks noChangeArrowheads="1"/>
          </p:cNvSpPr>
          <p:nvPr/>
        </p:nvSpPr>
        <p:spPr bwMode="auto">
          <a:xfrm>
            <a:off x="505389" y="3241401"/>
            <a:ext cx="22742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b="1">
                <a:solidFill>
                  <a:srgbClr val="FF0000"/>
                </a:solidFill>
              </a:rPr>
              <a:t>constructive</a:t>
            </a:r>
            <a:endParaRPr lang="en-GB" altLang="en-US">
              <a:solidFill>
                <a:srgbClr val="FF0000"/>
              </a:solidFill>
            </a:endParaRPr>
          </a:p>
        </p:txBody>
      </p:sp>
      <p:sp>
        <p:nvSpPr>
          <p:cNvPr id="17" name="Rectangle 16"/>
          <p:cNvSpPr/>
          <p:nvPr/>
        </p:nvSpPr>
        <p:spPr>
          <a:xfrm>
            <a:off x="6472273" y="2976818"/>
            <a:ext cx="2434513" cy="584775"/>
          </a:xfrm>
          <a:prstGeom prst="rect">
            <a:avLst/>
          </a:prstGeom>
        </p:spPr>
        <p:txBody>
          <a:bodyPr wrap="none">
            <a:spAutoFit/>
          </a:bodyPr>
          <a:lstStyle/>
          <a:p>
            <a:pPr>
              <a:defRPr/>
            </a:pPr>
            <a:r>
              <a:rPr lang="en-GB" sz="3200" b="1" dirty="0">
                <a:solidFill>
                  <a:schemeClr val="accent6">
                    <a:lumMod val="75000"/>
                  </a:schemeClr>
                </a:solidFill>
              </a:rPr>
              <a:t>conservative </a:t>
            </a:r>
            <a:endParaRPr lang="en-GB" sz="3200" dirty="0">
              <a:solidFill>
                <a:schemeClr val="accent6">
                  <a:lumMod val="75000"/>
                </a:schemeClr>
              </a:solidFill>
            </a:endParaRPr>
          </a:p>
        </p:txBody>
      </p:sp>
      <p:sp>
        <p:nvSpPr>
          <p:cNvPr id="20" name="Rectangle 3"/>
          <p:cNvSpPr>
            <a:spLocks noChangeArrowheads="1"/>
          </p:cNvSpPr>
          <p:nvPr/>
        </p:nvSpPr>
        <p:spPr bwMode="auto">
          <a:xfrm>
            <a:off x="3483539" y="3118634"/>
            <a:ext cx="218322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b="1">
                <a:solidFill>
                  <a:srgbClr val="7030A0"/>
                </a:solidFill>
              </a:rPr>
              <a:t>destructive </a:t>
            </a:r>
            <a:endParaRPr lang="en-GB" altLang="en-US">
              <a:solidFill>
                <a:srgbClr val="7030A0"/>
              </a:solidFill>
            </a:endParaRPr>
          </a:p>
        </p:txBody>
      </p:sp>
      <p:pic>
        <p:nvPicPr>
          <p:cNvPr id="21" name="Picture 2" descr="http://www.divediscover.whoi.edu/images/tectonics-collid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469473" y="3825601"/>
            <a:ext cx="2510367" cy="2038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5"/>
          <p:cNvSpPr>
            <a:spLocks noChangeArrowheads="1"/>
          </p:cNvSpPr>
          <p:nvPr/>
        </p:nvSpPr>
        <p:spPr bwMode="auto">
          <a:xfrm>
            <a:off x="9647273" y="3118634"/>
            <a:ext cx="16766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b="1">
                <a:solidFill>
                  <a:srgbClr val="00B0F0"/>
                </a:solidFill>
              </a:rPr>
              <a:t>collision </a:t>
            </a:r>
            <a:endParaRPr lang="en-US" altLang="en-US">
              <a:solidFill>
                <a:srgbClr val="00B0F0"/>
              </a:solidFill>
            </a:endParaRPr>
          </a:p>
        </p:txBody>
      </p:sp>
    </p:spTree>
    <p:extLst>
      <p:ext uri="{BB962C8B-B14F-4D97-AF65-F5344CB8AC3E}">
        <p14:creationId xmlns:p14="http://schemas.microsoft.com/office/powerpoint/2010/main" val="801570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2521</TotalTime>
  <Words>1337</Words>
  <Application>Microsoft Office PowerPoint</Application>
  <PresentationFormat>Widescreen</PresentationFormat>
  <Paragraphs>185</Paragraphs>
  <Slides>18</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Constructive Plate Boundary </vt:lpstr>
      <vt:lpstr>Conservative Plate Boundary</vt:lpstr>
      <vt:lpstr>PowerPoint Presentation</vt:lpstr>
      <vt:lpstr>PowerPoint Presentation</vt:lpstr>
      <vt:lpstr>PowerPoint Presentation</vt:lpstr>
      <vt:lpstr>PowerPoint Presentation</vt:lpstr>
      <vt:lpstr>Plenary – Plate Boundary Kung-Fu</vt:lpstr>
    </vt:vector>
  </TitlesOfParts>
  <Company>Kingsdale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Cotterill Thomas</dc:creator>
  <cp:lastModifiedBy>Niall Carton</cp:lastModifiedBy>
  <cp:revision>52</cp:revision>
  <cp:lastPrinted>2020-01-06T11:19:37Z</cp:lastPrinted>
  <dcterms:created xsi:type="dcterms:W3CDTF">2019-10-09T12:47:01Z</dcterms:created>
  <dcterms:modified xsi:type="dcterms:W3CDTF">2022-09-30T07:55:44Z</dcterms:modified>
</cp:coreProperties>
</file>