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3AF34A-0B02-43A3-B203-2C00A3308D61}" v="2" dt="2022-12-02T09:38:54.3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918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all Carton" userId="b8012f77-92ab-40a4-a023-1921f514d035" providerId="ADAL" clId="{953AF34A-0B02-43A3-B203-2C00A3308D61}"/>
    <pc:docChg chg="modSld">
      <pc:chgData name="Niall Carton" userId="b8012f77-92ab-40a4-a023-1921f514d035" providerId="ADAL" clId="{953AF34A-0B02-43A3-B203-2C00A3308D61}" dt="2022-12-02T09:38:54.392" v="0"/>
      <pc:docMkLst>
        <pc:docMk/>
      </pc:docMkLst>
      <pc:sldChg chg="modAnim">
        <pc:chgData name="Niall Carton" userId="b8012f77-92ab-40a4-a023-1921f514d035" providerId="ADAL" clId="{953AF34A-0B02-43A3-B203-2C00A3308D61}" dt="2022-12-02T09:38:54.392" v="0"/>
        <pc:sldMkLst>
          <pc:docMk/>
          <pc:sldMk cId="3021482412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319CE-6BFA-716D-7B04-E321ACD68B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24F611-2B0C-39D0-66FA-D98537B54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50995E-B481-C1B4-B9F6-0351E79B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5AC-3E15-4E4A-96C6-9C577148B4BD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CEFD3-5DC5-E749-D247-B4CD6E720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203CF9-2394-E1D0-9F59-5FAED2F8C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2D18-FC17-48DA-AEB2-4D53ABAC29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567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384C0-D1A2-F959-9A42-136C13677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15EB93-C03F-F2EB-0A89-52F1C8A171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17A85-1BBD-4195-2B0B-0055DC031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5AC-3E15-4E4A-96C6-9C577148B4BD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29724-E668-3565-9F77-739FB4C0A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5E435-D348-814F-0F36-33EE725B3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2D18-FC17-48DA-AEB2-4D53ABAC29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63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68A99F-FF70-FAAA-99FA-59CF5DEC9C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4C6BE8-F76A-B798-CBF5-033839F6E2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7510E-F3A7-C8FF-D270-6F322C889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5AC-3E15-4E4A-96C6-9C577148B4BD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88A182-591E-86A6-885A-103BC9630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A4A13-DE60-088E-0480-0E8E6DEE2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2D18-FC17-48DA-AEB2-4D53ABAC29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44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4E110-69E5-C5BA-C153-B687607A5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43899-67EA-DD4F-2000-486FBFB47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512D0-D80C-28AE-ADFC-F60CAE64B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5AC-3E15-4E4A-96C6-9C577148B4BD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678E2-82D1-E205-39E5-556640EAE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2C52C-5F12-B753-384C-05C76E8FA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2D18-FC17-48DA-AEB2-4D53ABAC29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655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3BC4E-F82E-D1E2-E0FF-16F33A3CA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D4AFF-2FD5-9F93-2D54-69CC78AA2D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B667BB-C53C-F392-600D-C09C94314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5AC-3E15-4E4A-96C6-9C577148B4BD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8978F-FFCE-78D1-48F0-477F14D5C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8F0F16-7B2E-3A74-D9C9-E637968C4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2D18-FC17-48DA-AEB2-4D53ABAC29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693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9583F-85F7-579D-42E6-1933E1EC1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7D6403-1D3E-1D55-D8D0-1ABFF103CC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86A19D-D132-0C9B-EC1D-1E086816FC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6038AF-90F8-FBBA-D25A-A0C7636F2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5AC-3E15-4E4A-96C6-9C577148B4BD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405E0F-703F-28A0-2F94-2B894A0B4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E6C88F-7F03-D15B-C37B-40F1CAAF1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2D18-FC17-48DA-AEB2-4D53ABAC29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13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E6B71-F4AF-F8F6-8EFB-72F74B8BD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9F1FFE-998D-5249-1243-2DE8543BF6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E72FE0-9E46-0158-0A49-63AFB3804D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D7DB8D-44DF-2F37-1FAB-63850A08B3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C8A7FD-DEA6-5AAC-E351-59804960BF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FF85D6-9695-69FD-C6D6-5A79C7DEC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5AC-3E15-4E4A-96C6-9C577148B4BD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1CCFD1-3408-D349-CE51-065FDE64E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00AD43-8B0C-395F-1093-23208C977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2D18-FC17-48DA-AEB2-4D53ABAC29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6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9E58E-8C93-5AC0-DA6F-9C2D5A222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FFF4EF-28B5-B6CA-5AFE-9A031083E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5AC-3E15-4E4A-96C6-9C577148B4BD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8A12C2-2211-C563-C087-EAD1DCEC7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D6FEB5-C8B7-7886-38EF-ED2F74C56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2D18-FC17-48DA-AEB2-4D53ABAC29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932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756E8F-F3CD-F1B2-7855-E255BCFFF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5AC-3E15-4E4A-96C6-9C577148B4BD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0CD089-979F-0EAE-3542-8D389953A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CAE787-A0D1-6EE1-D9E0-30AA54209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2D18-FC17-48DA-AEB2-4D53ABAC29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52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A4E2D-3370-711F-1550-744C85DB6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2070CB-A960-FCD5-CBA9-2CC3D83C5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514776-CD65-2A99-F3AE-E2E771D15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6AAD12-6AF5-A3DE-6B2F-ED2A42A15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5AC-3E15-4E4A-96C6-9C577148B4BD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70F9AD-D1F6-8B8F-11C6-5B9FF4C7E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C86E7-D257-B032-EC31-8AA62015A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2D18-FC17-48DA-AEB2-4D53ABAC29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613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87D66-D59E-AE77-3480-2F090708A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517041-2BF6-C41E-EA67-790923B057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FEF6D6-085B-A1C0-D4E7-759B93B7D5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CBE0B0-CCB7-9189-2FF2-F380C02E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5AC-3E15-4E4A-96C6-9C577148B4BD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5E1FAB-F87F-0E25-7104-3B3F5630A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9943E3-3A7E-24D3-6CE0-88207913C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2D18-FC17-48DA-AEB2-4D53ABAC29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097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6BCBE4-10F1-8960-34DB-C519F258C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E6A572-21F2-051A-1DE7-D84593829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AB1BB-A5E1-E23A-3EB3-835B41E042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435AC-3E15-4E4A-96C6-9C577148B4BD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FBF38A-F17D-5208-ECA7-72E5B935B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9D97A-8BE8-F96F-4E9E-8A078DF23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42D18-FC17-48DA-AEB2-4D53ABAC29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36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urworldindata.org/grapher/population-density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B2E01C3-7D5A-2283-744B-82EEEE0ED21D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3200" b="1" u="sng" dirty="0"/>
              <a:t>Where does everyone live, and why?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FB74E0-D947-96FA-6615-18523AC543B6}"/>
              </a:ext>
            </a:extLst>
          </p:cNvPr>
          <p:cNvSpPr txBox="1"/>
          <p:nvPr/>
        </p:nvSpPr>
        <p:spPr>
          <a:xfrm>
            <a:off x="283515" y="917912"/>
            <a:ext cx="6945555" cy="5940088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Retrieval Quiz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In what year did the world’s population pass the 1 billion mark?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2000" dirty="0"/>
              <a:t>1700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2000" dirty="0"/>
              <a:t>1800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2000" dirty="0"/>
              <a:t>1900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What was responsible for the rapid world population growth?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2000" dirty="0"/>
              <a:t>The First World War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2000" dirty="0"/>
              <a:t>Invention of the internet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2000" dirty="0"/>
              <a:t>The Industrial Revolution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Which of these countries is </a:t>
            </a:r>
            <a:r>
              <a:rPr lang="en-GB" sz="2000" b="1" dirty="0"/>
              <a:t>not</a:t>
            </a:r>
            <a:r>
              <a:rPr lang="en-GB" sz="2000" dirty="0"/>
              <a:t> on the list of countries that are expected to provide most of the world’s population growth in the next 30 years?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2000" dirty="0"/>
              <a:t>China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2000" dirty="0"/>
              <a:t>Nigeria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sz="2000" dirty="0"/>
              <a:t>Pakistan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True or False: Over half of the world’s population growth between now and 2050 is expected to come from Africa.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9B8709-FC8E-D947-1445-3DA0E898FB0C}"/>
              </a:ext>
            </a:extLst>
          </p:cNvPr>
          <p:cNvSpPr txBox="1"/>
          <p:nvPr/>
        </p:nvSpPr>
        <p:spPr>
          <a:xfrm>
            <a:off x="1838325" y="2015609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</a:rPr>
              <a:t>✓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99B4A2-C98C-1092-FFB6-F841716CEEBA}"/>
              </a:ext>
            </a:extLst>
          </p:cNvPr>
          <p:cNvSpPr txBox="1"/>
          <p:nvPr/>
        </p:nvSpPr>
        <p:spPr>
          <a:xfrm>
            <a:off x="3895725" y="3887956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</a:rPr>
              <a:t>✓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81E40-A141-6D1E-3EC1-139BBBCC48B9}"/>
              </a:ext>
            </a:extLst>
          </p:cNvPr>
          <p:cNvSpPr txBox="1"/>
          <p:nvPr/>
        </p:nvSpPr>
        <p:spPr>
          <a:xfrm>
            <a:off x="1952625" y="5111368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</a:rPr>
              <a:t>✓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D72E46-CA32-EC34-A8B5-E99C8CAEE2F7}"/>
              </a:ext>
            </a:extLst>
          </p:cNvPr>
          <p:cNvSpPr txBox="1"/>
          <p:nvPr/>
        </p:nvSpPr>
        <p:spPr>
          <a:xfrm>
            <a:off x="6772275" y="6187693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302148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8BADB3-1EB0-CA5E-7B0F-24648FF6C25E}"/>
              </a:ext>
            </a:extLst>
          </p:cNvPr>
          <p:cNvSpPr txBox="1"/>
          <p:nvPr/>
        </p:nvSpPr>
        <p:spPr>
          <a:xfrm>
            <a:off x="390601" y="551834"/>
            <a:ext cx="10934624" cy="6124754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What is </a:t>
            </a:r>
            <a:r>
              <a:rPr lang="en-GB" sz="2800" b="1" dirty="0"/>
              <a:t>population distribution </a:t>
            </a:r>
            <a:r>
              <a:rPr lang="en-GB" sz="2800" dirty="0"/>
              <a:t>and </a:t>
            </a:r>
            <a:r>
              <a:rPr lang="en-GB" sz="2800" b="1" dirty="0"/>
              <a:t>population density</a:t>
            </a:r>
            <a:r>
              <a:rPr lang="en-GB" sz="2800" dirty="0"/>
              <a:t>?</a:t>
            </a:r>
          </a:p>
          <a:p>
            <a:endParaRPr lang="en-GB" sz="2800" u="sng" dirty="0"/>
          </a:p>
          <a:p>
            <a:r>
              <a:rPr lang="en-GB" sz="2800" b="1" dirty="0"/>
              <a:t>Population distribution</a:t>
            </a:r>
            <a:r>
              <a:rPr lang="en-GB" sz="2800" dirty="0"/>
              <a:t> is the pattern of where people live and how populations are spread out.</a:t>
            </a:r>
            <a:endParaRPr lang="en-GB" sz="2800" b="1" dirty="0"/>
          </a:p>
          <a:p>
            <a:endParaRPr lang="en-GB" sz="2800" dirty="0"/>
          </a:p>
          <a:p>
            <a:r>
              <a:rPr lang="en-GB" sz="2800" b="1" dirty="0"/>
              <a:t>Population density </a:t>
            </a:r>
            <a:r>
              <a:rPr lang="en-GB" sz="2800" dirty="0"/>
              <a:t>is the number of people living in an area, usually in square km.</a:t>
            </a:r>
          </a:p>
          <a:p>
            <a:endParaRPr lang="en-GB" sz="2800" b="1" dirty="0"/>
          </a:p>
          <a:p>
            <a:pPr algn="ctr"/>
            <a:r>
              <a:rPr lang="en-GB" sz="2800" dirty="0"/>
              <a:t>Areas can be </a:t>
            </a:r>
            <a:r>
              <a:rPr lang="en-GB" sz="2800" b="1" dirty="0"/>
              <a:t>sparsely populated</a:t>
            </a:r>
            <a:r>
              <a:rPr lang="en-GB" sz="2800" dirty="0"/>
              <a:t> and </a:t>
            </a:r>
            <a:r>
              <a:rPr lang="en-GB" sz="2800" b="1" dirty="0"/>
              <a:t>densely populated</a:t>
            </a:r>
            <a:r>
              <a:rPr lang="en-GB" sz="2800" dirty="0"/>
              <a:t>. What do you think these mean?</a:t>
            </a:r>
          </a:p>
          <a:p>
            <a:pPr algn="ctr"/>
            <a:endParaRPr lang="en-GB" sz="2800" dirty="0"/>
          </a:p>
          <a:p>
            <a:r>
              <a:rPr lang="en-GB" sz="2800" b="1" dirty="0"/>
              <a:t>Sparsely populated areas</a:t>
            </a:r>
            <a:r>
              <a:rPr lang="en-GB" sz="2800" dirty="0"/>
              <a:t> have few people living in them.</a:t>
            </a:r>
          </a:p>
          <a:p>
            <a:endParaRPr lang="en-GB" sz="2800" b="1" dirty="0"/>
          </a:p>
          <a:p>
            <a:r>
              <a:rPr lang="en-GB" sz="2800" b="1" dirty="0"/>
              <a:t>Densely populated areas</a:t>
            </a:r>
            <a:r>
              <a:rPr lang="en-GB" sz="2800" dirty="0"/>
              <a:t> have many people living in them.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65103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80545E8-E8D4-DCE9-714B-9F5579B70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020" b="8750"/>
          <a:stretch/>
        </p:blipFill>
        <p:spPr>
          <a:xfrm>
            <a:off x="3752850" y="600075"/>
            <a:ext cx="8439150" cy="62579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0D29578-8974-CBF7-2F3A-70B089B0904B}"/>
              </a:ext>
            </a:extLst>
          </p:cNvPr>
          <p:cNvSpPr txBox="1"/>
          <p:nvPr/>
        </p:nvSpPr>
        <p:spPr>
          <a:xfrm>
            <a:off x="7429500" y="443210"/>
            <a:ext cx="4524375" cy="12003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This is a </a:t>
            </a:r>
            <a:r>
              <a:rPr lang="en-GB" b="1" dirty="0"/>
              <a:t>choropleth map</a:t>
            </a:r>
            <a:r>
              <a:rPr lang="en-GB" dirty="0"/>
              <a:t>, it uses differences in shading, to indicate the average values of a particular quantity in those areas. The darker the colour, the more of the value in that area.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7E448A-4111-83A1-B509-679091A975C5}"/>
              </a:ext>
            </a:extLst>
          </p:cNvPr>
          <p:cNvSpPr txBox="1"/>
          <p:nvPr/>
        </p:nvSpPr>
        <p:spPr>
          <a:xfrm>
            <a:off x="66675" y="151179"/>
            <a:ext cx="3686175" cy="65556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Task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Describe the location of sparsely populated areas in the world.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Describe the location of densely populated areas in the world.</a:t>
            </a:r>
          </a:p>
          <a:p>
            <a:r>
              <a:rPr lang="en-GB" sz="2000" dirty="0"/>
              <a:t>Success criteria: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Compass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Northern or southern hemisphere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Continents</a:t>
            </a:r>
          </a:p>
          <a:p>
            <a:endParaRPr lang="en-GB" sz="2000" dirty="0"/>
          </a:p>
          <a:p>
            <a:r>
              <a:rPr lang="en-GB" sz="2000" dirty="0"/>
              <a:t>3. Follow this </a:t>
            </a:r>
            <a:r>
              <a:rPr lang="en-GB" sz="2000" dirty="0">
                <a:hlinkClick r:id="rId3"/>
              </a:rPr>
              <a:t>link</a:t>
            </a:r>
            <a:endParaRPr lang="en-GB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dirty="0"/>
              <a:t>Name five densely populated countries of the world and note down their population density.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dirty="0"/>
              <a:t>Name five sparsely populated countries of the world note down their population density.</a:t>
            </a:r>
          </a:p>
        </p:txBody>
      </p:sp>
    </p:spTree>
    <p:extLst>
      <p:ext uri="{BB962C8B-B14F-4D97-AF65-F5344CB8AC3E}">
        <p14:creationId xmlns:p14="http://schemas.microsoft.com/office/powerpoint/2010/main" val="680368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9E1AFE1-1DB2-1C3B-8584-29C915AD66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4027"/>
          <a:stretch/>
        </p:blipFill>
        <p:spPr>
          <a:xfrm>
            <a:off x="7465710" y="627995"/>
            <a:ext cx="4726290" cy="60864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CBB7D4C-4D8F-27E3-0E78-01E9E433F7D8}"/>
              </a:ext>
            </a:extLst>
          </p:cNvPr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What affects population density?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0E422C-4730-E027-6615-483D87B631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6848" r="39697"/>
          <a:stretch/>
        </p:blipFill>
        <p:spPr>
          <a:xfrm>
            <a:off x="5720484" y="3940438"/>
            <a:ext cx="2718666" cy="29175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C8DCE9D-95CE-1C2D-B1EC-16F80AB7EAB3}"/>
              </a:ext>
            </a:extLst>
          </p:cNvPr>
          <p:cNvSpPr txBox="1"/>
          <p:nvPr/>
        </p:nvSpPr>
        <p:spPr>
          <a:xfrm>
            <a:off x="304800" y="922704"/>
            <a:ext cx="3886200" cy="56323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Task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Decide if each of the statements will lead to a </a:t>
            </a:r>
            <a:r>
              <a:rPr lang="en-GB" sz="2400" b="1" dirty="0"/>
              <a:t>sparsely </a:t>
            </a:r>
            <a:r>
              <a:rPr lang="en-GB" sz="2400" dirty="0"/>
              <a:t>or </a:t>
            </a:r>
            <a:r>
              <a:rPr lang="en-GB" sz="2400" b="1" dirty="0"/>
              <a:t>densely </a:t>
            </a:r>
            <a:r>
              <a:rPr lang="en-GB" sz="2400" dirty="0"/>
              <a:t>populated area.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Categorise the factors into: </a:t>
            </a:r>
            <a:r>
              <a:rPr lang="en-GB" sz="2400" b="1" dirty="0"/>
              <a:t>social</a:t>
            </a:r>
            <a:r>
              <a:rPr lang="en-GB" sz="2400" dirty="0"/>
              <a:t>, </a:t>
            </a:r>
            <a:r>
              <a:rPr lang="en-GB" sz="2400" b="1" dirty="0"/>
              <a:t>economic</a:t>
            </a:r>
            <a:r>
              <a:rPr lang="en-GB" sz="2400" dirty="0"/>
              <a:t> and </a:t>
            </a:r>
            <a:r>
              <a:rPr lang="en-GB" sz="2400" b="1" dirty="0"/>
              <a:t>environmental </a:t>
            </a:r>
            <a:r>
              <a:rPr lang="en-GB" sz="2400" dirty="0"/>
              <a:t>reasons.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Look at the map of the UK. Which factors have affected population density here?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Describe the population distribution in the UK</a:t>
            </a:r>
          </a:p>
        </p:txBody>
      </p:sp>
    </p:spTree>
    <p:extLst>
      <p:ext uri="{BB962C8B-B14F-4D97-AF65-F5344CB8AC3E}">
        <p14:creationId xmlns:p14="http://schemas.microsoft.com/office/powerpoint/2010/main" val="3849666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F722ECB4-7FC4-84ED-2DD6-901EEEA58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130967"/>
              </p:ext>
            </p:extLst>
          </p:nvPr>
        </p:nvGraphicFramePr>
        <p:xfrm>
          <a:off x="0" y="0"/>
          <a:ext cx="12192000" cy="6879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0613390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902294222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77289624"/>
                    </a:ext>
                  </a:extLst>
                </a:gridCol>
              </a:tblGrid>
              <a:tr h="1962813">
                <a:tc>
                  <a:txBody>
                    <a:bodyPr/>
                    <a:lstStyle/>
                    <a:p>
                      <a:r>
                        <a:rPr lang="en-GB" sz="2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availability of jobs and economic activities within a region encourages people to migrate to that area.</a:t>
                      </a:r>
                      <a:endParaRPr lang="en-GB" sz="2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 levels of crime discourage people from settling in an area.</a:t>
                      </a:r>
                      <a:endParaRPr lang="en-GB" sz="2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dirty="0">
                          <a:solidFill>
                            <a:schemeClr val="tx1"/>
                          </a:solidFill>
                        </a:rPr>
                        <a:t>Mountainous areas make it difficult to construct buildings and roads. They are often inaccessible and remote.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4465084"/>
                  </a:ext>
                </a:extLst>
              </a:tr>
              <a:tr h="2338056">
                <a:tc>
                  <a:txBody>
                    <a:bodyPr/>
                    <a:lstStyle/>
                    <a:p>
                      <a:r>
                        <a:rPr lang="en-GB" sz="2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Coastal environments and rivers provide good access and allow trading to occur, encouraging the growth of jobs.</a:t>
                      </a:r>
                      <a:endParaRPr lang="en-GB" sz="2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availability of natural resources can be processed and used in industry and manufacturing.</a:t>
                      </a:r>
                      <a:endParaRPr lang="en-GB" sz="2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Effective public services, including education and health care, attract people leading to a place.</a:t>
                      </a:r>
                      <a:endParaRPr lang="en-GB" sz="2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1981658"/>
                  </a:ext>
                </a:extLst>
              </a:tr>
              <a:tr h="2338056">
                <a:tc>
                  <a:txBody>
                    <a:bodyPr/>
                    <a:lstStyle/>
                    <a:p>
                      <a:r>
                        <a:rPr lang="en-GB" sz="2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Civil war and persecution can lead to people moving to escape violence.</a:t>
                      </a:r>
                      <a:endParaRPr lang="en-GB" sz="2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Locations with little or no infrastructure, including transport, energy, water and sanitation do not attract significant numbers of people.</a:t>
                      </a:r>
                      <a:endParaRPr lang="en-GB" sz="2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6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Regions that experience no or few natural hazards are more likely to attract people as they are safer.</a:t>
                      </a:r>
                      <a:endParaRPr lang="en-GB" sz="2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440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4707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e Sahara: Earth's Largest Hot Desert | Live Science">
            <a:extLst>
              <a:ext uri="{FF2B5EF4-FFF2-40B4-BE49-F238E27FC236}">
                <a16:creationId xmlns:a16="http://schemas.microsoft.com/office/drawing/2014/main" id="{539C5B37-D518-1265-AABB-3953943D44C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38" y="333375"/>
            <a:ext cx="5738862" cy="38824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C2DBC5-7E14-98F2-5862-41BC45249EF1}"/>
              </a:ext>
            </a:extLst>
          </p:cNvPr>
          <p:cNvSpPr txBox="1"/>
          <p:nvPr/>
        </p:nvSpPr>
        <p:spPr>
          <a:xfrm>
            <a:off x="6305550" y="1714500"/>
            <a:ext cx="2714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The Sahara Desert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6D0455-46F9-4123-FF2D-FC7043295766}"/>
              </a:ext>
            </a:extLst>
          </p:cNvPr>
          <p:cNvSpPr txBox="1"/>
          <p:nvPr/>
        </p:nvSpPr>
        <p:spPr>
          <a:xfrm>
            <a:off x="200024" y="4552950"/>
            <a:ext cx="9648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Explain why areas such as the Sahara desert have low population density.</a:t>
            </a: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37BD70AF-3C02-5037-FEC9-9E8E16DDC325}"/>
              </a:ext>
            </a:extLst>
          </p:cNvPr>
          <p:cNvSpPr/>
          <p:nvPr/>
        </p:nvSpPr>
        <p:spPr>
          <a:xfrm>
            <a:off x="552450" y="5553075"/>
            <a:ext cx="1781175" cy="8001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Climate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0CF3E22D-8A73-823D-38BA-6D7949F072DD}"/>
              </a:ext>
            </a:extLst>
          </p:cNvPr>
          <p:cNvSpPr/>
          <p:nvPr/>
        </p:nvSpPr>
        <p:spPr>
          <a:xfrm>
            <a:off x="2619375" y="571080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E92EC378-7BC8-69F2-B446-0DE61708CA59}"/>
              </a:ext>
            </a:extLst>
          </p:cNvPr>
          <p:cNvSpPr/>
          <p:nvPr/>
        </p:nvSpPr>
        <p:spPr>
          <a:xfrm>
            <a:off x="3883533" y="5610225"/>
            <a:ext cx="1781175" cy="8001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Farming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ABEC0FF1-4755-D7B8-8C01-A4503FCF2373}"/>
              </a:ext>
            </a:extLst>
          </p:cNvPr>
          <p:cNvSpPr/>
          <p:nvPr/>
        </p:nvSpPr>
        <p:spPr>
          <a:xfrm>
            <a:off x="6096000" y="571080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0FAD4D24-FB79-0BA7-F768-A5212FAACFAD}"/>
              </a:ext>
            </a:extLst>
          </p:cNvPr>
          <p:cNvSpPr/>
          <p:nvPr/>
        </p:nvSpPr>
        <p:spPr>
          <a:xfrm>
            <a:off x="7341108" y="5610225"/>
            <a:ext cx="1781175" cy="8001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Jobs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96326011-6FC9-07FB-CAB0-555444FCFDE2}"/>
              </a:ext>
            </a:extLst>
          </p:cNvPr>
          <p:cNvSpPr/>
          <p:nvPr/>
        </p:nvSpPr>
        <p:spPr>
          <a:xfrm>
            <a:off x="9572625" y="571080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749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517</Words>
  <Application>Microsoft Office PowerPoint</Application>
  <PresentationFormat>Widescreen</PresentationFormat>
  <Paragraphs>62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Niall Carton</dc:creator>
  <cp:lastModifiedBy>Niall Carton</cp:lastModifiedBy>
  <cp:revision>1</cp:revision>
  <cp:lastPrinted>2022-12-02T07:54:10Z</cp:lastPrinted>
  <dcterms:created xsi:type="dcterms:W3CDTF">2022-11-27T15:17:21Z</dcterms:created>
  <dcterms:modified xsi:type="dcterms:W3CDTF">2022-12-02T09:39:05Z</dcterms:modified>
</cp:coreProperties>
</file>