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9" r:id="rId5"/>
    <p:sldId id="260"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8D3388-BE69-4502-A316-FCB9C3D618F6}" v="1" dt="2022-10-14T09:02:52.3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CF8D3388-BE69-4502-A316-FCB9C3D618F6}"/>
    <pc:docChg chg="custSel modSld">
      <pc:chgData name="Niall Carton" userId="b8012f77-92ab-40a4-a023-1921f514d035" providerId="ADAL" clId="{CF8D3388-BE69-4502-A316-FCB9C3D618F6}" dt="2022-10-14T09:04:08.435" v="108" actId="1076"/>
      <pc:docMkLst>
        <pc:docMk/>
      </pc:docMkLst>
      <pc:sldChg chg="addSp modSp mod">
        <pc:chgData name="Niall Carton" userId="b8012f77-92ab-40a4-a023-1921f514d035" providerId="ADAL" clId="{CF8D3388-BE69-4502-A316-FCB9C3D618F6}" dt="2022-10-14T09:04:08.435" v="108" actId="1076"/>
        <pc:sldMkLst>
          <pc:docMk/>
          <pc:sldMk cId="3231475493" sldId="261"/>
        </pc:sldMkLst>
        <pc:spChg chg="add mod">
          <ac:chgData name="Niall Carton" userId="b8012f77-92ab-40a4-a023-1921f514d035" providerId="ADAL" clId="{CF8D3388-BE69-4502-A316-FCB9C3D618F6}" dt="2022-10-14T09:04:08.435" v="108" actId="1076"/>
          <ac:spMkLst>
            <pc:docMk/>
            <pc:sldMk cId="3231475493" sldId="261"/>
            <ac:spMk id="2" creationId="{EEE9601D-254C-EA3C-3D2C-92384F23A7C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19D69-B080-87CD-8C68-74D07DBEFE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C4A1560-86D1-0193-2705-F017083438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77E3B3E-7F7D-F07A-0CFF-1A9EF99C1212}"/>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5" name="Footer Placeholder 4">
            <a:extLst>
              <a:ext uri="{FF2B5EF4-FFF2-40B4-BE49-F238E27FC236}">
                <a16:creationId xmlns:a16="http://schemas.microsoft.com/office/drawing/2014/main" id="{959F913D-9364-DD22-AF27-C4B0B9DB2B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5CAE9C-EEAA-BA82-052C-AD47507CFFE8}"/>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1655651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6A67B-EB74-B388-8CDE-B53E72938C5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0059591-1FF8-FAAE-9ACE-5D48906D820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5A892A-82C4-6D64-FCD5-662DA1553926}"/>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5" name="Footer Placeholder 4">
            <a:extLst>
              <a:ext uri="{FF2B5EF4-FFF2-40B4-BE49-F238E27FC236}">
                <a16:creationId xmlns:a16="http://schemas.microsoft.com/office/drawing/2014/main" id="{19706E79-95F2-D508-3AF7-B07FEE6DF2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0F7E2A-245E-FBA2-B904-4291671BE004}"/>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646173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476F62-8651-23D0-C108-1216DA76DA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2655CC0-C644-14EF-8831-21EE38341E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1611AF-6320-FBA2-713A-1FE1A81AC2E7}"/>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5" name="Footer Placeholder 4">
            <a:extLst>
              <a:ext uri="{FF2B5EF4-FFF2-40B4-BE49-F238E27FC236}">
                <a16:creationId xmlns:a16="http://schemas.microsoft.com/office/drawing/2014/main" id="{8A78126C-A042-E5C5-6031-BE6778247D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5778BA-B5BA-2447-4C08-0586538C30BC}"/>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3687111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CBF9D-2CC0-731E-7690-F4F952238B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B711447-D3A5-6BCE-C5F8-52EA38696E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6D1DAA-AE0E-C927-783D-CFB9A72FF799}"/>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5" name="Footer Placeholder 4">
            <a:extLst>
              <a:ext uri="{FF2B5EF4-FFF2-40B4-BE49-F238E27FC236}">
                <a16:creationId xmlns:a16="http://schemas.microsoft.com/office/drawing/2014/main" id="{4BCB4508-8DC3-9CB6-06E3-B8FA2332AD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D4BFF3-1063-FC21-66E0-34B84E5C3BB8}"/>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3634942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AF342-E975-D279-E196-A4AB4969A8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B9C30EF-C614-5FFF-4A8C-99C0F8D0D8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B389BB-24B8-0F2B-AD2F-F5B262493941}"/>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5" name="Footer Placeholder 4">
            <a:extLst>
              <a:ext uri="{FF2B5EF4-FFF2-40B4-BE49-F238E27FC236}">
                <a16:creationId xmlns:a16="http://schemas.microsoft.com/office/drawing/2014/main" id="{5DD9C25D-202F-E37B-D056-A2C8CCB0BB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0CBD9E-D3F1-12DD-F6D8-8B7F38DEADD4}"/>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216721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5D6EE-C44E-9B90-3FE2-58E41013A9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7450E53-7FDF-0429-406D-6CAE4669705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E0C1D24-5813-2E81-DEF8-C0D4DC955C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5480FAE-C9E8-B9F9-C894-645C60B63594}"/>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6" name="Footer Placeholder 5">
            <a:extLst>
              <a:ext uri="{FF2B5EF4-FFF2-40B4-BE49-F238E27FC236}">
                <a16:creationId xmlns:a16="http://schemas.microsoft.com/office/drawing/2014/main" id="{7875C811-68FA-1814-895B-9B7F1810CB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8F7329-AAA4-ECAB-F51C-6CD5336A7F0D}"/>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2990153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02B2E-07BC-A3CA-F658-ABFCD4AAD79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D46916-D691-43BC-8580-F066C5443F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DF4F20-1C8A-6619-0257-C399C6639A7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EA50612-83A8-9EBD-A3EB-2BB114D57B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2858D4-C245-5320-990F-7499A40773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B22D63B-5A4D-2133-6E5C-F1997E4E665D}"/>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8" name="Footer Placeholder 7">
            <a:extLst>
              <a:ext uri="{FF2B5EF4-FFF2-40B4-BE49-F238E27FC236}">
                <a16:creationId xmlns:a16="http://schemas.microsoft.com/office/drawing/2014/main" id="{035932CB-3BFF-1468-9279-08B2723856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0BB2437-D830-170A-321D-E4805FF66308}"/>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379093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DEC36-187F-9738-9DA6-682A091D9F3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E8F025-296D-A46C-8897-22AAD5E25E09}"/>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4" name="Footer Placeholder 3">
            <a:extLst>
              <a:ext uri="{FF2B5EF4-FFF2-40B4-BE49-F238E27FC236}">
                <a16:creationId xmlns:a16="http://schemas.microsoft.com/office/drawing/2014/main" id="{7577E63D-673A-98AE-96AE-94BE003CEB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31E8A22-B87F-5C12-2DB3-D9D1BA71415A}"/>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30318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A76A9C-EEC6-6720-9A69-40F5881744B9}"/>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3" name="Footer Placeholder 2">
            <a:extLst>
              <a:ext uri="{FF2B5EF4-FFF2-40B4-BE49-F238E27FC236}">
                <a16:creationId xmlns:a16="http://schemas.microsoft.com/office/drawing/2014/main" id="{F78CDC78-ACEB-2415-15BC-028F03F229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B85A0F2-7937-AE47-A9DC-1E49AFC0601F}"/>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493895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9A3B2-6485-8513-6D96-A35F0A33C2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14D79B6-242A-1D7C-A6D5-4095C56C29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9A9EC9A-3FC7-32E5-8351-ED04A0F992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FED754-70BB-CD86-2B1B-6D0349B4EAE5}"/>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6" name="Footer Placeholder 5">
            <a:extLst>
              <a:ext uri="{FF2B5EF4-FFF2-40B4-BE49-F238E27FC236}">
                <a16:creationId xmlns:a16="http://schemas.microsoft.com/office/drawing/2014/main" id="{8FACC64F-B626-303B-FC01-CB4E56DDD9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32B152-9FBC-8CF9-E3E7-2D4FAD1A5184}"/>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3839372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E4DB9-D88D-A2E6-F45A-72CE636D0D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8E13D4E-E113-154D-E933-3A7C7C2705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0F68200-1BDF-1E22-EAA9-5FD054640E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C9E585-C6A0-1584-15BA-C13183A48DAB}"/>
              </a:ext>
            </a:extLst>
          </p:cNvPr>
          <p:cNvSpPr>
            <a:spLocks noGrp="1"/>
          </p:cNvSpPr>
          <p:nvPr>
            <p:ph type="dt" sz="half" idx="10"/>
          </p:nvPr>
        </p:nvSpPr>
        <p:spPr/>
        <p:txBody>
          <a:bodyPr/>
          <a:lstStyle/>
          <a:p>
            <a:fld id="{02F7E0D7-C640-48B9-9F6A-E19E83B728B3}" type="datetimeFigureOut">
              <a:rPr lang="en-GB" smtClean="0"/>
              <a:t>14/10/2022</a:t>
            </a:fld>
            <a:endParaRPr lang="en-GB"/>
          </a:p>
        </p:txBody>
      </p:sp>
      <p:sp>
        <p:nvSpPr>
          <p:cNvPr id="6" name="Footer Placeholder 5">
            <a:extLst>
              <a:ext uri="{FF2B5EF4-FFF2-40B4-BE49-F238E27FC236}">
                <a16:creationId xmlns:a16="http://schemas.microsoft.com/office/drawing/2014/main" id="{52BCB685-F586-CB1F-193B-65997B256B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6D961F-3007-A065-5FF5-C48A986B56D7}"/>
              </a:ext>
            </a:extLst>
          </p:cNvPr>
          <p:cNvSpPr>
            <a:spLocks noGrp="1"/>
          </p:cNvSpPr>
          <p:nvPr>
            <p:ph type="sldNum" sz="quarter" idx="12"/>
          </p:nvPr>
        </p:nvSpPr>
        <p:spPr/>
        <p:txBody>
          <a:bodyPr/>
          <a:lstStyle/>
          <a:p>
            <a:fld id="{2BA3C945-5B56-46A2-A07B-5FCEC8B4115D}" type="slidenum">
              <a:rPr lang="en-GB" smtClean="0"/>
              <a:t>‹#›</a:t>
            </a:fld>
            <a:endParaRPr lang="en-GB"/>
          </a:p>
        </p:txBody>
      </p:sp>
    </p:spTree>
    <p:extLst>
      <p:ext uri="{BB962C8B-B14F-4D97-AF65-F5344CB8AC3E}">
        <p14:creationId xmlns:p14="http://schemas.microsoft.com/office/powerpoint/2010/main" val="1876085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5D55E3-19CA-AD28-E4B0-C83A66B654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07FB03F-E0D7-C47F-EB2A-79C1D99ADE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C30C65-E1A1-2CFD-97CA-7005993A9F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F7E0D7-C640-48B9-9F6A-E19E83B728B3}" type="datetimeFigureOut">
              <a:rPr lang="en-GB" smtClean="0"/>
              <a:t>14/10/2022</a:t>
            </a:fld>
            <a:endParaRPr lang="en-GB"/>
          </a:p>
        </p:txBody>
      </p:sp>
      <p:sp>
        <p:nvSpPr>
          <p:cNvPr id="5" name="Footer Placeholder 4">
            <a:extLst>
              <a:ext uri="{FF2B5EF4-FFF2-40B4-BE49-F238E27FC236}">
                <a16:creationId xmlns:a16="http://schemas.microsoft.com/office/drawing/2014/main" id="{07A55720-281E-2EF9-BE43-FA67307B6D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14B5E8F-ED5C-223A-870C-0DEF196C4C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3C945-5B56-46A2-A07B-5FCEC8B4115D}" type="slidenum">
              <a:rPr lang="en-GB" smtClean="0"/>
              <a:t>‹#›</a:t>
            </a:fld>
            <a:endParaRPr lang="en-GB"/>
          </a:p>
        </p:txBody>
      </p:sp>
    </p:spTree>
    <p:extLst>
      <p:ext uri="{BB962C8B-B14F-4D97-AF65-F5344CB8AC3E}">
        <p14:creationId xmlns:p14="http://schemas.microsoft.com/office/powerpoint/2010/main" val="2280767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E0515-B620-8D3B-888E-7D4D5B1B75CB}"/>
              </a:ext>
            </a:extLst>
          </p:cNvPr>
          <p:cNvSpPr>
            <a:spLocks noGrp="1"/>
          </p:cNvSpPr>
          <p:nvPr>
            <p:ph type="ctrTitle"/>
          </p:nvPr>
        </p:nvSpPr>
        <p:spPr>
          <a:xfrm>
            <a:off x="0" y="0"/>
            <a:ext cx="12192000" cy="542925"/>
          </a:xfrm>
          <a:solidFill>
            <a:schemeClr val="accent6">
              <a:lumMod val="40000"/>
              <a:lumOff val="60000"/>
            </a:schemeClr>
          </a:solidFill>
        </p:spPr>
        <p:txBody>
          <a:bodyPr>
            <a:normAutofit/>
          </a:bodyPr>
          <a:lstStyle/>
          <a:p>
            <a:r>
              <a:rPr lang="en-GB" sz="3200" b="1" u="sng" dirty="0">
                <a:latin typeface="+mn-lt"/>
              </a:rPr>
              <a:t>How can we manage risk living near a volcano?</a:t>
            </a:r>
          </a:p>
        </p:txBody>
      </p:sp>
      <p:sp>
        <p:nvSpPr>
          <p:cNvPr id="3" name="Subtitle 2">
            <a:extLst>
              <a:ext uri="{FF2B5EF4-FFF2-40B4-BE49-F238E27FC236}">
                <a16:creationId xmlns:a16="http://schemas.microsoft.com/office/drawing/2014/main" id="{B3B79855-FD84-F6A9-F997-E2E9B1DDA674}"/>
              </a:ext>
            </a:extLst>
          </p:cNvPr>
          <p:cNvSpPr>
            <a:spLocks noGrp="1"/>
          </p:cNvSpPr>
          <p:nvPr>
            <p:ph type="subTitle" idx="1"/>
          </p:nvPr>
        </p:nvSpPr>
        <p:spPr>
          <a:xfrm>
            <a:off x="0" y="542925"/>
            <a:ext cx="12192000" cy="476250"/>
          </a:xfrm>
          <a:solidFill>
            <a:schemeClr val="accent2">
              <a:lumMod val="20000"/>
              <a:lumOff val="80000"/>
            </a:schemeClr>
          </a:solidFill>
        </p:spPr>
        <p:txBody>
          <a:bodyPr/>
          <a:lstStyle/>
          <a:p>
            <a:pPr algn="l"/>
            <a:r>
              <a:rPr lang="en-GB" dirty="0"/>
              <a:t>LO: To explain why people live near volcanoes and how that risk can be monitored</a:t>
            </a:r>
          </a:p>
        </p:txBody>
      </p:sp>
      <p:graphicFrame>
        <p:nvGraphicFramePr>
          <p:cNvPr id="4" name="Table 4">
            <a:extLst>
              <a:ext uri="{FF2B5EF4-FFF2-40B4-BE49-F238E27FC236}">
                <a16:creationId xmlns:a16="http://schemas.microsoft.com/office/drawing/2014/main" id="{81B6EF8C-896C-E951-03A1-9A2962928794}"/>
              </a:ext>
            </a:extLst>
          </p:cNvPr>
          <p:cNvGraphicFramePr>
            <a:graphicFrameLocks noGrp="1"/>
          </p:cNvGraphicFramePr>
          <p:nvPr>
            <p:extLst>
              <p:ext uri="{D42A27DB-BD31-4B8C-83A1-F6EECF244321}">
                <p14:modId xmlns:p14="http://schemas.microsoft.com/office/powerpoint/2010/main" val="544754571"/>
              </p:ext>
            </p:extLst>
          </p:nvPr>
        </p:nvGraphicFramePr>
        <p:xfrm>
          <a:off x="5127625" y="2316480"/>
          <a:ext cx="6065076" cy="1371600"/>
        </p:xfrm>
        <a:graphic>
          <a:graphicData uri="http://schemas.openxmlformats.org/drawingml/2006/table">
            <a:tbl>
              <a:tblPr firstRow="1" bandRow="1">
                <a:tableStyleId>{5C22544A-7EE6-4342-B048-85BDC9FD1C3A}</a:tableStyleId>
              </a:tblPr>
              <a:tblGrid>
                <a:gridCol w="711200">
                  <a:extLst>
                    <a:ext uri="{9D8B030D-6E8A-4147-A177-3AD203B41FA5}">
                      <a16:colId xmlns:a16="http://schemas.microsoft.com/office/drawing/2014/main" val="3365609305"/>
                    </a:ext>
                  </a:extLst>
                </a:gridCol>
                <a:gridCol w="1289876">
                  <a:extLst>
                    <a:ext uri="{9D8B030D-6E8A-4147-A177-3AD203B41FA5}">
                      <a16:colId xmlns:a16="http://schemas.microsoft.com/office/drawing/2014/main" val="3245122521"/>
                    </a:ext>
                  </a:extLst>
                </a:gridCol>
                <a:gridCol w="2032000">
                  <a:extLst>
                    <a:ext uri="{9D8B030D-6E8A-4147-A177-3AD203B41FA5}">
                      <a16:colId xmlns:a16="http://schemas.microsoft.com/office/drawing/2014/main" val="2957858886"/>
                    </a:ext>
                  </a:extLst>
                </a:gridCol>
                <a:gridCol w="2032000">
                  <a:extLst>
                    <a:ext uri="{9D8B030D-6E8A-4147-A177-3AD203B41FA5}">
                      <a16:colId xmlns:a16="http://schemas.microsoft.com/office/drawing/2014/main" val="168447938"/>
                    </a:ext>
                  </a:extLst>
                </a:gridCol>
              </a:tblGrid>
              <a:tr h="370840">
                <a:tc>
                  <a:txBody>
                    <a:bodyPr/>
                    <a:lstStyle/>
                    <a:p>
                      <a:r>
                        <a:rPr lang="en-GB" sz="2400" b="1"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Crust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Destructive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Constructive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09009234"/>
                  </a:ext>
                </a:extLst>
              </a:tr>
              <a:tr h="370840">
                <a:tc>
                  <a:txBody>
                    <a:bodyPr/>
                    <a:lstStyle/>
                    <a:p>
                      <a:r>
                        <a:rPr lang="en-GB" sz="2400" b="1"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Crater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Lava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5502628"/>
                  </a:ext>
                </a:extLst>
              </a:tr>
              <a:tr h="370840">
                <a:tc>
                  <a:txBody>
                    <a:bodyPr/>
                    <a:lstStyle/>
                    <a:p>
                      <a:r>
                        <a:rPr lang="en-GB" sz="2400" b="1"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Pangaea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Laurasia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400" b="1" dirty="0">
                          <a:solidFill>
                            <a:schemeClr val="tx1"/>
                          </a:solidFill>
                        </a:rPr>
                        <a:t>Ring of Fire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3690517"/>
                  </a:ext>
                </a:extLst>
              </a:tr>
            </a:tbl>
          </a:graphicData>
        </a:graphic>
      </p:graphicFrame>
      <p:sp>
        <p:nvSpPr>
          <p:cNvPr id="5" name="TextBox 4">
            <a:extLst>
              <a:ext uri="{FF2B5EF4-FFF2-40B4-BE49-F238E27FC236}">
                <a16:creationId xmlns:a16="http://schemas.microsoft.com/office/drawing/2014/main" id="{7EF597C6-B6DC-9541-05F7-899E7ADAEDDC}"/>
              </a:ext>
            </a:extLst>
          </p:cNvPr>
          <p:cNvSpPr txBox="1"/>
          <p:nvPr/>
        </p:nvSpPr>
        <p:spPr>
          <a:xfrm>
            <a:off x="247650" y="2105025"/>
            <a:ext cx="3009900" cy="2308324"/>
          </a:xfrm>
          <a:prstGeom prst="rect">
            <a:avLst/>
          </a:prstGeom>
          <a:solidFill>
            <a:schemeClr val="accent4">
              <a:lumMod val="20000"/>
              <a:lumOff val="80000"/>
            </a:schemeClr>
          </a:solidFill>
        </p:spPr>
        <p:txBody>
          <a:bodyPr wrap="square" rtlCol="0">
            <a:spAutoFit/>
          </a:bodyPr>
          <a:lstStyle/>
          <a:p>
            <a:pPr marL="457200" indent="-457200">
              <a:buFont typeface="+mj-lt"/>
              <a:buAutoNum type="arabicPeriod"/>
            </a:pPr>
            <a:r>
              <a:rPr lang="en-GB" sz="2400" dirty="0"/>
              <a:t>For each row – which word is the odd one out.</a:t>
            </a:r>
          </a:p>
          <a:p>
            <a:pPr marL="457200" indent="-457200">
              <a:buFont typeface="+mj-lt"/>
              <a:buAutoNum type="arabicPeriod"/>
            </a:pPr>
            <a:r>
              <a:rPr lang="en-GB" sz="2400" dirty="0"/>
              <a:t>Write a sentence to explain why this is the case.</a:t>
            </a:r>
          </a:p>
        </p:txBody>
      </p:sp>
    </p:spTree>
    <p:extLst>
      <p:ext uri="{BB962C8B-B14F-4D97-AF65-F5344CB8AC3E}">
        <p14:creationId xmlns:p14="http://schemas.microsoft.com/office/powerpoint/2010/main" val="3216601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25589D-7CCB-191F-D3D6-88F8814B0DF3}"/>
              </a:ext>
            </a:extLst>
          </p:cNvPr>
          <p:cNvPicPr>
            <a:picLocks noChangeAspect="1"/>
          </p:cNvPicPr>
          <p:nvPr/>
        </p:nvPicPr>
        <p:blipFill>
          <a:blip r:embed="rId2"/>
          <a:stretch>
            <a:fillRect/>
          </a:stretch>
        </p:blipFill>
        <p:spPr>
          <a:xfrm>
            <a:off x="968784" y="0"/>
            <a:ext cx="10254431" cy="6858000"/>
          </a:xfrm>
          <a:prstGeom prst="rect">
            <a:avLst/>
          </a:prstGeom>
        </p:spPr>
      </p:pic>
      <p:sp>
        <p:nvSpPr>
          <p:cNvPr id="2" name="TextBox 1">
            <a:extLst>
              <a:ext uri="{FF2B5EF4-FFF2-40B4-BE49-F238E27FC236}">
                <a16:creationId xmlns:a16="http://schemas.microsoft.com/office/drawing/2014/main" id="{EEE9601D-254C-EA3C-3D2C-92384F23A7CF}"/>
              </a:ext>
            </a:extLst>
          </p:cNvPr>
          <p:cNvSpPr txBox="1"/>
          <p:nvPr/>
        </p:nvSpPr>
        <p:spPr>
          <a:xfrm rot="151364">
            <a:off x="8426859" y="1000124"/>
            <a:ext cx="3898491" cy="461665"/>
          </a:xfrm>
          <a:prstGeom prst="rect">
            <a:avLst/>
          </a:prstGeom>
          <a:solidFill>
            <a:schemeClr val="bg1"/>
          </a:solidFill>
        </p:spPr>
        <p:txBody>
          <a:bodyPr wrap="square" rtlCol="0">
            <a:spAutoFit/>
          </a:bodyPr>
          <a:lstStyle/>
          <a:p>
            <a:r>
              <a:rPr lang="en-GB" sz="1200" dirty="0"/>
              <a:t>Explain what prediction, planning and preparation are and why they are important.</a:t>
            </a:r>
          </a:p>
        </p:txBody>
      </p:sp>
    </p:spTree>
    <p:extLst>
      <p:ext uri="{BB962C8B-B14F-4D97-AF65-F5344CB8AC3E}">
        <p14:creationId xmlns:p14="http://schemas.microsoft.com/office/powerpoint/2010/main" val="3231475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DF5B217-6125-A804-2128-3033591DAEBF}"/>
              </a:ext>
            </a:extLst>
          </p:cNvPr>
          <p:cNvPicPr>
            <a:picLocks noChangeAspect="1"/>
          </p:cNvPicPr>
          <p:nvPr/>
        </p:nvPicPr>
        <p:blipFill>
          <a:blip r:embed="rId2"/>
          <a:stretch>
            <a:fillRect/>
          </a:stretch>
        </p:blipFill>
        <p:spPr>
          <a:xfrm>
            <a:off x="193040" y="1185910"/>
            <a:ext cx="11531342" cy="4127770"/>
          </a:xfrm>
          <a:prstGeom prst="rect">
            <a:avLst/>
          </a:prstGeom>
        </p:spPr>
      </p:pic>
      <p:sp>
        <p:nvSpPr>
          <p:cNvPr id="3" name="TextBox 2">
            <a:extLst>
              <a:ext uri="{FF2B5EF4-FFF2-40B4-BE49-F238E27FC236}">
                <a16:creationId xmlns:a16="http://schemas.microsoft.com/office/drawing/2014/main" id="{2E3285B5-EAFB-1003-FD35-1FE6C7491982}"/>
              </a:ext>
            </a:extLst>
          </p:cNvPr>
          <p:cNvSpPr txBox="1"/>
          <p:nvPr/>
        </p:nvSpPr>
        <p:spPr>
          <a:xfrm>
            <a:off x="0" y="0"/>
            <a:ext cx="12192000" cy="461665"/>
          </a:xfrm>
          <a:prstGeom prst="rect">
            <a:avLst/>
          </a:prstGeom>
          <a:noFill/>
        </p:spPr>
        <p:txBody>
          <a:bodyPr wrap="square" rtlCol="0">
            <a:spAutoFit/>
          </a:bodyPr>
          <a:lstStyle/>
          <a:p>
            <a:r>
              <a:rPr lang="en-GB" sz="2400" b="1" dirty="0"/>
              <a:t>Tiltmeter</a:t>
            </a:r>
          </a:p>
        </p:txBody>
      </p:sp>
    </p:spTree>
    <p:extLst>
      <p:ext uri="{BB962C8B-B14F-4D97-AF65-F5344CB8AC3E}">
        <p14:creationId xmlns:p14="http://schemas.microsoft.com/office/powerpoint/2010/main" val="595664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6836B74-50BA-475D-7E5A-DAA5CBEA4D20}"/>
              </a:ext>
            </a:extLst>
          </p:cNvPr>
          <p:cNvSpPr txBox="1"/>
          <p:nvPr/>
        </p:nvSpPr>
        <p:spPr>
          <a:xfrm>
            <a:off x="104775" y="238125"/>
            <a:ext cx="6372225" cy="5262979"/>
          </a:xfrm>
          <a:prstGeom prst="rect">
            <a:avLst/>
          </a:prstGeom>
          <a:noFill/>
        </p:spPr>
        <p:txBody>
          <a:bodyPr wrap="square">
            <a:spAutoFit/>
          </a:bodyPr>
          <a:lstStyle/>
          <a:p>
            <a:r>
              <a:rPr lang="en-GB" sz="2400" b="1" dirty="0"/>
              <a:t>Gas Trapping Bottles</a:t>
            </a:r>
          </a:p>
          <a:p>
            <a:endParaRPr lang="en-GB" sz="2400" b="1" dirty="0"/>
          </a:p>
          <a:p>
            <a:r>
              <a:rPr lang="en-GB" sz="2400" dirty="0"/>
              <a:t>Volcanoes emit gases, so measuring gas emissions around volcanoes can also provide useful information about changes in </a:t>
            </a:r>
            <a:r>
              <a:rPr lang="en-GB" sz="2400" dirty="0" err="1"/>
              <a:t>behavior</a:t>
            </a:r>
            <a:r>
              <a:rPr lang="en-GB" sz="2400" dirty="0"/>
              <a:t> that could indicate an eruption in the making. The instruments used to do this are typically trapping bottles wherein air is pumped into containers and then </a:t>
            </a:r>
            <a:r>
              <a:rPr lang="en-GB" sz="2400" dirty="0" err="1"/>
              <a:t>analyzed</a:t>
            </a:r>
            <a:r>
              <a:rPr lang="en-GB" sz="2400" dirty="0"/>
              <a:t> in a lab. As magma moves towards the surface of the earth, the pressure releases gas. The two most abundant gases are sulphur dioxide and carbon dioxide, and if levels of these gases increase, it shows that magma is rising to the surface and an eruption is more likely.</a:t>
            </a:r>
          </a:p>
        </p:txBody>
      </p:sp>
      <p:pic>
        <p:nvPicPr>
          <p:cNvPr id="3" name="Picture 2">
            <a:extLst>
              <a:ext uri="{FF2B5EF4-FFF2-40B4-BE49-F238E27FC236}">
                <a16:creationId xmlns:a16="http://schemas.microsoft.com/office/drawing/2014/main" id="{5E828433-C2A0-3FBD-78F0-FA42A99E0EB4}"/>
              </a:ext>
            </a:extLst>
          </p:cNvPr>
          <p:cNvPicPr>
            <a:picLocks noChangeAspect="1"/>
          </p:cNvPicPr>
          <p:nvPr/>
        </p:nvPicPr>
        <p:blipFill>
          <a:blip r:embed="rId2"/>
          <a:stretch>
            <a:fillRect/>
          </a:stretch>
        </p:blipFill>
        <p:spPr>
          <a:xfrm>
            <a:off x="6885022" y="957262"/>
            <a:ext cx="5306978" cy="3319463"/>
          </a:xfrm>
          <a:prstGeom prst="rect">
            <a:avLst/>
          </a:prstGeom>
        </p:spPr>
      </p:pic>
    </p:spTree>
    <p:extLst>
      <p:ext uri="{BB962C8B-B14F-4D97-AF65-F5344CB8AC3E}">
        <p14:creationId xmlns:p14="http://schemas.microsoft.com/office/powerpoint/2010/main" val="3407030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EC9953D-36DC-8E22-826C-3ADE175B17F2}"/>
              </a:ext>
            </a:extLst>
          </p:cNvPr>
          <p:cNvSpPr txBox="1"/>
          <p:nvPr/>
        </p:nvSpPr>
        <p:spPr>
          <a:xfrm>
            <a:off x="0" y="0"/>
            <a:ext cx="4581525" cy="5632311"/>
          </a:xfrm>
          <a:prstGeom prst="rect">
            <a:avLst/>
          </a:prstGeom>
          <a:noFill/>
        </p:spPr>
        <p:txBody>
          <a:bodyPr wrap="square">
            <a:spAutoFit/>
          </a:bodyPr>
          <a:lstStyle/>
          <a:p>
            <a:r>
              <a:rPr lang="en-GB" sz="2400" b="1" dirty="0"/>
              <a:t>Seismographs</a:t>
            </a:r>
          </a:p>
          <a:p>
            <a:endParaRPr lang="en-GB" sz="2400" b="1" dirty="0"/>
          </a:p>
          <a:p>
            <a:r>
              <a:rPr lang="en-GB" sz="2400" dirty="0"/>
              <a:t>Seismographs measure movement in the planet's crust. Volcanic eruptions are closely related to the seismic activities that also cause earthquakes and tremors, so seismographs are also often used to monitor volcanoes. As the tectonic plates scrape and slide against each other or move apart, they cause vibrations and tension. A violent seismic reading is often a precursor to an eruption when it occurs near a volcano.</a:t>
            </a:r>
          </a:p>
        </p:txBody>
      </p:sp>
      <p:pic>
        <p:nvPicPr>
          <p:cNvPr id="3" name="Picture 2">
            <a:extLst>
              <a:ext uri="{FF2B5EF4-FFF2-40B4-BE49-F238E27FC236}">
                <a16:creationId xmlns:a16="http://schemas.microsoft.com/office/drawing/2014/main" id="{69EC8734-3BDC-5774-0E53-380D44ECEACC}"/>
              </a:ext>
            </a:extLst>
          </p:cNvPr>
          <p:cNvPicPr>
            <a:picLocks noChangeAspect="1"/>
          </p:cNvPicPr>
          <p:nvPr/>
        </p:nvPicPr>
        <p:blipFill>
          <a:blip r:embed="rId2"/>
          <a:stretch>
            <a:fillRect/>
          </a:stretch>
        </p:blipFill>
        <p:spPr>
          <a:xfrm>
            <a:off x="4733925" y="2095500"/>
            <a:ext cx="7143752" cy="2232423"/>
          </a:xfrm>
          <a:prstGeom prst="rect">
            <a:avLst/>
          </a:prstGeom>
        </p:spPr>
      </p:pic>
    </p:spTree>
    <p:extLst>
      <p:ext uri="{BB962C8B-B14F-4D97-AF65-F5344CB8AC3E}">
        <p14:creationId xmlns:p14="http://schemas.microsoft.com/office/powerpoint/2010/main" val="2099578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AD07CA5-521F-FC20-E196-8FAF956F4A8D}"/>
              </a:ext>
            </a:extLst>
          </p:cNvPr>
          <p:cNvSpPr txBox="1"/>
          <p:nvPr/>
        </p:nvSpPr>
        <p:spPr>
          <a:xfrm>
            <a:off x="1" y="0"/>
            <a:ext cx="4610100" cy="5262979"/>
          </a:xfrm>
          <a:prstGeom prst="rect">
            <a:avLst/>
          </a:prstGeom>
          <a:noFill/>
        </p:spPr>
        <p:txBody>
          <a:bodyPr wrap="square">
            <a:spAutoFit/>
          </a:bodyPr>
          <a:lstStyle/>
          <a:p>
            <a:r>
              <a:rPr lang="en-GB" sz="2400" b="1" dirty="0"/>
              <a:t>Satellites</a:t>
            </a:r>
          </a:p>
          <a:p>
            <a:r>
              <a:rPr lang="en-GB" sz="2400" dirty="0"/>
              <a:t>Orbiting satellites monitor volcanoes from space, providing vital information and signs of possible eruption. Satellites use cameras to provide images and photos. They also provide information from special sensors that can detect heat, sulphur dioxide and even tiny changes in the shape of the Earth's surface. All of this information can offer clues to as to whether an eruption is imminent.</a:t>
            </a:r>
          </a:p>
        </p:txBody>
      </p:sp>
      <p:pic>
        <p:nvPicPr>
          <p:cNvPr id="9" name="Picture 8">
            <a:extLst>
              <a:ext uri="{FF2B5EF4-FFF2-40B4-BE49-F238E27FC236}">
                <a16:creationId xmlns:a16="http://schemas.microsoft.com/office/drawing/2014/main" id="{879B6BDB-DF4E-CE9A-F06D-7721F1FB5918}"/>
              </a:ext>
            </a:extLst>
          </p:cNvPr>
          <p:cNvPicPr>
            <a:picLocks noChangeAspect="1"/>
          </p:cNvPicPr>
          <p:nvPr/>
        </p:nvPicPr>
        <p:blipFill>
          <a:blip r:embed="rId2"/>
          <a:stretch>
            <a:fillRect/>
          </a:stretch>
        </p:blipFill>
        <p:spPr>
          <a:xfrm>
            <a:off x="4610101" y="742950"/>
            <a:ext cx="7433733" cy="4181475"/>
          </a:xfrm>
          <a:prstGeom prst="rect">
            <a:avLst/>
          </a:prstGeom>
        </p:spPr>
      </p:pic>
    </p:spTree>
    <p:extLst>
      <p:ext uri="{BB962C8B-B14F-4D97-AF65-F5344CB8AC3E}">
        <p14:creationId xmlns:p14="http://schemas.microsoft.com/office/powerpoint/2010/main" val="7264421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327</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How can we manage risk living near a volcano?</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can we manage risk living near a volcano?</dc:title>
  <dc:creator>Niall Carton</dc:creator>
  <cp:lastModifiedBy>Niall Carton</cp:lastModifiedBy>
  <cp:revision>1</cp:revision>
  <dcterms:created xsi:type="dcterms:W3CDTF">2022-10-11T13:42:28Z</dcterms:created>
  <dcterms:modified xsi:type="dcterms:W3CDTF">2022-10-14T09:04:17Z</dcterms:modified>
</cp:coreProperties>
</file>