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5" r:id="rId6"/>
    <p:sldId id="257" r:id="rId7"/>
    <p:sldId id="259" r:id="rId8"/>
    <p:sldId id="264" r:id="rId9"/>
    <p:sldId id="274" r:id="rId10"/>
    <p:sldId id="272" r:id="rId11"/>
    <p:sldId id="265" r:id="rId12"/>
    <p:sldId id="266" r:id="rId13"/>
    <p:sldId id="271" r:id="rId14"/>
    <p:sldId id="270" r:id="rId15"/>
    <p:sldId id="268" r:id="rId16"/>
    <p:sldId id="269"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23619-88D8-E346-914B-DF3546EDF7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07F6901-E0D5-342C-30FF-7DE44AD847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409DA1D-CC44-D67E-3885-DA1181083A7A}"/>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5" name="Footer Placeholder 4">
            <a:extLst>
              <a:ext uri="{FF2B5EF4-FFF2-40B4-BE49-F238E27FC236}">
                <a16:creationId xmlns:a16="http://schemas.microsoft.com/office/drawing/2014/main" id="{9ACA0886-6360-4386-96DC-DEE8CA70F0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AAD9B4-FDAB-DB5A-E9F7-E597B0C0D595}"/>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2893530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B4535-0D05-0B45-F7F8-7627C7260AB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590DF3B-9234-6B0F-C63F-28DEDBCC37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D2D514-9EA3-6DE8-9253-8446644EAD7B}"/>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5" name="Footer Placeholder 4">
            <a:extLst>
              <a:ext uri="{FF2B5EF4-FFF2-40B4-BE49-F238E27FC236}">
                <a16:creationId xmlns:a16="http://schemas.microsoft.com/office/drawing/2014/main" id="{E9C81005-EE06-091B-C213-7C9055E2ED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172E86-0F9D-0C8E-0425-BDC95912E185}"/>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2875702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6AE7D2-5A2E-9666-CD0B-AA7EDE3AF6C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3068C1A-4305-0E96-F2C4-9F09890FA5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8419840-D525-0501-081B-A04229748CDB}"/>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5" name="Footer Placeholder 4">
            <a:extLst>
              <a:ext uri="{FF2B5EF4-FFF2-40B4-BE49-F238E27FC236}">
                <a16:creationId xmlns:a16="http://schemas.microsoft.com/office/drawing/2014/main" id="{67B52309-8AFB-BF01-0E11-7ED6E77B17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7F7585-3469-4E64-1C2E-3FD78A5EE0B9}"/>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1454822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22802-2FFC-AB49-AFBF-C6912AB488D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3213E84-4AF9-7EDB-E5B6-473F65D18A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4E5BE7-1C4E-F248-BE70-1829284F5C19}"/>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5" name="Footer Placeholder 4">
            <a:extLst>
              <a:ext uri="{FF2B5EF4-FFF2-40B4-BE49-F238E27FC236}">
                <a16:creationId xmlns:a16="http://schemas.microsoft.com/office/drawing/2014/main" id="{94BB7C9E-E885-F03B-D6A0-EF3A7C80CF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09C82F-F65B-0962-752F-676230696539}"/>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1307994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C69A9-6717-E9F8-F702-0CC8FAEB18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FAA14A7-AD13-4B67-82C4-C9BF75D9D6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948CE0-A786-1FD7-3786-7CF77FE76FE2}"/>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5" name="Footer Placeholder 4">
            <a:extLst>
              <a:ext uri="{FF2B5EF4-FFF2-40B4-BE49-F238E27FC236}">
                <a16:creationId xmlns:a16="http://schemas.microsoft.com/office/drawing/2014/main" id="{5519E1FC-0326-F44A-5232-5B8FED1FA4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329E12-02D5-4552-93BE-44B7E4397C37}"/>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3353020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30A3C-28D1-66C7-0587-749402A805D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7C8D5D-92A7-436B-D607-F023769AB3D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FDE7343-22FF-30EC-75A8-7B6576A8BA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E57D575-A400-F679-E5F2-F8AC6595FCF1}"/>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6" name="Footer Placeholder 5">
            <a:extLst>
              <a:ext uri="{FF2B5EF4-FFF2-40B4-BE49-F238E27FC236}">
                <a16:creationId xmlns:a16="http://schemas.microsoft.com/office/drawing/2014/main" id="{132B3576-7363-F363-80ED-367EAE9D9D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C8FBC5-8C9D-1BB2-1FD2-E5A6ECEB24E4}"/>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2135803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C0FD4-ADF9-494C-7B3A-74AC1C54AB9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12903C5-3CD3-2C14-A602-41303297EE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08C926-27CE-DD01-B809-41EE443E902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4A4DEF4-D106-A176-9E20-74417F8AB4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C8A905-8749-4A2A-4C9B-0AA1D6E534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A0A2F1C-F20A-9654-8636-747E307FA197}"/>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8" name="Footer Placeholder 7">
            <a:extLst>
              <a:ext uri="{FF2B5EF4-FFF2-40B4-BE49-F238E27FC236}">
                <a16:creationId xmlns:a16="http://schemas.microsoft.com/office/drawing/2014/main" id="{85B83114-844C-091E-A1AC-ADFFB9B999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1526F26-7801-DDEF-BC98-38BBD4FD1861}"/>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2990719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FD499-1576-13B7-8EE8-E0680AF8631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5D5073-3237-711F-34D6-8F9B30A3DD74}"/>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4" name="Footer Placeholder 3">
            <a:extLst>
              <a:ext uri="{FF2B5EF4-FFF2-40B4-BE49-F238E27FC236}">
                <a16:creationId xmlns:a16="http://schemas.microsoft.com/office/drawing/2014/main" id="{B19FFFBA-4410-7673-F865-E29D4BFAE26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79BB521-72AA-92DE-0E5C-FB7EB2724FD0}"/>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1203351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410EF2-AE7E-6613-A24F-9B5B4B8458E9}"/>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3" name="Footer Placeholder 2">
            <a:extLst>
              <a:ext uri="{FF2B5EF4-FFF2-40B4-BE49-F238E27FC236}">
                <a16:creationId xmlns:a16="http://schemas.microsoft.com/office/drawing/2014/main" id="{955CAF00-9830-CA5F-CBF9-863F421A1D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B1934A6-FF6B-502C-D883-4A51CA8298AE}"/>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401786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D9526-2C4E-69A5-200D-85A5AC261D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6C5671C-6BA9-6F85-CD38-A780F5F7ED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EA504CD-71A9-8BD6-53E7-C3831371E4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FE8F94-C080-04E9-EC61-DA377FC9C9A4}"/>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6" name="Footer Placeholder 5">
            <a:extLst>
              <a:ext uri="{FF2B5EF4-FFF2-40B4-BE49-F238E27FC236}">
                <a16:creationId xmlns:a16="http://schemas.microsoft.com/office/drawing/2014/main" id="{249CF784-D65A-9B27-5935-58AEDB88D7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FCAC5CF-83E9-E709-D543-B8F50A097AC8}"/>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7398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62CCF-F714-0625-5289-A0ECB1F2A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2FE1920-D3BC-0DE4-96F5-C8075D6AC9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4A3ACC5-4887-3BC3-5BF4-848B44A4C6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F8E24D-AD46-3C37-EA74-A8AD5E2555E0}"/>
              </a:ext>
            </a:extLst>
          </p:cNvPr>
          <p:cNvSpPr>
            <a:spLocks noGrp="1"/>
          </p:cNvSpPr>
          <p:nvPr>
            <p:ph type="dt" sz="half" idx="10"/>
          </p:nvPr>
        </p:nvSpPr>
        <p:spPr/>
        <p:txBody>
          <a:bodyPr/>
          <a:lstStyle/>
          <a:p>
            <a:fld id="{3A7AA198-5A44-4BFE-9E73-6BE9864C3472}" type="datetimeFigureOut">
              <a:rPr lang="en-GB" smtClean="0"/>
              <a:t>06/09/2022</a:t>
            </a:fld>
            <a:endParaRPr lang="en-GB"/>
          </a:p>
        </p:txBody>
      </p:sp>
      <p:sp>
        <p:nvSpPr>
          <p:cNvPr id="6" name="Footer Placeholder 5">
            <a:extLst>
              <a:ext uri="{FF2B5EF4-FFF2-40B4-BE49-F238E27FC236}">
                <a16:creationId xmlns:a16="http://schemas.microsoft.com/office/drawing/2014/main" id="{CE36B7FB-AD5F-AC42-B336-FB0F48DA37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E4B747B-472A-9C49-CF72-6E92281025B5}"/>
              </a:ext>
            </a:extLst>
          </p:cNvPr>
          <p:cNvSpPr>
            <a:spLocks noGrp="1"/>
          </p:cNvSpPr>
          <p:nvPr>
            <p:ph type="sldNum" sz="quarter" idx="12"/>
          </p:nvPr>
        </p:nvSpPr>
        <p:spPr/>
        <p:txBody>
          <a:bodyPr/>
          <a:lstStyle/>
          <a:p>
            <a:fld id="{73A4F2EB-D848-4260-8090-8DAB98E0849B}" type="slidenum">
              <a:rPr lang="en-GB" smtClean="0"/>
              <a:t>‹#›</a:t>
            </a:fld>
            <a:endParaRPr lang="en-GB"/>
          </a:p>
        </p:txBody>
      </p:sp>
    </p:spTree>
    <p:extLst>
      <p:ext uri="{BB962C8B-B14F-4D97-AF65-F5344CB8AC3E}">
        <p14:creationId xmlns:p14="http://schemas.microsoft.com/office/powerpoint/2010/main" val="1141676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3F88A4-061B-F1EA-4997-960C483CA6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441C9F-10B8-D34C-D931-CCCB8BFC49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322B8F6-0F29-BA15-EB33-073048B330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7AA198-5A44-4BFE-9E73-6BE9864C3472}" type="datetimeFigureOut">
              <a:rPr lang="en-GB" smtClean="0"/>
              <a:t>06/09/2022</a:t>
            </a:fld>
            <a:endParaRPr lang="en-GB"/>
          </a:p>
        </p:txBody>
      </p:sp>
      <p:sp>
        <p:nvSpPr>
          <p:cNvPr id="5" name="Footer Placeholder 4">
            <a:extLst>
              <a:ext uri="{FF2B5EF4-FFF2-40B4-BE49-F238E27FC236}">
                <a16:creationId xmlns:a16="http://schemas.microsoft.com/office/drawing/2014/main" id="{112E506F-C891-026F-2F2A-9FADDE6FD5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658B4C-41E8-21DB-89E9-112CA8D844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A4F2EB-D848-4260-8090-8DAB98E0849B}" type="slidenum">
              <a:rPr lang="en-GB" smtClean="0"/>
              <a:t>‹#›</a:t>
            </a:fld>
            <a:endParaRPr lang="en-GB"/>
          </a:p>
        </p:txBody>
      </p:sp>
    </p:spTree>
    <p:extLst>
      <p:ext uri="{BB962C8B-B14F-4D97-AF65-F5344CB8AC3E}">
        <p14:creationId xmlns:p14="http://schemas.microsoft.com/office/powerpoint/2010/main" val="219788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youtube.com/watch?v=_M48ANM3hAQ"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4803A-E3D2-68E1-5661-ECA253444EF2}"/>
              </a:ext>
            </a:extLst>
          </p:cNvPr>
          <p:cNvSpPr>
            <a:spLocks noGrp="1"/>
          </p:cNvSpPr>
          <p:nvPr>
            <p:ph type="ctrTitle"/>
          </p:nvPr>
        </p:nvSpPr>
        <p:spPr>
          <a:xfrm>
            <a:off x="0" y="0"/>
            <a:ext cx="12192000" cy="923925"/>
          </a:xfrm>
          <a:solidFill>
            <a:schemeClr val="accent6">
              <a:lumMod val="40000"/>
              <a:lumOff val="60000"/>
            </a:schemeClr>
          </a:solidFill>
        </p:spPr>
        <p:txBody>
          <a:bodyPr>
            <a:normAutofit/>
          </a:bodyPr>
          <a:lstStyle/>
          <a:p>
            <a:r>
              <a:rPr lang="en-GB" sz="2800" b="1" u="sng" dirty="0">
                <a:latin typeface="+mn-lt"/>
              </a:rPr>
              <a:t>UK Physical Landscapes: Rivers</a:t>
            </a:r>
            <a:br>
              <a:rPr lang="en-GB" sz="2800" dirty="0">
                <a:latin typeface="+mn-lt"/>
              </a:rPr>
            </a:br>
            <a:r>
              <a:rPr lang="en-GB" sz="2800" b="1" dirty="0">
                <a:latin typeface="+mn-lt"/>
              </a:rPr>
              <a:t>How does a river change from source to mouth?</a:t>
            </a:r>
          </a:p>
        </p:txBody>
      </p:sp>
      <p:sp>
        <p:nvSpPr>
          <p:cNvPr id="7" name="TextBox 6">
            <a:extLst>
              <a:ext uri="{FF2B5EF4-FFF2-40B4-BE49-F238E27FC236}">
                <a16:creationId xmlns:a16="http://schemas.microsoft.com/office/drawing/2014/main" id="{45DC08D7-3555-62AD-6735-C94C8BCE3473}"/>
              </a:ext>
            </a:extLst>
          </p:cNvPr>
          <p:cNvSpPr txBox="1"/>
          <p:nvPr/>
        </p:nvSpPr>
        <p:spPr>
          <a:xfrm>
            <a:off x="0" y="923925"/>
            <a:ext cx="12192000" cy="400110"/>
          </a:xfrm>
          <a:prstGeom prst="rect">
            <a:avLst/>
          </a:prstGeom>
          <a:solidFill>
            <a:schemeClr val="accent2">
              <a:lumMod val="40000"/>
              <a:lumOff val="60000"/>
            </a:schemeClr>
          </a:solidFill>
        </p:spPr>
        <p:txBody>
          <a:bodyPr wrap="square" rtlCol="0">
            <a:spAutoFit/>
          </a:bodyPr>
          <a:lstStyle/>
          <a:p>
            <a:r>
              <a:rPr lang="en-GB" sz="2000" dirty="0"/>
              <a:t>LO: To understand features of a drainage and to explain how a river changes from source to mouth</a:t>
            </a:r>
          </a:p>
        </p:txBody>
      </p:sp>
      <p:sp>
        <p:nvSpPr>
          <p:cNvPr id="8" name="TextBox 7">
            <a:extLst>
              <a:ext uri="{FF2B5EF4-FFF2-40B4-BE49-F238E27FC236}">
                <a16:creationId xmlns:a16="http://schemas.microsoft.com/office/drawing/2014/main" id="{057BE04A-8973-5ABE-032A-58AB4F7D2168}"/>
              </a:ext>
            </a:extLst>
          </p:cNvPr>
          <p:cNvSpPr txBox="1"/>
          <p:nvPr/>
        </p:nvSpPr>
        <p:spPr>
          <a:xfrm>
            <a:off x="495300" y="2162175"/>
            <a:ext cx="4162425" cy="1815882"/>
          </a:xfrm>
          <a:prstGeom prst="rect">
            <a:avLst/>
          </a:prstGeom>
          <a:solidFill>
            <a:schemeClr val="accent4">
              <a:lumMod val="20000"/>
              <a:lumOff val="80000"/>
            </a:schemeClr>
          </a:solidFill>
        </p:spPr>
        <p:txBody>
          <a:bodyPr wrap="square" rtlCol="0">
            <a:spAutoFit/>
          </a:bodyPr>
          <a:lstStyle/>
          <a:p>
            <a:r>
              <a:rPr lang="en-GB" sz="2800" b="1" dirty="0"/>
              <a:t>Starter</a:t>
            </a:r>
          </a:p>
          <a:p>
            <a:r>
              <a:rPr lang="en-GB" sz="2800" dirty="0"/>
              <a:t>Complete the revision crossword based on Coasts from Year 9!</a:t>
            </a:r>
          </a:p>
        </p:txBody>
      </p:sp>
    </p:spTree>
    <p:extLst>
      <p:ext uri="{BB962C8B-B14F-4D97-AF65-F5344CB8AC3E}">
        <p14:creationId xmlns:p14="http://schemas.microsoft.com/office/powerpoint/2010/main" val="4076369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053" y="165467"/>
            <a:ext cx="11667392" cy="6490310"/>
          </a:xfrm>
          <a:noFill/>
          <a:ln>
            <a:noFill/>
          </a:ln>
        </p:spPr>
        <p:txBody>
          <a:bodyPr>
            <a:noAutofit/>
          </a:bodyPr>
          <a:lstStyle/>
          <a:p>
            <a:pPr marL="0" indent="0">
              <a:buNone/>
              <a:defRPr/>
            </a:pPr>
            <a:r>
              <a:rPr lang="en-GB" sz="2400" dirty="0"/>
              <a:t>How many courses of a river are there?</a:t>
            </a:r>
          </a:p>
          <a:p>
            <a:pPr marL="0" indent="0">
              <a:buNone/>
              <a:defRPr/>
            </a:pPr>
            <a:endParaRPr lang="en-GB" sz="2400" dirty="0"/>
          </a:p>
          <a:p>
            <a:pPr marL="0" indent="0">
              <a:buNone/>
              <a:defRPr/>
            </a:pPr>
            <a:r>
              <a:rPr lang="en-GB" sz="2400" dirty="0"/>
              <a:t>Where will I find the source of the river?</a:t>
            </a:r>
          </a:p>
          <a:p>
            <a:pPr marL="0" indent="0">
              <a:buNone/>
              <a:defRPr/>
            </a:pPr>
            <a:endParaRPr lang="en-GB" sz="2400" dirty="0"/>
          </a:p>
          <a:p>
            <a:pPr marL="0" indent="0">
              <a:buNone/>
              <a:defRPr/>
            </a:pPr>
            <a:r>
              <a:rPr lang="en-GB" sz="2400" dirty="0"/>
              <a:t>Is the mouth located in the upper or lower course of the river?</a:t>
            </a:r>
          </a:p>
          <a:p>
            <a:pPr marL="0" indent="0">
              <a:buNone/>
              <a:defRPr/>
            </a:pPr>
            <a:endParaRPr lang="en-GB" sz="2400" dirty="0"/>
          </a:p>
          <a:p>
            <a:pPr marL="0" indent="0">
              <a:buNone/>
              <a:defRPr/>
            </a:pPr>
            <a:r>
              <a:rPr lang="en-GB" sz="2400" dirty="0"/>
              <a:t>Where is the channel wide and deep but on a medium gradient?</a:t>
            </a:r>
          </a:p>
          <a:p>
            <a:pPr marL="457200" indent="-457200">
              <a:buFont typeface="Arial" panose="020B0604020202020204" pitchFamily="34" charset="0"/>
              <a:buAutoNum type="alphaUcParenR"/>
              <a:defRPr/>
            </a:pPr>
            <a:r>
              <a:rPr lang="en-GB" sz="2400" dirty="0"/>
              <a:t>Upper course</a:t>
            </a:r>
          </a:p>
          <a:p>
            <a:pPr marL="457200" indent="-457200">
              <a:buFont typeface="Arial" panose="020B0604020202020204" pitchFamily="34" charset="0"/>
              <a:buAutoNum type="alphaUcParenR"/>
              <a:defRPr/>
            </a:pPr>
            <a:r>
              <a:rPr lang="en-GB" sz="2400" dirty="0"/>
              <a:t>Middle course</a:t>
            </a:r>
          </a:p>
          <a:p>
            <a:pPr marL="457200" indent="-457200">
              <a:buFont typeface="Arial" panose="020B0604020202020204" pitchFamily="34" charset="0"/>
              <a:buAutoNum type="alphaUcParenR"/>
              <a:defRPr/>
            </a:pPr>
            <a:r>
              <a:rPr lang="en-GB" sz="2400" dirty="0"/>
              <a:t>Lower course</a:t>
            </a:r>
          </a:p>
          <a:p>
            <a:pPr marL="0" indent="0">
              <a:buNone/>
              <a:defRPr/>
            </a:pPr>
            <a:r>
              <a:rPr lang="en-US" sz="2400" dirty="0"/>
              <a:t>In which course does the water move quickest?</a:t>
            </a:r>
          </a:p>
          <a:p>
            <a:pPr marL="0" indent="0">
              <a:buNone/>
              <a:defRPr/>
            </a:pPr>
            <a:endParaRPr lang="en-GB" sz="2400" dirty="0"/>
          </a:p>
          <a:p>
            <a:pPr marL="0" indent="0">
              <a:buNone/>
              <a:defRPr/>
            </a:pPr>
            <a:r>
              <a:rPr lang="en-GB" sz="2400" dirty="0"/>
              <a:t>What does is a confluence?</a:t>
            </a:r>
          </a:p>
          <a:p>
            <a:pPr marL="0" indent="0">
              <a:buNone/>
              <a:defRPr/>
            </a:pPr>
            <a:endParaRPr lang="en-GB" sz="2400" b="1" dirty="0">
              <a:solidFill>
                <a:srgbClr val="00B050"/>
              </a:solidFill>
            </a:endParaRPr>
          </a:p>
        </p:txBody>
      </p:sp>
    </p:spTree>
    <p:extLst>
      <p:ext uri="{BB962C8B-B14F-4D97-AF65-F5344CB8AC3E}">
        <p14:creationId xmlns:p14="http://schemas.microsoft.com/office/powerpoint/2010/main" val="266937353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053" y="165467"/>
            <a:ext cx="11667392" cy="6490310"/>
          </a:xfrm>
          <a:noFill/>
          <a:ln>
            <a:noFill/>
          </a:ln>
        </p:spPr>
        <p:txBody>
          <a:bodyPr>
            <a:noAutofit/>
          </a:bodyPr>
          <a:lstStyle/>
          <a:p>
            <a:pPr marL="0" indent="0">
              <a:buNone/>
              <a:defRPr/>
            </a:pPr>
            <a:r>
              <a:rPr lang="en-GB" sz="2400" dirty="0"/>
              <a:t>How many courses of a river are there?</a:t>
            </a:r>
          </a:p>
          <a:p>
            <a:pPr marL="0" indent="0">
              <a:buNone/>
              <a:defRPr/>
            </a:pPr>
            <a:r>
              <a:rPr lang="en-GB" sz="2400" b="1" dirty="0">
                <a:solidFill>
                  <a:srgbClr val="00B050"/>
                </a:solidFill>
              </a:rPr>
              <a:t>Three</a:t>
            </a:r>
          </a:p>
          <a:p>
            <a:pPr marL="0" indent="0">
              <a:buNone/>
              <a:defRPr/>
            </a:pPr>
            <a:r>
              <a:rPr lang="en-GB" sz="2400" dirty="0"/>
              <a:t>Where will I find the source of the river?</a:t>
            </a:r>
          </a:p>
          <a:p>
            <a:pPr marL="0" indent="0">
              <a:buNone/>
              <a:defRPr/>
            </a:pPr>
            <a:r>
              <a:rPr lang="en-GB" sz="2400" b="1" dirty="0">
                <a:solidFill>
                  <a:srgbClr val="00B050"/>
                </a:solidFill>
              </a:rPr>
              <a:t>Upper course/mountains</a:t>
            </a:r>
          </a:p>
          <a:p>
            <a:pPr marL="0" indent="0">
              <a:buNone/>
              <a:defRPr/>
            </a:pPr>
            <a:r>
              <a:rPr lang="en-GB" sz="2400" dirty="0"/>
              <a:t>Is the mouth located in the upper or lower course of the river?</a:t>
            </a:r>
          </a:p>
          <a:p>
            <a:pPr marL="0" indent="0">
              <a:buNone/>
              <a:defRPr/>
            </a:pPr>
            <a:r>
              <a:rPr lang="en-GB" sz="2400" b="1" dirty="0">
                <a:solidFill>
                  <a:srgbClr val="00B050"/>
                </a:solidFill>
              </a:rPr>
              <a:t>Upper</a:t>
            </a:r>
          </a:p>
          <a:p>
            <a:pPr marL="0" indent="0">
              <a:buNone/>
              <a:defRPr/>
            </a:pPr>
            <a:r>
              <a:rPr lang="en-GB" sz="2400" dirty="0"/>
              <a:t>Where is the channel wide and deep but on a medium gradient?</a:t>
            </a:r>
          </a:p>
          <a:p>
            <a:pPr marL="457200" indent="-457200">
              <a:buFont typeface="Arial" panose="020B0604020202020204" pitchFamily="34" charset="0"/>
              <a:buAutoNum type="alphaUcParenR"/>
              <a:defRPr/>
            </a:pPr>
            <a:r>
              <a:rPr lang="en-GB" sz="2400" dirty="0"/>
              <a:t>Upper course</a:t>
            </a:r>
          </a:p>
          <a:p>
            <a:pPr marL="457200" indent="-457200">
              <a:buFont typeface="Arial" panose="020B0604020202020204" pitchFamily="34" charset="0"/>
              <a:buAutoNum type="alphaUcParenR"/>
              <a:defRPr/>
            </a:pPr>
            <a:r>
              <a:rPr lang="en-GB" sz="2400" b="1" dirty="0">
                <a:solidFill>
                  <a:srgbClr val="00B050"/>
                </a:solidFill>
              </a:rPr>
              <a:t>Middle course</a:t>
            </a:r>
          </a:p>
          <a:p>
            <a:pPr marL="457200" indent="-457200">
              <a:buFont typeface="Arial" panose="020B0604020202020204" pitchFamily="34" charset="0"/>
              <a:buAutoNum type="alphaUcParenR"/>
              <a:defRPr/>
            </a:pPr>
            <a:r>
              <a:rPr lang="en-GB" sz="2400" dirty="0"/>
              <a:t>Lower course</a:t>
            </a:r>
          </a:p>
          <a:p>
            <a:pPr marL="0" indent="0">
              <a:buNone/>
              <a:defRPr/>
            </a:pPr>
            <a:r>
              <a:rPr lang="en-US" sz="2400" dirty="0"/>
              <a:t>In which course does the water move quickest?</a:t>
            </a:r>
          </a:p>
          <a:p>
            <a:pPr marL="0" indent="0">
              <a:buNone/>
              <a:defRPr/>
            </a:pPr>
            <a:r>
              <a:rPr lang="en-GB" sz="2400" b="1" dirty="0">
                <a:solidFill>
                  <a:srgbClr val="00B050"/>
                </a:solidFill>
              </a:rPr>
              <a:t>Lower</a:t>
            </a:r>
          </a:p>
          <a:p>
            <a:pPr marL="0" indent="0">
              <a:buNone/>
              <a:defRPr/>
            </a:pPr>
            <a:r>
              <a:rPr lang="en-GB" sz="2400" dirty="0"/>
              <a:t>What does is a confluence?</a:t>
            </a:r>
          </a:p>
          <a:p>
            <a:pPr marL="0" indent="0">
              <a:buNone/>
              <a:defRPr/>
            </a:pPr>
            <a:r>
              <a:rPr lang="en-GB" sz="2400" b="1" dirty="0">
                <a:solidFill>
                  <a:srgbClr val="00B050"/>
                </a:solidFill>
              </a:rPr>
              <a:t>Where two rivers meet/where a stream joins a larger river</a:t>
            </a:r>
          </a:p>
        </p:txBody>
      </p:sp>
    </p:spTree>
    <p:extLst>
      <p:ext uri="{BB962C8B-B14F-4D97-AF65-F5344CB8AC3E}">
        <p14:creationId xmlns:p14="http://schemas.microsoft.com/office/powerpoint/2010/main" val="306326784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0"/>
            <a:ext cx="12191999" cy="882352"/>
          </a:xfrm>
          <a:solidFill>
            <a:schemeClr val="accent3">
              <a:lumMod val="40000"/>
              <a:lumOff val="60000"/>
            </a:schemeClr>
          </a:solidFill>
        </p:spPr>
        <p:txBody>
          <a:bodyPr vert="horz" lIns="91440" tIns="32146" rIns="91440" bIns="45720" rtlCol="0" anchor="ctr">
            <a:normAutofit/>
          </a:bodyPr>
          <a:lstStyle/>
          <a:p>
            <a:pPr>
              <a:defRPr/>
            </a:pPr>
            <a:r>
              <a:rPr lang="en-GB" altLang="en-US" sz="4000" b="1" u="sng" dirty="0">
                <a:solidFill>
                  <a:schemeClr val="tx1">
                    <a:lumMod val="95000"/>
                    <a:lumOff val="5000"/>
                  </a:schemeClr>
                </a:solidFill>
              </a:rPr>
              <a:t>Exam Practice</a:t>
            </a:r>
          </a:p>
        </p:txBody>
      </p:sp>
      <p:pic>
        <p:nvPicPr>
          <p:cNvPr id="2355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900" t="28269" r="15909" b="36939"/>
          <a:stretch/>
        </p:blipFill>
        <p:spPr bwMode="auto">
          <a:xfrm>
            <a:off x="1539200" y="1575179"/>
            <a:ext cx="6717040" cy="250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67053" y="927923"/>
            <a:ext cx="11570677" cy="523220"/>
          </a:xfrm>
          <a:prstGeom prst="rect">
            <a:avLst/>
          </a:prstGeom>
          <a:noFill/>
        </p:spPr>
        <p:txBody>
          <a:bodyPr wrap="square" rtlCol="0">
            <a:spAutoFit/>
          </a:bodyPr>
          <a:lstStyle/>
          <a:p>
            <a:pPr algn="ctr"/>
            <a:r>
              <a:rPr lang="en-GB" sz="2800" dirty="0">
                <a:solidFill>
                  <a:srgbClr val="FF0000"/>
                </a:solidFill>
                <a:latin typeface="Calibri"/>
              </a:rPr>
              <a:t>‘</a:t>
            </a:r>
            <a:r>
              <a:rPr lang="en-GB" sz="2800" b="1" dirty="0">
                <a:solidFill>
                  <a:srgbClr val="FF0000"/>
                </a:solidFill>
                <a:latin typeface="Calibri"/>
              </a:rPr>
              <a:t>Describe </a:t>
            </a:r>
            <a:r>
              <a:rPr lang="en-GB" sz="2800" dirty="0">
                <a:solidFill>
                  <a:srgbClr val="FF0000"/>
                </a:solidFill>
                <a:latin typeface="Calibri"/>
              </a:rPr>
              <a:t>how the  of a shape </a:t>
            </a:r>
            <a:r>
              <a:rPr lang="en-GB" sz="2800" dirty="0" err="1">
                <a:solidFill>
                  <a:srgbClr val="FF0000"/>
                </a:solidFill>
                <a:latin typeface="Calibri"/>
              </a:rPr>
              <a:t>iver</a:t>
            </a:r>
            <a:r>
              <a:rPr lang="en-GB" sz="2800" dirty="0">
                <a:solidFill>
                  <a:srgbClr val="FF0000"/>
                </a:solidFill>
                <a:latin typeface="Calibri"/>
              </a:rPr>
              <a:t> changes downstream’ </a:t>
            </a:r>
            <a:r>
              <a:rPr lang="en-GB" sz="2800" b="1" dirty="0">
                <a:solidFill>
                  <a:srgbClr val="FF0000"/>
                </a:solidFill>
                <a:latin typeface="Calibri"/>
              </a:rPr>
              <a:t>(3 marks)</a:t>
            </a:r>
            <a:endParaRPr lang="en-US" sz="2800" b="1" dirty="0">
              <a:solidFill>
                <a:srgbClr val="FF0000"/>
              </a:solidFill>
              <a:latin typeface="Calibri"/>
            </a:endParaRPr>
          </a:p>
        </p:txBody>
      </p:sp>
      <p:sp>
        <p:nvSpPr>
          <p:cNvPr id="5" name="Content Placeholder 4"/>
          <p:cNvSpPr txBox="1">
            <a:spLocks/>
          </p:cNvSpPr>
          <p:nvPr/>
        </p:nvSpPr>
        <p:spPr>
          <a:xfrm>
            <a:off x="0" y="4221088"/>
            <a:ext cx="12124592" cy="263691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800" dirty="0">
                <a:solidFill>
                  <a:prstClr val="black"/>
                </a:solidFill>
                <a:latin typeface="Calibri"/>
              </a:rPr>
              <a:t>Near the _______ , the cross profile is _______ , steep sided and relatively deep valley. As movement occurs _____________ , the cross profile becomes _________ , less deep and the valley sides are _____ ______.</a:t>
            </a:r>
          </a:p>
          <a:p>
            <a:pPr marL="0" indent="0">
              <a:buNone/>
            </a:pPr>
            <a:r>
              <a:rPr lang="en-GB" sz="2800" dirty="0">
                <a:solidFill>
                  <a:prstClr val="black"/>
                </a:solidFill>
                <a:latin typeface="Calibri"/>
              </a:rPr>
              <a:t>Nearest the ______ , the valley is especially _______ , the sides are long way from the river and these are _______ and very ___ lying.</a:t>
            </a:r>
          </a:p>
          <a:p>
            <a:pPr marL="0" indent="0">
              <a:buNone/>
            </a:pPr>
            <a:endParaRPr lang="en-GB" sz="2400" dirty="0">
              <a:solidFill>
                <a:prstClr val="black"/>
              </a:solidFill>
              <a:latin typeface="Calibri"/>
            </a:endParaRPr>
          </a:p>
          <a:p>
            <a:pPr marL="0" indent="0">
              <a:buNone/>
            </a:pPr>
            <a:endParaRPr lang="en-GB" sz="2400" dirty="0">
              <a:solidFill>
                <a:prstClr val="black"/>
              </a:solidFill>
              <a:latin typeface="Calibri"/>
            </a:endParaRPr>
          </a:p>
        </p:txBody>
      </p:sp>
      <p:sp>
        <p:nvSpPr>
          <p:cNvPr id="3" name="TextBox 2"/>
          <p:cNvSpPr txBox="1"/>
          <p:nvPr/>
        </p:nvSpPr>
        <p:spPr>
          <a:xfrm>
            <a:off x="9974043" y="1451143"/>
            <a:ext cx="1763687" cy="2862322"/>
          </a:xfrm>
          <a:prstGeom prst="rect">
            <a:avLst/>
          </a:prstGeom>
          <a:noFill/>
        </p:spPr>
        <p:txBody>
          <a:bodyPr wrap="square" rtlCol="0">
            <a:spAutoFit/>
          </a:bodyPr>
          <a:lstStyle/>
          <a:p>
            <a:pPr algn="ctr"/>
            <a:r>
              <a:rPr lang="en-GB" b="1" u="sng" dirty="0">
                <a:solidFill>
                  <a:srgbClr val="0070C0"/>
                </a:solidFill>
                <a:latin typeface="Calibri"/>
              </a:rPr>
              <a:t>Missing words:</a:t>
            </a:r>
          </a:p>
          <a:p>
            <a:pPr algn="ctr" fontAlgn="t"/>
            <a:r>
              <a:rPr lang="en-GB" dirty="0">
                <a:solidFill>
                  <a:srgbClr val="0070C0"/>
                </a:solidFill>
                <a:latin typeface="Calibri"/>
              </a:rPr>
              <a:t>source</a:t>
            </a:r>
          </a:p>
          <a:p>
            <a:pPr algn="ctr" fontAlgn="t"/>
            <a:r>
              <a:rPr lang="en-GB" dirty="0">
                <a:solidFill>
                  <a:srgbClr val="0070C0"/>
                </a:solidFill>
                <a:latin typeface="Calibri"/>
              </a:rPr>
              <a:t>wider</a:t>
            </a:r>
          </a:p>
          <a:p>
            <a:pPr algn="ctr" fontAlgn="t"/>
            <a:r>
              <a:rPr lang="en-GB" dirty="0">
                <a:solidFill>
                  <a:srgbClr val="0070C0"/>
                </a:solidFill>
                <a:latin typeface="Calibri"/>
              </a:rPr>
              <a:t>mouth</a:t>
            </a:r>
          </a:p>
          <a:p>
            <a:pPr algn="ctr" fontAlgn="t"/>
            <a:r>
              <a:rPr lang="en-GB" dirty="0">
                <a:solidFill>
                  <a:srgbClr val="0070C0"/>
                </a:solidFill>
                <a:latin typeface="Calibri"/>
              </a:rPr>
              <a:t>broad</a:t>
            </a:r>
          </a:p>
          <a:p>
            <a:pPr algn="ctr" fontAlgn="t"/>
            <a:r>
              <a:rPr lang="en-GB" dirty="0">
                <a:solidFill>
                  <a:srgbClr val="0070C0"/>
                </a:solidFill>
                <a:latin typeface="Calibri"/>
              </a:rPr>
              <a:t>narrow</a:t>
            </a:r>
          </a:p>
          <a:p>
            <a:pPr algn="ctr" fontAlgn="t"/>
            <a:r>
              <a:rPr lang="en-GB" dirty="0">
                <a:solidFill>
                  <a:srgbClr val="0070C0"/>
                </a:solidFill>
                <a:latin typeface="Calibri"/>
              </a:rPr>
              <a:t>downstream</a:t>
            </a:r>
          </a:p>
          <a:p>
            <a:pPr algn="ctr" fontAlgn="t"/>
            <a:r>
              <a:rPr lang="en-GB" dirty="0">
                <a:solidFill>
                  <a:srgbClr val="0070C0"/>
                </a:solidFill>
                <a:latin typeface="Calibri"/>
              </a:rPr>
              <a:t>gentle</a:t>
            </a:r>
          </a:p>
          <a:p>
            <a:pPr algn="ctr" fontAlgn="t"/>
            <a:r>
              <a:rPr lang="en-GB" dirty="0">
                <a:solidFill>
                  <a:srgbClr val="0070C0"/>
                </a:solidFill>
                <a:latin typeface="Calibri"/>
              </a:rPr>
              <a:t>low</a:t>
            </a:r>
          </a:p>
          <a:p>
            <a:pPr algn="ctr" fontAlgn="t"/>
            <a:r>
              <a:rPr lang="en-GB" dirty="0">
                <a:solidFill>
                  <a:srgbClr val="0070C0"/>
                </a:solidFill>
                <a:latin typeface="Calibri"/>
              </a:rPr>
              <a:t>less steep</a:t>
            </a:r>
          </a:p>
        </p:txBody>
      </p:sp>
    </p:spTree>
    <p:extLst>
      <p:ext uri="{BB962C8B-B14F-4D97-AF65-F5344CB8AC3E}">
        <p14:creationId xmlns:p14="http://schemas.microsoft.com/office/powerpoint/2010/main" val="314860160"/>
      </p:ext>
    </p:extLst>
  </p:cSld>
  <p:clrMapOvr>
    <a:masterClrMapping/>
  </p:clrMapOvr>
  <p:transition>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039" t="20631" r="34213" b="69530"/>
          <a:stretch/>
        </p:blipFill>
        <p:spPr bwMode="auto">
          <a:xfrm>
            <a:off x="2243856" y="1265958"/>
            <a:ext cx="801953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a:xfrm>
            <a:off x="1982986" y="3017839"/>
            <a:ext cx="8280400" cy="720725"/>
          </a:xfrm>
          <a:prstGeom prst="rect">
            <a:avLst/>
          </a:prstGeom>
          <a:noFill/>
        </p:spPr>
        <p:txBody>
          <a:bodyPr lIns="0" tIns="32146" rIns="0" bIns="0" anchor="b">
            <a:normAutofit/>
          </a:bodyPr>
          <a:lstStyle/>
          <a:p>
            <a:pPr algn="ctr">
              <a:defRPr/>
            </a:pPr>
            <a:r>
              <a:rPr lang="en-GB" sz="4000" b="1" dirty="0">
                <a:solidFill>
                  <a:srgbClr val="8064A2">
                    <a:lumMod val="75000"/>
                  </a:srgbClr>
                </a:solidFill>
                <a:latin typeface="Calibri"/>
              </a:rPr>
              <a:t>Give a mark out of 3.</a:t>
            </a:r>
          </a:p>
        </p:txBody>
      </p:sp>
      <p:sp>
        <p:nvSpPr>
          <p:cNvPr id="6" name="Rectangle 2"/>
          <p:cNvSpPr txBox="1">
            <a:spLocks noChangeArrowheads="1"/>
          </p:cNvSpPr>
          <p:nvPr/>
        </p:nvSpPr>
        <p:spPr>
          <a:xfrm>
            <a:off x="2207568" y="281310"/>
            <a:ext cx="7920880" cy="720080"/>
          </a:xfrm>
          <a:prstGeom prst="rect">
            <a:avLst/>
          </a:prstGeom>
          <a:solidFill>
            <a:schemeClr val="accent4">
              <a:lumMod val="60000"/>
              <a:lumOff val="40000"/>
            </a:schemeClr>
          </a:solidFill>
        </p:spPr>
        <p:txBody>
          <a:bodyPr tIns="32146"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ctr">
              <a:defRPr/>
            </a:pPr>
            <a:r>
              <a:rPr lang="en-GB" altLang="en-US" sz="3600" b="1" dirty="0">
                <a:solidFill>
                  <a:prstClr val="black">
                    <a:lumMod val="95000"/>
                    <a:lumOff val="5000"/>
                  </a:prstClr>
                </a:solidFill>
                <a:latin typeface="Calibri"/>
              </a:rPr>
              <a:t>Self assessment</a:t>
            </a:r>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039" t="30302" r="34213" b="58835"/>
          <a:stretch/>
        </p:blipFill>
        <p:spPr bwMode="auto">
          <a:xfrm>
            <a:off x="2011586" y="4422924"/>
            <a:ext cx="8236446" cy="1598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4558014"/>
      </p:ext>
    </p:extLst>
  </p:cSld>
  <p:clrMapOvr>
    <a:masterClrMapping/>
  </p:clrMapOvr>
  <p:transition>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238" y="378070"/>
            <a:ext cx="11641016" cy="3539430"/>
          </a:xfrm>
          <a:prstGeom prst="rect">
            <a:avLst/>
          </a:prstGeom>
          <a:noFill/>
        </p:spPr>
        <p:txBody>
          <a:bodyPr wrap="square" rtlCol="0">
            <a:spAutoFit/>
          </a:bodyPr>
          <a:lstStyle/>
          <a:p>
            <a:r>
              <a:rPr lang="en-GB" sz="3200" b="1" dirty="0"/>
              <a:t>Explain how velocity changes as rivers move downstream (3 marks)</a:t>
            </a:r>
          </a:p>
          <a:p>
            <a:endParaRPr lang="en-GB" sz="3200" b="1" dirty="0">
              <a:solidFill>
                <a:srgbClr val="FF0000"/>
              </a:solidFill>
            </a:endParaRPr>
          </a:p>
          <a:p>
            <a:r>
              <a:rPr lang="en-GB" sz="3200" dirty="0">
                <a:solidFill>
                  <a:srgbClr val="FF0000"/>
                </a:solidFill>
              </a:rPr>
              <a:t>Velocity, boulders, size, friction</a:t>
            </a:r>
          </a:p>
          <a:p>
            <a:endParaRPr lang="en-GB" sz="3200" dirty="0">
              <a:solidFill>
                <a:srgbClr val="00B050"/>
              </a:solidFill>
            </a:endParaRPr>
          </a:p>
          <a:p>
            <a:r>
              <a:rPr lang="en-GB" sz="3200" dirty="0">
                <a:solidFill>
                  <a:srgbClr val="00B050"/>
                </a:solidFill>
              </a:rPr>
              <a:t>Velocity increases as you move from the upper course to the lower course (1) this is because friction decreases as move downstream (1), as boulder size decreases (1).</a:t>
            </a:r>
          </a:p>
        </p:txBody>
      </p:sp>
    </p:spTree>
    <p:extLst>
      <p:ext uri="{BB962C8B-B14F-4D97-AF65-F5344CB8AC3E}">
        <p14:creationId xmlns:p14="http://schemas.microsoft.com/office/powerpoint/2010/main" val="193433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rt, diagram&#10;&#10;Description automatically generated">
            <a:extLst>
              <a:ext uri="{FF2B5EF4-FFF2-40B4-BE49-F238E27FC236}">
                <a16:creationId xmlns:a16="http://schemas.microsoft.com/office/drawing/2014/main" id="{32148698-FCE9-4739-734B-23BDCDB91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3045" y="-28892"/>
            <a:ext cx="6645910" cy="6915785"/>
          </a:xfrm>
          <a:prstGeom prst="rect">
            <a:avLst/>
          </a:prstGeom>
        </p:spPr>
      </p:pic>
    </p:spTree>
    <p:extLst>
      <p:ext uri="{BB962C8B-B14F-4D97-AF65-F5344CB8AC3E}">
        <p14:creationId xmlns:p14="http://schemas.microsoft.com/office/powerpoint/2010/main" val="763112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age result for river journey source to mouth">
            <a:extLst>
              <a:ext uri="{FF2B5EF4-FFF2-40B4-BE49-F238E27FC236}">
                <a16:creationId xmlns:a16="http://schemas.microsoft.com/office/drawing/2014/main" id="{6E5D10D3-0715-4B4F-9073-42B1430BDD7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9065" y="729665"/>
            <a:ext cx="4866082" cy="312860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a:extLst>
              <a:ext uri="{FF2B5EF4-FFF2-40B4-BE49-F238E27FC236}">
                <a16:creationId xmlns:a16="http://schemas.microsoft.com/office/drawing/2014/main" id="{C15A5BD8-DCF6-468D-B714-3C8C0879CED3}"/>
              </a:ext>
            </a:extLst>
          </p:cNvPr>
          <p:cNvGraphicFramePr>
            <a:graphicFrameLocks noGrp="1"/>
          </p:cNvGraphicFramePr>
          <p:nvPr/>
        </p:nvGraphicFramePr>
        <p:xfrm>
          <a:off x="6623156" y="800004"/>
          <a:ext cx="4790264" cy="5453424"/>
        </p:xfrm>
        <a:graphic>
          <a:graphicData uri="http://schemas.openxmlformats.org/drawingml/2006/table">
            <a:tbl>
              <a:tblPr firstRow="1" bandRow="1">
                <a:tableStyleId>{72833802-FEF1-4C79-8D5D-14CF1EAF98D9}</a:tableStyleId>
              </a:tblPr>
              <a:tblGrid>
                <a:gridCol w="1542327">
                  <a:extLst>
                    <a:ext uri="{9D8B030D-6E8A-4147-A177-3AD203B41FA5}">
                      <a16:colId xmlns:a16="http://schemas.microsoft.com/office/drawing/2014/main" val="789253282"/>
                    </a:ext>
                  </a:extLst>
                </a:gridCol>
                <a:gridCol w="3247937">
                  <a:extLst>
                    <a:ext uri="{9D8B030D-6E8A-4147-A177-3AD203B41FA5}">
                      <a16:colId xmlns:a16="http://schemas.microsoft.com/office/drawing/2014/main" val="4005762239"/>
                    </a:ext>
                  </a:extLst>
                </a:gridCol>
              </a:tblGrid>
              <a:tr h="517084">
                <a:tc>
                  <a:txBody>
                    <a:bodyPr/>
                    <a:lstStyle/>
                    <a:p>
                      <a:pPr algn="ctr"/>
                      <a:r>
                        <a:rPr lang="en-GB" sz="1800" dirty="0">
                          <a:solidFill>
                            <a:schemeClr val="tx1"/>
                          </a:solidFill>
                          <a:latin typeface="+mn-lt"/>
                          <a:cs typeface="Arial" panose="020B0604020202020204" pitchFamily="34" charset="0"/>
                        </a:rPr>
                        <a:t>Key Word</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dirty="0">
                          <a:solidFill>
                            <a:schemeClr val="tx1"/>
                          </a:solidFill>
                          <a:latin typeface="+mn-lt"/>
                          <a:cs typeface="Arial" panose="020B0604020202020204" pitchFamily="34" charset="0"/>
                        </a:rPr>
                        <a:t>Definition</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68469637"/>
                  </a:ext>
                </a:extLst>
              </a:tr>
              <a:tr h="821232">
                <a:tc>
                  <a:txBody>
                    <a:bodyPr/>
                    <a:lstStyle/>
                    <a:p>
                      <a:r>
                        <a:rPr lang="en-GB" sz="1800" dirty="0">
                          <a:solidFill>
                            <a:schemeClr val="tx1"/>
                          </a:solidFill>
                          <a:latin typeface="+mn-lt"/>
                          <a:cs typeface="Arial" panose="020B0604020202020204" pitchFamily="34" charset="0"/>
                        </a:rPr>
                        <a:t>Watershed</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800" dirty="0">
                          <a:solidFill>
                            <a:schemeClr val="tx1"/>
                          </a:solidFill>
                          <a:latin typeface="+mn-lt"/>
                          <a:cs typeface="Arial" panose="020B0604020202020204" pitchFamily="34" charset="0"/>
                        </a:rPr>
                        <a:t>A small river or stream that joins a larger river. </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0723865"/>
                  </a:ext>
                </a:extLst>
              </a:tr>
              <a:tr h="821232">
                <a:tc>
                  <a:txBody>
                    <a:bodyPr/>
                    <a:lstStyle/>
                    <a:p>
                      <a:r>
                        <a:rPr lang="en-GB" sz="1800" dirty="0">
                          <a:solidFill>
                            <a:schemeClr val="tx1"/>
                          </a:solidFill>
                          <a:latin typeface="+mn-lt"/>
                          <a:cs typeface="Arial" panose="020B0604020202020204" pitchFamily="34" charset="0"/>
                        </a:rPr>
                        <a:t>Source</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mn-lt"/>
                          <a:cs typeface="Arial" panose="020B0604020202020204" pitchFamily="34" charset="0"/>
                        </a:rPr>
                        <a:t>The are of high land forming the edge of a river basin.</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3924735"/>
                  </a:ext>
                </a:extLst>
              </a:tr>
              <a:tr h="517084">
                <a:tc>
                  <a:txBody>
                    <a:bodyPr/>
                    <a:lstStyle/>
                    <a:p>
                      <a:r>
                        <a:rPr lang="en-GB" sz="1800" dirty="0">
                          <a:solidFill>
                            <a:schemeClr val="tx1"/>
                          </a:solidFill>
                          <a:latin typeface="+mn-lt"/>
                          <a:cs typeface="Arial" panose="020B0604020202020204" pitchFamily="34" charset="0"/>
                        </a:rPr>
                        <a:t>Mouth</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800" dirty="0">
                          <a:solidFill>
                            <a:schemeClr val="tx1"/>
                          </a:solidFill>
                          <a:latin typeface="+mn-lt"/>
                          <a:cs typeface="Arial" panose="020B0604020202020204" pitchFamily="34" charset="0"/>
                        </a:rPr>
                        <a:t>Where a river meets the sea.</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98511905"/>
                  </a:ext>
                </a:extLst>
              </a:tr>
              <a:tr h="821232">
                <a:tc>
                  <a:txBody>
                    <a:bodyPr/>
                    <a:lstStyle/>
                    <a:p>
                      <a:r>
                        <a:rPr lang="en-GB" sz="1800" dirty="0">
                          <a:solidFill>
                            <a:schemeClr val="tx1"/>
                          </a:solidFill>
                          <a:latin typeface="+mn-lt"/>
                          <a:cs typeface="Arial" panose="020B0604020202020204" pitchFamily="34" charset="0"/>
                        </a:rPr>
                        <a:t>Confluence</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800" dirty="0">
                          <a:solidFill>
                            <a:schemeClr val="tx1"/>
                          </a:solidFill>
                          <a:latin typeface="+mn-lt"/>
                          <a:cs typeface="Arial" panose="020B0604020202020204" pitchFamily="34" charset="0"/>
                        </a:rPr>
                        <a:t>The </a:t>
                      </a:r>
                      <a:r>
                        <a:rPr lang="en-GB" sz="1800" baseline="0" dirty="0">
                          <a:solidFill>
                            <a:schemeClr val="tx1"/>
                          </a:solidFill>
                          <a:latin typeface="+mn-lt"/>
                          <a:cs typeface="Arial" panose="020B0604020202020204" pitchFamily="34" charset="0"/>
                        </a:rPr>
                        <a:t>point at which two rivers meet.</a:t>
                      </a:r>
                      <a:endParaRPr lang="en-GB" sz="1800" dirty="0">
                        <a:solidFill>
                          <a:schemeClr val="tx1"/>
                        </a:solidFill>
                        <a:latin typeface="+mn-lt"/>
                        <a:cs typeface="Arial" panose="020B0604020202020204" pitchFamily="34" charset="0"/>
                      </a:endParaRP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50120692"/>
                  </a:ext>
                </a:extLst>
              </a:tr>
              <a:tr h="821232">
                <a:tc>
                  <a:txBody>
                    <a:bodyPr/>
                    <a:lstStyle/>
                    <a:p>
                      <a:r>
                        <a:rPr lang="en-GB" sz="1800" dirty="0">
                          <a:solidFill>
                            <a:schemeClr val="tx1"/>
                          </a:solidFill>
                          <a:latin typeface="+mn-lt"/>
                          <a:cs typeface="Arial" panose="020B0604020202020204" pitchFamily="34" charset="0"/>
                        </a:rPr>
                        <a:t>Tributary</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mn-lt"/>
                          <a:cs typeface="Arial" panose="020B0604020202020204" pitchFamily="34" charset="0"/>
                        </a:rPr>
                        <a:t>This is the area of land</a:t>
                      </a:r>
                      <a:r>
                        <a:rPr lang="en-GB" sz="1800" baseline="0" dirty="0">
                          <a:solidFill>
                            <a:schemeClr val="tx1"/>
                          </a:solidFill>
                          <a:latin typeface="+mn-lt"/>
                          <a:cs typeface="Arial" panose="020B0604020202020204" pitchFamily="34" charset="0"/>
                        </a:rPr>
                        <a:t> drained by a river and its tributaries.</a:t>
                      </a:r>
                      <a:endParaRPr lang="en-GB" sz="1800" dirty="0">
                        <a:solidFill>
                          <a:schemeClr val="tx1"/>
                        </a:solidFill>
                        <a:latin typeface="+mn-lt"/>
                        <a:cs typeface="Arial" panose="020B0604020202020204" pitchFamily="34" charset="0"/>
                      </a:endParaRP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27481506"/>
                  </a:ext>
                </a:extLst>
              </a:tr>
              <a:tr h="517084">
                <a:tc>
                  <a:txBody>
                    <a:bodyPr/>
                    <a:lstStyle/>
                    <a:p>
                      <a:r>
                        <a:rPr lang="en-GB" sz="1800" dirty="0">
                          <a:solidFill>
                            <a:schemeClr val="tx1"/>
                          </a:solidFill>
                          <a:latin typeface="+mn-lt"/>
                          <a:cs typeface="Arial" panose="020B0604020202020204" pitchFamily="34" charset="0"/>
                        </a:rPr>
                        <a:t>Channel</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800" dirty="0">
                          <a:solidFill>
                            <a:schemeClr val="tx1"/>
                          </a:solidFill>
                          <a:latin typeface="+mn-lt"/>
                          <a:cs typeface="Arial" panose="020B0604020202020204" pitchFamily="34" charset="0"/>
                        </a:rPr>
                        <a:t>This is where the river flows.</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90383023"/>
                  </a:ext>
                </a:extLst>
              </a:tr>
              <a:tr h="486321">
                <a:tc>
                  <a:txBody>
                    <a:bodyPr/>
                    <a:lstStyle/>
                    <a:p>
                      <a:r>
                        <a:rPr lang="en-GB" sz="1800" dirty="0">
                          <a:solidFill>
                            <a:schemeClr val="tx1"/>
                          </a:solidFill>
                          <a:latin typeface="+mn-lt"/>
                          <a:cs typeface="Arial" panose="020B0604020202020204" pitchFamily="34" charset="0"/>
                        </a:rPr>
                        <a:t>Drainage</a:t>
                      </a:r>
                      <a:r>
                        <a:rPr lang="en-GB" sz="1800" baseline="0" dirty="0">
                          <a:solidFill>
                            <a:schemeClr val="tx1"/>
                          </a:solidFill>
                          <a:latin typeface="+mn-lt"/>
                          <a:cs typeface="Arial" panose="020B0604020202020204" pitchFamily="34" charset="0"/>
                        </a:rPr>
                        <a:t> basin</a:t>
                      </a:r>
                      <a:endParaRPr lang="en-GB" sz="1800" dirty="0">
                        <a:solidFill>
                          <a:schemeClr val="tx1"/>
                        </a:solidFill>
                        <a:latin typeface="+mn-lt"/>
                        <a:cs typeface="Arial" panose="020B0604020202020204" pitchFamily="34" charset="0"/>
                      </a:endParaRP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800" dirty="0">
                          <a:solidFill>
                            <a:schemeClr val="tx1"/>
                          </a:solidFill>
                          <a:latin typeface="+mn-lt"/>
                          <a:cs typeface="Arial" panose="020B0604020202020204" pitchFamily="34" charset="0"/>
                        </a:rPr>
                        <a:t>Where a river begins, usually in mountains</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98643915"/>
                  </a:ext>
                </a:extLst>
              </a:tr>
            </a:tbl>
          </a:graphicData>
        </a:graphic>
      </p:graphicFrame>
      <p:pic>
        <p:nvPicPr>
          <p:cNvPr id="5" name="Picture 4"/>
          <p:cNvPicPr>
            <a:picLocks noChangeAspect="1"/>
          </p:cNvPicPr>
          <p:nvPr/>
        </p:nvPicPr>
        <p:blipFill>
          <a:blip r:embed="rId3"/>
          <a:stretch>
            <a:fillRect/>
          </a:stretch>
        </p:blipFill>
        <p:spPr>
          <a:xfrm>
            <a:off x="1138372" y="3858269"/>
            <a:ext cx="4823958" cy="2689374"/>
          </a:xfrm>
          <a:prstGeom prst="rect">
            <a:avLst/>
          </a:prstGeom>
        </p:spPr>
      </p:pic>
    </p:spTree>
    <p:extLst>
      <p:ext uri="{BB962C8B-B14F-4D97-AF65-F5344CB8AC3E}">
        <p14:creationId xmlns:p14="http://schemas.microsoft.com/office/powerpoint/2010/main" val="225367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age result for river journey source to mouth">
            <a:extLst>
              <a:ext uri="{FF2B5EF4-FFF2-40B4-BE49-F238E27FC236}">
                <a16:creationId xmlns:a16="http://schemas.microsoft.com/office/drawing/2014/main" id="{6E5D10D3-0715-4B4F-9073-42B1430BDD7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249" y="1192696"/>
            <a:ext cx="5853751" cy="37636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526A0A7-68DB-43C7-BCF9-300284E7A7B3}"/>
              </a:ext>
            </a:extLst>
          </p:cNvPr>
          <p:cNvSpPr txBox="1"/>
          <p:nvPr/>
        </p:nvSpPr>
        <p:spPr>
          <a:xfrm>
            <a:off x="0" y="0"/>
            <a:ext cx="12192000" cy="523220"/>
          </a:xfrm>
          <a:prstGeom prst="rect">
            <a:avLst/>
          </a:prstGeom>
          <a:solidFill>
            <a:schemeClr val="accent6">
              <a:lumMod val="60000"/>
              <a:lumOff val="40000"/>
            </a:schemeClr>
          </a:solidFill>
        </p:spPr>
        <p:txBody>
          <a:bodyPr wrap="square" rtlCol="0">
            <a:spAutoFit/>
          </a:bodyPr>
          <a:lstStyle/>
          <a:p>
            <a:pPr algn="ctr"/>
            <a:r>
              <a:rPr lang="en-GB" sz="2800" b="1" dirty="0"/>
              <a:t>What is a drainage basin?</a:t>
            </a:r>
          </a:p>
        </p:txBody>
      </p:sp>
      <p:graphicFrame>
        <p:nvGraphicFramePr>
          <p:cNvPr id="5" name="Table 4">
            <a:extLst>
              <a:ext uri="{FF2B5EF4-FFF2-40B4-BE49-F238E27FC236}">
                <a16:creationId xmlns:a16="http://schemas.microsoft.com/office/drawing/2014/main" id="{972796EC-2124-48FC-AE00-155C63116DE5}"/>
              </a:ext>
            </a:extLst>
          </p:cNvPr>
          <p:cNvGraphicFramePr>
            <a:graphicFrameLocks noGrp="1"/>
          </p:cNvGraphicFramePr>
          <p:nvPr/>
        </p:nvGraphicFramePr>
        <p:xfrm>
          <a:off x="7142922" y="702366"/>
          <a:ext cx="4647802" cy="5393630"/>
        </p:xfrm>
        <a:graphic>
          <a:graphicData uri="http://schemas.openxmlformats.org/drawingml/2006/table">
            <a:tbl>
              <a:tblPr firstRow="1" bandRow="1">
                <a:tableStyleId>{72833802-FEF1-4C79-8D5D-14CF1EAF98D9}</a:tableStyleId>
              </a:tblPr>
              <a:tblGrid>
                <a:gridCol w="1285461">
                  <a:extLst>
                    <a:ext uri="{9D8B030D-6E8A-4147-A177-3AD203B41FA5}">
                      <a16:colId xmlns:a16="http://schemas.microsoft.com/office/drawing/2014/main" val="3397680947"/>
                    </a:ext>
                  </a:extLst>
                </a:gridCol>
                <a:gridCol w="3362341">
                  <a:extLst>
                    <a:ext uri="{9D8B030D-6E8A-4147-A177-3AD203B41FA5}">
                      <a16:colId xmlns:a16="http://schemas.microsoft.com/office/drawing/2014/main" val="3923364049"/>
                    </a:ext>
                  </a:extLst>
                </a:gridCol>
              </a:tblGrid>
              <a:tr h="419663">
                <a:tc>
                  <a:txBody>
                    <a:bodyPr/>
                    <a:lstStyle/>
                    <a:p>
                      <a:pPr algn="ctr"/>
                      <a:r>
                        <a:rPr lang="en-GB" sz="1800" dirty="0">
                          <a:solidFill>
                            <a:schemeClr val="tx1"/>
                          </a:solidFill>
                          <a:latin typeface="+mn-lt"/>
                          <a:cs typeface="Arial" panose="020B0604020202020204" pitchFamily="34" charset="0"/>
                        </a:rPr>
                        <a:t>Key Word</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dirty="0">
                          <a:solidFill>
                            <a:schemeClr val="tx1"/>
                          </a:solidFill>
                          <a:latin typeface="+mn-lt"/>
                          <a:cs typeface="Arial" panose="020B0604020202020204" pitchFamily="34" charset="0"/>
                        </a:rPr>
                        <a:t>Definition</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84858401"/>
                  </a:ext>
                </a:extLst>
              </a:tr>
              <a:tr h="755370">
                <a:tc>
                  <a:txBody>
                    <a:bodyPr/>
                    <a:lstStyle/>
                    <a:p>
                      <a:r>
                        <a:rPr lang="en-GB" sz="1800" dirty="0">
                          <a:solidFill>
                            <a:schemeClr val="tx1"/>
                          </a:solidFill>
                          <a:latin typeface="+mn-lt"/>
                          <a:cs typeface="Arial" panose="020B0604020202020204" pitchFamily="34" charset="0"/>
                        </a:rPr>
                        <a:t>Watershed</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GB" sz="1800" dirty="0">
                          <a:solidFill>
                            <a:schemeClr val="tx1"/>
                          </a:solidFill>
                          <a:latin typeface="+mn-lt"/>
                          <a:cs typeface="Arial" panose="020B0604020202020204" pitchFamily="34" charset="0"/>
                        </a:rPr>
                        <a:t>A small river or stream that joins a larger river. </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extLst>
                  <a:ext uri="{0D108BD9-81ED-4DB2-BD59-A6C34878D82A}">
                    <a16:rowId xmlns:a16="http://schemas.microsoft.com/office/drawing/2014/main" val="417479414"/>
                  </a:ext>
                </a:extLst>
              </a:tr>
              <a:tr h="755370">
                <a:tc>
                  <a:txBody>
                    <a:bodyPr/>
                    <a:lstStyle/>
                    <a:p>
                      <a:r>
                        <a:rPr lang="en-GB" sz="1800" dirty="0">
                          <a:solidFill>
                            <a:schemeClr val="tx1"/>
                          </a:solidFill>
                          <a:latin typeface="+mn-lt"/>
                          <a:cs typeface="Arial" panose="020B0604020202020204" pitchFamily="34" charset="0"/>
                        </a:rPr>
                        <a:t>Source</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mn-lt"/>
                          <a:cs typeface="Arial" panose="020B0604020202020204" pitchFamily="34" charset="0"/>
                        </a:rPr>
                        <a:t>The area of high land forming the edge of a river basin.</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421788199"/>
                  </a:ext>
                </a:extLst>
              </a:tr>
              <a:tr h="608602">
                <a:tc>
                  <a:txBody>
                    <a:bodyPr/>
                    <a:lstStyle/>
                    <a:p>
                      <a:r>
                        <a:rPr lang="en-GB" sz="1800" dirty="0">
                          <a:solidFill>
                            <a:schemeClr val="tx1"/>
                          </a:solidFill>
                          <a:latin typeface="+mn-lt"/>
                          <a:cs typeface="Arial" panose="020B0604020202020204" pitchFamily="34" charset="0"/>
                        </a:rPr>
                        <a:t>Mouth</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c>
                  <a:txBody>
                    <a:bodyPr/>
                    <a:lstStyle/>
                    <a:p>
                      <a:r>
                        <a:rPr lang="en-GB" sz="1800" dirty="0">
                          <a:solidFill>
                            <a:schemeClr val="tx1"/>
                          </a:solidFill>
                          <a:latin typeface="+mn-lt"/>
                          <a:cs typeface="Arial" panose="020B0604020202020204" pitchFamily="34" charset="0"/>
                        </a:rPr>
                        <a:t>Where a river meets the sea.</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extLst>
                  <a:ext uri="{0D108BD9-81ED-4DB2-BD59-A6C34878D82A}">
                    <a16:rowId xmlns:a16="http://schemas.microsoft.com/office/drawing/2014/main" val="1482082968"/>
                  </a:ext>
                </a:extLst>
              </a:tr>
              <a:tr h="755370">
                <a:tc>
                  <a:txBody>
                    <a:bodyPr/>
                    <a:lstStyle/>
                    <a:p>
                      <a:r>
                        <a:rPr lang="en-GB" sz="1800" dirty="0">
                          <a:solidFill>
                            <a:schemeClr val="tx1"/>
                          </a:solidFill>
                          <a:latin typeface="+mn-lt"/>
                          <a:cs typeface="Arial" panose="020B0604020202020204" pitchFamily="34" charset="0"/>
                        </a:rPr>
                        <a:t>Confluence</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r>
                        <a:rPr lang="en-GB" sz="1800" dirty="0">
                          <a:solidFill>
                            <a:schemeClr val="tx1"/>
                          </a:solidFill>
                          <a:latin typeface="+mn-lt"/>
                          <a:cs typeface="Arial" panose="020B0604020202020204" pitchFamily="34" charset="0"/>
                        </a:rPr>
                        <a:t>The </a:t>
                      </a:r>
                      <a:r>
                        <a:rPr lang="en-GB" sz="1800" baseline="0" dirty="0">
                          <a:solidFill>
                            <a:schemeClr val="tx1"/>
                          </a:solidFill>
                          <a:latin typeface="+mn-lt"/>
                          <a:cs typeface="Arial" panose="020B0604020202020204" pitchFamily="34" charset="0"/>
                        </a:rPr>
                        <a:t>point at which two rivers meet.</a:t>
                      </a:r>
                      <a:endParaRPr lang="en-GB" sz="1800" dirty="0">
                        <a:solidFill>
                          <a:schemeClr val="tx1"/>
                        </a:solidFill>
                        <a:latin typeface="+mn-lt"/>
                        <a:cs typeface="Arial" panose="020B0604020202020204" pitchFamily="34" charset="0"/>
                      </a:endParaRP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4025002243"/>
                  </a:ext>
                </a:extLst>
              </a:tr>
              <a:tr h="897720">
                <a:tc>
                  <a:txBody>
                    <a:bodyPr/>
                    <a:lstStyle/>
                    <a:p>
                      <a:r>
                        <a:rPr lang="en-GB" sz="1800" dirty="0">
                          <a:solidFill>
                            <a:schemeClr val="tx1"/>
                          </a:solidFill>
                          <a:latin typeface="+mn-lt"/>
                          <a:cs typeface="Arial" panose="020B0604020202020204" pitchFamily="34" charset="0"/>
                        </a:rPr>
                        <a:t>Tributary</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mn-lt"/>
                          <a:cs typeface="Arial" panose="020B0604020202020204" pitchFamily="34" charset="0"/>
                        </a:rPr>
                        <a:t>This is the area of land</a:t>
                      </a:r>
                      <a:r>
                        <a:rPr lang="en-GB" sz="1800" baseline="0" dirty="0">
                          <a:solidFill>
                            <a:schemeClr val="tx1"/>
                          </a:solidFill>
                          <a:latin typeface="+mn-lt"/>
                          <a:cs typeface="Arial" panose="020B0604020202020204" pitchFamily="34" charset="0"/>
                        </a:rPr>
                        <a:t> drained by a river and its tributaries.</a:t>
                      </a:r>
                      <a:endParaRPr lang="en-GB" sz="1800" dirty="0">
                        <a:solidFill>
                          <a:schemeClr val="tx1"/>
                        </a:solidFill>
                        <a:latin typeface="+mn-lt"/>
                        <a:cs typeface="Arial" panose="020B0604020202020204" pitchFamily="34" charset="0"/>
                      </a:endParaRP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extLst>
                  <a:ext uri="{0D108BD9-81ED-4DB2-BD59-A6C34878D82A}">
                    <a16:rowId xmlns:a16="http://schemas.microsoft.com/office/drawing/2014/main" val="825759073"/>
                  </a:ext>
                </a:extLst>
              </a:tr>
              <a:tr h="446165">
                <a:tc>
                  <a:txBody>
                    <a:bodyPr/>
                    <a:lstStyle/>
                    <a:p>
                      <a:r>
                        <a:rPr lang="en-GB" sz="1800" dirty="0">
                          <a:solidFill>
                            <a:schemeClr val="tx1"/>
                          </a:solidFill>
                          <a:latin typeface="+mn-lt"/>
                          <a:cs typeface="Arial" panose="020B0604020202020204" pitchFamily="34" charset="0"/>
                        </a:rPr>
                        <a:t>Channel</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800" dirty="0">
                          <a:solidFill>
                            <a:schemeClr val="tx1"/>
                          </a:solidFill>
                          <a:latin typeface="+mn-lt"/>
                          <a:cs typeface="Arial" panose="020B0604020202020204" pitchFamily="34" charset="0"/>
                        </a:rPr>
                        <a:t>This is where the river flows.</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extLst>
                  <a:ext uri="{0D108BD9-81ED-4DB2-BD59-A6C34878D82A}">
                    <a16:rowId xmlns:a16="http://schemas.microsoft.com/office/drawing/2014/main" val="671760677"/>
                  </a:ext>
                </a:extLst>
              </a:tr>
              <a:tr h="755370">
                <a:tc>
                  <a:txBody>
                    <a:bodyPr/>
                    <a:lstStyle/>
                    <a:p>
                      <a:r>
                        <a:rPr lang="en-GB" sz="1800" dirty="0">
                          <a:solidFill>
                            <a:schemeClr val="tx1"/>
                          </a:solidFill>
                          <a:latin typeface="+mn-lt"/>
                          <a:cs typeface="Arial" panose="020B0604020202020204" pitchFamily="34" charset="0"/>
                        </a:rPr>
                        <a:t>Drainage</a:t>
                      </a:r>
                      <a:r>
                        <a:rPr lang="en-GB" sz="1800" baseline="0" dirty="0">
                          <a:solidFill>
                            <a:schemeClr val="tx1"/>
                          </a:solidFill>
                          <a:latin typeface="+mn-lt"/>
                          <a:cs typeface="Arial" panose="020B0604020202020204" pitchFamily="34" charset="0"/>
                        </a:rPr>
                        <a:t> basin</a:t>
                      </a:r>
                      <a:endParaRPr lang="en-GB" sz="1800" dirty="0">
                        <a:solidFill>
                          <a:schemeClr val="tx1"/>
                        </a:solidFill>
                        <a:latin typeface="+mn-lt"/>
                        <a:cs typeface="Arial" panose="020B0604020202020204" pitchFamily="34" charset="0"/>
                      </a:endParaRP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99"/>
                    </a:solidFill>
                  </a:tcPr>
                </a:tc>
                <a:tc>
                  <a:txBody>
                    <a:bodyPr/>
                    <a:lstStyle/>
                    <a:p>
                      <a:r>
                        <a:rPr lang="en-GB" sz="1800" dirty="0">
                          <a:solidFill>
                            <a:schemeClr val="tx1"/>
                          </a:solidFill>
                          <a:latin typeface="+mn-lt"/>
                          <a:cs typeface="Arial" panose="020B0604020202020204" pitchFamily="34" charset="0"/>
                        </a:rPr>
                        <a:t>Where a river begins, usually in mountains.</a:t>
                      </a:r>
                    </a:p>
                  </a:txBody>
                  <a:tcPr marL="68580" marR="68580" marT="34302" marB="343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extLst>
                  <a:ext uri="{0D108BD9-81ED-4DB2-BD59-A6C34878D82A}">
                    <a16:rowId xmlns:a16="http://schemas.microsoft.com/office/drawing/2014/main" val="3269417676"/>
                  </a:ext>
                </a:extLst>
              </a:tr>
            </a:tbl>
          </a:graphicData>
        </a:graphic>
      </p:graphicFrame>
    </p:spTree>
    <p:extLst>
      <p:ext uri="{BB962C8B-B14F-4D97-AF65-F5344CB8AC3E}">
        <p14:creationId xmlns:p14="http://schemas.microsoft.com/office/powerpoint/2010/main" val="626462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96869" y="199186"/>
            <a:ext cx="8366939" cy="6348107"/>
          </a:xfrm>
          <a:prstGeom prst="rect">
            <a:avLst/>
          </a:prstGeom>
        </p:spPr>
      </p:pic>
    </p:spTree>
    <p:extLst>
      <p:ext uri="{BB962C8B-B14F-4D97-AF65-F5344CB8AC3E}">
        <p14:creationId xmlns:p14="http://schemas.microsoft.com/office/powerpoint/2010/main" val="3319163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116632"/>
            <a:ext cx="8496944" cy="792088"/>
          </a:xfrm>
          <a:solidFill>
            <a:srgbClr val="00B0F0"/>
          </a:solidFill>
        </p:spPr>
        <p:txBody>
          <a:bodyPr/>
          <a:lstStyle/>
          <a:p>
            <a:r>
              <a:rPr lang="en-GB" b="1" dirty="0"/>
              <a:t>Photo Comparison- River Severn</a:t>
            </a:r>
          </a:p>
        </p:txBody>
      </p:sp>
      <p:sp>
        <p:nvSpPr>
          <p:cNvPr id="4" name="TextBox 3"/>
          <p:cNvSpPr txBox="1"/>
          <p:nvPr/>
        </p:nvSpPr>
        <p:spPr>
          <a:xfrm>
            <a:off x="1919536" y="6237312"/>
            <a:ext cx="8352928" cy="369332"/>
          </a:xfrm>
          <a:prstGeom prst="rect">
            <a:avLst/>
          </a:prstGeom>
          <a:solidFill>
            <a:srgbClr val="FFC000"/>
          </a:solidFill>
        </p:spPr>
        <p:txBody>
          <a:bodyPr wrap="square" rtlCol="0">
            <a:spAutoFit/>
          </a:bodyPr>
          <a:lstStyle/>
          <a:p>
            <a:pPr algn="ctr"/>
            <a:r>
              <a:rPr lang="en-GB" dirty="0">
                <a:solidFill>
                  <a:prstClr val="black"/>
                </a:solidFill>
                <a:latin typeface="Calibri"/>
                <a:hlinkClick r:id="rId2"/>
              </a:rPr>
              <a:t>https://www.youtube.com/watch?v=_M48ANM3hAQ</a:t>
            </a:r>
            <a:endParaRPr lang="en-GB" dirty="0">
              <a:solidFill>
                <a:prstClr val="black"/>
              </a:solidFill>
              <a:latin typeface="Calibri"/>
            </a:endParaRPr>
          </a:p>
        </p:txBody>
      </p:sp>
      <p:pic>
        <p:nvPicPr>
          <p:cNvPr id="1026" name="Picture 2" descr="River Severn Fact File: Geography in Action Sabrina Boat Tou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520" y="1052736"/>
            <a:ext cx="3898404" cy="25963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iver Severn Map Journ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2765" y="1052737"/>
            <a:ext cx="4313395" cy="286436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hat factors affect the rates of landform change? - River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5521" y="3789040"/>
            <a:ext cx="3840427" cy="21602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40677" y="1833507"/>
            <a:ext cx="1863969" cy="369332"/>
          </a:xfrm>
          <a:prstGeom prst="rect">
            <a:avLst/>
          </a:prstGeom>
          <a:noFill/>
        </p:spPr>
        <p:txBody>
          <a:bodyPr wrap="square" rtlCol="0">
            <a:spAutoFit/>
          </a:bodyPr>
          <a:lstStyle/>
          <a:p>
            <a:r>
              <a:rPr lang="en-GB" dirty="0"/>
              <a:t>Upper course</a:t>
            </a:r>
          </a:p>
        </p:txBody>
      </p:sp>
      <p:sp>
        <p:nvSpPr>
          <p:cNvPr id="8" name="TextBox 7"/>
          <p:cNvSpPr txBox="1"/>
          <p:nvPr/>
        </p:nvSpPr>
        <p:spPr>
          <a:xfrm>
            <a:off x="55567" y="4573861"/>
            <a:ext cx="1863969" cy="369332"/>
          </a:xfrm>
          <a:prstGeom prst="rect">
            <a:avLst/>
          </a:prstGeom>
          <a:noFill/>
        </p:spPr>
        <p:txBody>
          <a:bodyPr wrap="square" rtlCol="0">
            <a:spAutoFit/>
          </a:bodyPr>
          <a:lstStyle/>
          <a:p>
            <a:r>
              <a:rPr lang="en-GB" dirty="0"/>
              <a:t>Lower course</a:t>
            </a:r>
          </a:p>
        </p:txBody>
      </p:sp>
      <p:sp>
        <p:nvSpPr>
          <p:cNvPr id="9" name="TextBox 8"/>
          <p:cNvSpPr txBox="1"/>
          <p:nvPr/>
        </p:nvSpPr>
        <p:spPr>
          <a:xfrm>
            <a:off x="10503759" y="1833507"/>
            <a:ext cx="1863969" cy="369332"/>
          </a:xfrm>
          <a:prstGeom prst="rect">
            <a:avLst/>
          </a:prstGeom>
          <a:noFill/>
        </p:spPr>
        <p:txBody>
          <a:bodyPr wrap="square" rtlCol="0">
            <a:spAutoFit/>
          </a:bodyPr>
          <a:lstStyle/>
          <a:p>
            <a:r>
              <a:rPr lang="en-GB" dirty="0"/>
              <a:t>Middle course</a:t>
            </a:r>
          </a:p>
        </p:txBody>
      </p:sp>
    </p:spTree>
    <p:extLst>
      <p:ext uri="{BB962C8B-B14F-4D97-AF65-F5344CB8AC3E}">
        <p14:creationId xmlns:p14="http://schemas.microsoft.com/office/powerpoint/2010/main" val="21704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21421" y="279828"/>
            <a:ext cx="5379279" cy="6354721"/>
          </a:xfrm>
          <a:prstGeom prst="rect">
            <a:avLst/>
          </a:prstGeom>
        </p:spPr>
      </p:pic>
      <p:sp>
        <p:nvSpPr>
          <p:cNvPr id="6" name="Rectangle 5"/>
          <p:cNvSpPr/>
          <p:nvPr/>
        </p:nvSpPr>
        <p:spPr>
          <a:xfrm>
            <a:off x="6611816" y="769093"/>
            <a:ext cx="5363307" cy="3477875"/>
          </a:xfrm>
          <a:prstGeom prst="rect">
            <a:avLst/>
          </a:prstGeom>
          <a:solidFill>
            <a:schemeClr val="accent5">
              <a:lumMod val="40000"/>
              <a:lumOff val="60000"/>
            </a:schemeClr>
          </a:solidFill>
        </p:spPr>
        <p:txBody>
          <a:bodyPr wrap="square">
            <a:spAutoFit/>
          </a:bodyPr>
          <a:lstStyle/>
          <a:p>
            <a:r>
              <a:rPr lang="en-GB" sz="2000" dirty="0"/>
              <a:t>The </a:t>
            </a:r>
            <a:r>
              <a:rPr lang="en-GB" sz="2000" b="1" dirty="0"/>
              <a:t>Bradshaw model </a:t>
            </a:r>
            <a:r>
              <a:rPr lang="en-GB" sz="2000" dirty="0"/>
              <a:t>helps describe the changes we would expect as a river travels from its source regions in its upper course with increasing distance downstream towards its mouth. If the triangle gets wider towards the downstream section it means that on average that characteristic increases with increasing distance downstream.  If the triangle decreases in size it means that on average the characteristic decreases with increasing distance towards the mouth. </a:t>
            </a:r>
          </a:p>
        </p:txBody>
      </p:sp>
      <p:sp>
        <p:nvSpPr>
          <p:cNvPr id="7" name="TextBox 6"/>
          <p:cNvSpPr txBox="1"/>
          <p:nvPr/>
        </p:nvSpPr>
        <p:spPr>
          <a:xfrm>
            <a:off x="5925283" y="5465007"/>
            <a:ext cx="6266717" cy="1107996"/>
          </a:xfrm>
          <a:prstGeom prst="rect">
            <a:avLst/>
          </a:prstGeom>
          <a:solidFill>
            <a:schemeClr val="accent4">
              <a:lumMod val="40000"/>
              <a:lumOff val="60000"/>
            </a:schemeClr>
          </a:solidFill>
        </p:spPr>
        <p:txBody>
          <a:bodyPr wrap="square" rtlCol="0">
            <a:spAutoFit/>
          </a:bodyPr>
          <a:lstStyle/>
          <a:p>
            <a:r>
              <a:rPr lang="en-GB" sz="2200" dirty="0"/>
              <a:t>What happens to velocity as you move downstream?</a:t>
            </a:r>
          </a:p>
          <a:p>
            <a:r>
              <a:rPr lang="en-GB" sz="2200" dirty="0"/>
              <a:t>What happens to depth?</a:t>
            </a:r>
          </a:p>
          <a:p>
            <a:r>
              <a:rPr lang="en-GB" sz="2200" dirty="0"/>
              <a:t>What happens to stone size?</a:t>
            </a:r>
          </a:p>
        </p:txBody>
      </p:sp>
      <p:sp>
        <p:nvSpPr>
          <p:cNvPr id="8" name="Rectangle 7"/>
          <p:cNvSpPr/>
          <p:nvPr/>
        </p:nvSpPr>
        <p:spPr>
          <a:xfrm>
            <a:off x="5925283" y="4420699"/>
            <a:ext cx="6096000" cy="646331"/>
          </a:xfrm>
          <a:prstGeom prst="rect">
            <a:avLst/>
          </a:prstGeom>
          <a:solidFill>
            <a:srgbClr val="9999FF"/>
          </a:solidFill>
        </p:spPr>
        <p:txBody>
          <a:bodyPr>
            <a:spAutoFit/>
          </a:bodyPr>
          <a:lstStyle/>
          <a:p>
            <a:r>
              <a:rPr lang="en-GB" b="1" dirty="0"/>
              <a:t>Discharge</a:t>
            </a:r>
            <a:r>
              <a:rPr lang="en-GB" dirty="0"/>
              <a:t> = the volume of water which flows through it in a given time. It is usually measured in cubic meters per second.</a:t>
            </a:r>
          </a:p>
        </p:txBody>
      </p:sp>
    </p:spTree>
    <p:extLst>
      <p:ext uri="{BB962C8B-B14F-4D97-AF65-F5344CB8AC3E}">
        <p14:creationId xmlns:p14="http://schemas.microsoft.com/office/powerpoint/2010/main" val="2246224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nvGraphicFramePr>
        <p:xfrm>
          <a:off x="96713" y="85863"/>
          <a:ext cx="9803426" cy="6666629"/>
        </p:xfrm>
        <a:graphic>
          <a:graphicData uri="http://schemas.openxmlformats.org/drawingml/2006/table">
            <a:tbl>
              <a:tblPr firstRow="1" bandRow="1"/>
              <a:tblGrid>
                <a:gridCol w="1257511">
                  <a:extLst>
                    <a:ext uri="{9D8B030D-6E8A-4147-A177-3AD203B41FA5}">
                      <a16:colId xmlns:a16="http://schemas.microsoft.com/office/drawing/2014/main" val="20000"/>
                    </a:ext>
                  </a:extLst>
                </a:gridCol>
                <a:gridCol w="3011172">
                  <a:extLst>
                    <a:ext uri="{9D8B030D-6E8A-4147-A177-3AD203B41FA5}">
                      <a16:colId xmlns:a16="http://schemas.microsoft.com/office/drawing/2014/main" val="20001"/>
                    </a:ext>
                  </a:extLst>
                </a:gridCol>
                <a:gridCol w="2908519">
                  <a:extLst>
                    <a:ext uri="{9D8B030D-6E8A-4147-A177-3AD203B41FA5}">
                      <a16:colId xmlns:a16="http://schemas.microsoft.com/office/drawing/2014/main" val="20002"/>
                    </a:ext>
                  </a:extLst>
                </a:gridCol>
                <a:gridCol w="2626224">
                  <a:extLst>
                    <a:ext uri="{9D8B030D-6E8A-4147-A177-3AD203B41FA5}">
                      <a16:colId xmlns:a16="http://schemas.microsoft.com/office/drawing/2014/main" val="20003"/>
                    </a:ext>
                  </a:extLst>
                </a:gridCol>
              </a:tblGrid>
              <a:tr h="4978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Characteristic</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Upper</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6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Middle </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6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Lower</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65000"/>
                      </a:sysClr>
                    </a:solidFill>
                  </a:tcPr>
                </a:tc>
                <a:extLst>
                  <a:ext uri="{0D108BD9-81ED-4DB2-BD59-A6C34878D82A}">
                    <a16:rowId xmlns:a16="http://schemas.microsoft.com/office/drawing/2014/main" val="10000"/>
                  </a:ext>
                </a:extLst>
              </a:tr>
              <a:tr h="1084816">
                <a:tc>
                  <a:txBody>
                    <a:bodyPr/>
                    <a:lstStyle/>
                    <a:p>
                      <a:r>
                        <a:rPr lang="en-GB" sz="1200" b="1" dirty="0"/>
                        <a:t>Long Profile</a:t>
                      </a:r>
                    </a:p>
                  </a:txBody>
                  <a:tcP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p>
                      <a:pPr algn="ctr"/>
                      <a:endParaRPr lang="en-GB" sz="1200" b="1" dirty="0"/>
                    </a:p>
                    <a:p>
                      <a:pPr algn="ctr"/>
                      <a:endParaRPr lang="en-GB" sz="1200" b="1" dirty="0"/>
                    </a:p>
                    <a:p>
                      <a:pPr algn="ctr"/>
                      <a:endParaRPr lang="en-GB" sz="1200" b="1" dirty="0"/>
                    </a:p>
                    <a:p>
                      <a:pPr algn="ctr"/>
                      <a:endParaRPr lang="en-GB" sz="1200" b="1" dirty="0"/>
                    </a:p>
                    <a:p>
                      <a:pPr algn="ctr"/>
                      <a:endParaRPr lang="en-GB"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b="1" dirty="0"/>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9084279"/>
                  </a:ext>
                </a:extLst>
              </a:tr>
              <a:tr h="1084816">
                <a:tc>
                  <a:txBody>
                    <a:bodyPr/>
                    <a:lstStyle/>
                    <a:p>
                      <a:r>
                        <a:rPr lang="en-GB" sz="1200" b="1" dirty="0"/>
                        <a:t>Cross Section</a:t>
                      </a:r>
                    </a:p>
                  </a:txBody>
                  <a:tcP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p>
                      <a:pPr algn="ctr"/>
                      <a:endParaRPr lang="en-GB" sz="1200" b="1" dirty="0"/>
                    </a:p>
                    <a:p>
                      <a:pPr algn="ctr"/>
                      <a:endParaRPr lang="en-GB" sz="1200" b="1" dirty="0"/>
                    </a:p>
                    <a:p>
                      <a:pPr algn="ctr"/>
                      <a:endParaRPr lang="en-GB" sz="1200" b="1" dirty="0"/>
                    </a:p>
                    <a:p>
                      <a:pPr algn="ctr"/>
                      <a:endParaRPr lang="en-GB" sz="1200" b="1" dirty="0"/>
                    </a:p>
                    <a:p>
                      <a:pPr algn="ctr"/>
                      <a:endParaRPr lang="en-GB"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b="1" dirty="0"/>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0926538"/>
                  </a:ext>
                </a:extLst>
              </a:tr>
              <a:tr h="40378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Gradient</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Steep, less steep, gentle gradient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Steep, less steep, gentle gradient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Steep, less steep, gentle gradient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9825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Discharge</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Small, </a:t>
                      </a:r>
                      <a:r>
                        <a:rPr lang="en-GB" sz="1200" b="1" baseline="0" dirty="0"/>
                        <a:t>very large, large</a:t>
                      </a:r>
                      <a:endParaRPr lang="en-GB" sz="1200" b="1" dirty="0"/>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Small, large,</a:t>
                      </a:r>
                      <a:r>
                        <a:rPr lang="en-GB" sz="1200" b="1" baseline="0" dirty="0"/>
                        <a:t> very large</a:t>
                      </a:r>
                      <a:endParaRPr lang="en-GB" sz="1200" b="1" dirty="0"/>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Small, large,</a:t>
                      </a:r>
                      <a:r>
                        <a:rPr lang="en-GB" sz="1200" b="1" baseline="0" dirty="0"/>
                        <a:t> very large</a:t>
                      </a:r>
                      <a:endParaRPr lang="en-GB" sz="1200" b="1" dirty="0"/>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0378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Depth</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Very deep,</a:t>
                      </a:r>
                      <a:r>
                        <a:rPr lang="en-GB" sz="1200" b="1" baseline="0" dirty="0"/>
                        <a:t> s</a:t>
                      </a:r>
                      <a:r>
                        <a:rPr lang="en-GB" sz="1200" b="1" dirty="0"/>
                        <a:t>hallow, deeper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Very deep,</a:t>
                      </a:r>
                      <a:r>
                        <a:rPr lang="en-GB" sz="1200" b="1" baseline="0" dirty="0"/>
                        <a:t> s</a:t>
                      </a:r>
                      <a:r>
                        <a:rPr lang="en-GB" sz="1200" b="1" dirty="0"/>
                        <a:t>hallow, deeper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Very deep,</a:t>
                      </a:r>
                      <a:r>
                        <a:rPr lang="en-GB" sz="1200" b="1" baseline="0" dirty="0"/>
                        <a:t> s</a:t>
                      </a:r>
                      <a:r>
                        <a:rPr lang="en-GB" sz="1200" b="1" dirty="0"/>
                        <a:t>hallow, deeper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9695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Channel</a:t>
                      </a:r>
                      <a:r>
                        <a:rPr lang="en-GB" sz="1200" b="1" baseline="0" dirty="0"/>
                        <a:t> shape</a:t>
                      </a:r>
                      <a:endParaRPr lang="en-GB" sz="12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Flat, Steep sides; </a:t>
                      </a:r>
                    </a:p>
                    <a:p>
                      <a:pPr algn="ctr"/>
                      <a:r>
                        <a:rPr lang="en-GB" sz="1200" b="1" dirty="0"/>
                        <a:t>Flat floor,</a:t>
                      </a:r>
                      <a:r>
                        <a:rPr lang="en-GB" sz="1200" b="1" baseline="0" dirty="0"/>
                        <a:t> gently sloping sides; </a:t>
                      </a:r>
                      <a:r>
                        <a:rPr lang="en-GB" sz="1200" b="1" dirty="0"/>
                        <a:t>Narrow,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Flat, Steep sides; </a:t>
                      </a:r>
                    </a:p>
                    <a:p>
                      <a:pPr algn="ctr"/>
                      <a:r>
                        <a:rPr lang="en-GB" sz="1200" b="1" dirty="0"/>
                        <a:t>Flat floor,</a:t>
                      </a:r>
                      <a:r>
                        <a:rPr lang="en-GB" sz="1200" b="1" baseline="0" dirty="0"/>
                        <a:t> gently sloping sides; </a:t>
                      </a:r>
                      <a:r>
                        <a:rPr lang="en-GB" sz="1200" b="1" dirty="0"/>
                        <a:t>Narrow,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Flat, Steep sides; </a:t>
                      </a:r>
                    </a:p>
                    <a:p>
                      <a:pPr algn="ctr"/>
                      <a:r>
                        <a:rPr lang="en-GB" sz="1200" b="1" dirty="0"/>
                        <a:t>Flat floor,</a:t>
                      </a:r>
                      <a:r>
                        <a:rPr lang="en-GB" sz="1200" b="1" baseline="0" dirty="0"/>
                        <a:t> gently sloping sides; </a:t>
                      </a:r>
                      <a:r>
                        <a:rPr lang="en-GB" sz="1200" b="1" dirty="0"/>
                        <a:t>Narrow,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0378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Velocity</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Very fast, </a:t>
                      </a:r>
                      <a:r>
                        <a:rPr lang="en-GB" sz="1200" b="1" dirty="0">
                          <a:solidFill>
                            <a:srgbClr val="FF0000"/>
                          </a:solidFill>
                        </a:rPr>
                        <a:t>fast</a:t>
                      </a:r>
                      <a:r>
                        <a:rPr lang="en-GB" sz="1200" b="1" dirty="0"/>
                        <a:t>, Quite fast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Very fast, quite fast, Quite fast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Very fast, quite fast, Quite fast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9695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Valley shape</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a:t>Flat</a:t>
                      </a:r>
                      <a:r>
                        <a:rPr lang="en-GB" sz="1200" b="1" baseline="0" dirty="0"/>
                        <a:t> with </a:t>
                      </a:r>
                      <a:r>
                        <a:rPr lang="en-GB" sz="1200" b="1" dirty="0"/>
                        <a:t>gently sloping sides,</a:t>
                      </a:r>
                      <a:r>
                        <a:rPr lang="en-GB" sz="1200" b="1" baseline="0" dirty="0"/>
                        <a:t> </a:t>
                      </a:r>
                      <a:endParaRPr lang="en-GB" sz="1200" b="1" dirty="0"/>
                    </a:p>
                    <a:p>
                      <a:pPr algn="ctr"/>
                      <a:r>
                        <a:rPr lang="en-GB" sz="1200" b="1" dirty="0"/>
                        <a:t>Steep sides, flat with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a:t>Flat</a:t>
                      </a:r>
                      <a:r>
                        <a:rPr lang="en-GB" sz="1200" b="1" baseline="0" dirty="0"/>
                        <a:t> with </a:t>
                      </a:r>
                      <a:r>
                        <a:rPr lang="en-GB" sz="1200" b="1" dirty="0"/>
                        <a:t>gently sloping sides,</a:t>
                      </a:r>
                      <a:r>
                        <a:rPr lang="en-GB" sz="1200" b="1" baseline="0" dirty="0"/>
                        <a:t> </a:t>
                      </a:r>
                      <a:endParaRPr lang="en-GB" sz="1200" b="1" dirty="0"/>
                    </a:p>
                    <a:p>
                      <a:pPr algn="ctr"/>
                      <a:r>
                        <a:rPr lang="en-GB" sz="1200" b="1" dirty="0"/>
                        <a:t>Steep sides, flat with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a:t>Flat</a:t>
                      </a:r>
                      <a:r>
                        <a:rPr lang="en-GB" sz="1200" b="1" baseline="0" dirty="0"/>
                        <a:t> with </a:t>
                      </a:r>
                      <a:r>
                        <a:rPr lang="en-GB" sz="1200" b="1" dirty="0"/>
                        <a:t>gently sloping sides,</a:t>
                      </a:r>
                      <a:r>
                        <a:rPr lang="en-GB" sz="1200" b="1" baseline="0" dirty="0"/>
                        <a:t> </a:t>
                      </a:r>
                      <a:endParaRPr lang="en-GB" sz="1200" b="1" dirty="0"/>
                    </a:p>
                    <a:p>
                      <a:pPr algn="ctr"/>
                      <a:r>
                        <a:rPr lang="en-GB" sz="1200" b="1" dirty="0"/>
                        <a:t>Steep sides, flat with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99564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200" b="1" dirty="0"/>
                        <a:t>Features</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Waterfalls,</a:t>
                      </a:r>
                      <a:r>
                        <a:rPr lang="en-GB" sz="1200" b="1" baseline="0" dirty="0"/>
                        <a:t> interlocking spurs</a:t>
                      </a:r>
                      <a:endParaRPr lang="en-GB" sz="1200" b="1" dirty="0"/>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Meanders, floodplain</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200" b="1" dirty="0"/>
                        <a:t>Meanders, floodplain,</a:t>
                      </a:r>
                      <a:r>
                        <a:rPr lang="en-GB" sz="1200" b="1" baseline="0" dirty="0"/>
                        <a:t> levees, oxbow lakes. </a:t>
                      </a:r>
                      <a:endParaRPr lang="en-GB" sz="1200" b="1" dirty="0"/>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pic>
        <p:nvPicPr>
          <p:cNvPr id="3" name="Picture 2"/>
          <p:cNvPicPr>
            <a:picLocks noChangeAspect="1"/>
          </p:cNvPicPr>
          <p:nvPr/>
        </p:nvPicPr>
        <p:blipFill>
          <a:blip r:embed="rId2"/>
          <a:stretch>
            <a:fillRect/>
          </a:stretch>
        </p:blipFill>
        <p:spPr>
          <a:xfrm>
            <a:off x="9928129" y="4078106"/>
            <a:ext cx="2263871" cy="2674386"/>
          </a:xfrm>
          <a:prstGeom prst="rect">
            <a:avLst/>
          </a:prstGeom>
        </p:spPr>
      </p:pic>
      <p:sp>
        <p:nvSpPr>
          <p:cNvPr id="4" name="TextBox 3"/>
          <p:cNvSpPr txBox="1"/>
          <p:nvPr/>
        </p:nvSpPr>
        <p:spPr>
          <a:xfrm>
            <a:off x="9928129" y="85863"/>
            <a:ext cx="2126125" cy="2308324"/>
          </a:xfrm>
          <a:prstGeom prst="rect">
            <a:avLst/>
          </a:prstGeom>
          <a:solidFill>
            <a:schemeClr val="accent4">
              <a:lumMod val="40000"/>
              <a:lumOff val="60000"/>
            </a:schemeClr>
          </a:solidFill>
        </p:spPr>
        <p:txBody>
          <a:bodyPr wrap="square" rtlCol="0">
            <a:spAutoFit/>
          </a:bodyPr>
          <a:lstStyle/>
          <a:p>
            <a:pPr marL="342900" indent="-342900">
              <a:buAutoNum type="arabicPeriod"/>
            </a:pPr>
            <a:r>
              <a:rPr lang="en-GB" dirty="0"/>
              <a:t>Draw the long profile and cross section of each course.</a:t>
            </a:r>
          </a:p>
          <a:p>
            <a:pPr marL="342900" indent="-342900">
              <a:buAutoNum type="arabicPeriod"/>
            </a:pPr>
            <a:r>
              <a:rPr lang="en-GB" dirty="0"/>
              <a:t>Select the correct word for each characteristic.</a:t>
            </a:r>
          </a:p>
        </p:txBody>
      </p:sp>
    </p:spTree>
    <p:extLst>
      <p:ext uri="{BB962C8B-B14F-4D97-AF65-F5344CB8AC3E}">
        <p14:creationId xmlns:p14="http://schemas.microsoft.com/office/powerpoint/2010/main" val="994611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nvGraphicFramePr>
        <p:xfrm>
          <a:off x="237390" y="2688388"/>
          <a:ext cx="9144000" cy="4169611"/>
        </p:xfrm>
        <a:graphic>
          <a:graphicData uri="http://schemas.openxmlformats.org/drawingml/2006/table">
            <a:tbl>
              <a:tblPr firstRow="1" bandRow="1"/>
              <a:tblGrid>
                <a:gridCol w="2271833">
                  <a:extLst>
                    <a:ext uri="{9D8B030D-6E8A-4147-A177-3AD203B41FA5}">
                      <a16:colId xmlns:a16="http://schemas.microsoft.com/office/drawing/2014/main" val="20000"/>
                    </a:ext>
                  </a:extLst>
                </a:gridCol>
                <a:gridCol w="2180898">
                  <a:extLst>
                    <a:ext uri="{9D8B030D-6E8A-4147-A177-3AD203B41FA5}">
                      <a16:colId xmlns:a16="http://schemas.microsoft.com/office/drawing/2014/main" val="20001"/>
                    </a:ext>
                  </a:extLst>
                </a:gridCol>
                <a:gridCol w="2464904">
                  <a:extLst>
                    <a:ext uri="{9D8B030D-6E8A-4147-A177-3AD203B41FA5}">
                      <a16:colId xmlns:a16="http://schemas.microsoft.com/office/drawing/2014/main" val="20002"/>
                    </a:ext>
                  </a:extLst>
                </a:gridCol>
                <a:gridCol w="2226365">
                  <a:extLst>
                    <a:ext uri="{9D8B030D-6E8A-4147-A177-3AD203B41FA5}">
                      <a16:colId xmlns:a16="http://schemas.microsoft.com/office/drawing/2014/main" val="20003"/>
                    </a:ext>
                  </a:extLst>
                </a:gridCol>
              </a:tblGrid>
              <a:tr h="46158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2400" b="1" dirty="0"/>
                        <a:t>Characteristic</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2400" b="1" dirty="0"/>
                        <a:t>Upper</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6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2400" b="1" dirty="0"/>
                        <a:t>Middle </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6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2400" b="1" dirty="0"/>
                        <a:t>Lower</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65000"/>
                      </a:sysClr>
                    </a:solidFill>
                  </a:tcPr>
                </a:tc>
                <a:extLst>
                  <a:ext uri="{0D108BD9-81ED-4DB2-BD59-A6C34878D82A}">
                    <a16:rowId xmlns:a16="http://schemas.microsoft.com/office/drawing/2014/main" val="10000"/>
                  </a:ext>
                </a:extLst>
              </a:tr>
              <a:tr h="37439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b="1" dirty="0"/>
                        <a:t>Gradient</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Steep</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Less</a:t>
                      </a:r>
                      <a:r>
                        <a:rPr lang="en-GB" b="1" baseline="0" dirty="0">
                          <a:solidFill>
                            <a:srgbClr val="00B050"/>
                          </a:solidFill>
                        </a:rPr>
                        <a:t> steep</a:t>
                      </a:r>
                      <a:endParaRPr lang="en-GB" b="1" dirty="0">
                        <a:solidFill>
                          <a:srgbClr val="00B05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Gentle gradient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926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b="1" dirty="0"/>
                        <a:t>Discharge</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Small</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Large</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Very large</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439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b="1" dirty="0"/>
                        <a:t>Depth</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Shallow</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Deeper</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Very deep</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4621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b="1" dirty="0"/>
                        <a:t>Channel</a:t>
                      </a:r>
                      <a:r>
                        <a:rPr lang="en-GB" b="1" baseline="0" dirty="0"/>
                        <a:t> shape</a:t>
                      </a:r>
                      <a:endParaRPr lang="en-GB"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Narrow,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Flat, 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Flat floor,</a:t>
                      </a:r>
                      <a:r>
                        <a:rPr lang="en-GB" b="1" baseline="0" dirty="0">
                          <a:solidFill>
                            <a:srgbClr val="00B050"/>
                          </a:solidFill>
                        </a:rPr>
                        <a:t> gently sloping sides.</a:t>
                      </a:r>
                      <a:endParaRPr lang="en-GB" b="1" dirty="0">
                        <a:solidFill>
                          <a:srgbClr val="00B05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439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b="1" dirty="0"/>
                        <a:t>Velocity</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Quite fast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Fast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Very fast</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4621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b="1" dirty="0"/>
                        <a:t>Valley shape</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Steep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Flat, steep</a:t>
                      </a:r>
                      <a:r>
                        <a:rPr lang="en-GB" b="1" baseline="0" dirty="0">
                          <a:solidFill>
                            <a:srgbClr val="00B050"/>
                          </a:solidFill>
                        </a:rPr>
                        <a:t> sides</a:t>
                      </a:r>
                      <a:endParaRPr lang="en-GB" b="1" dirty="0">
                        <a:solidFill>
                          <a:srgbClr val="00B05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Flat, gently sloping sides.</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92316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b="1" dirty="0"/>
                        <a:t>Features</a:t>
                      </a:r>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Waterfalls,</a:t>
                      </a:r>
                      <a:r>
                        <a:rPr lang="en-GB" b="1" baseline="0" dirty="0">
                          <a:solidFill>
                            <a:srgbClr val="00B050"/>
                          </a:solidFill>
                        </a:rPr>
                        <a:t> interlocking spurs</a:t>
                      </a:r>
                      <a:endParaRPr lang="en-GB" b="1" dirty="0">
                        <a:solidFill>
                          <a:srgbClr val="00B05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Meanders, floodplain</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b="1" dirty="0">
                          <a:solidFill>
                            <a:srgbClr val="00B050"/>
                          </a:solidFill>
                        </a:rPr>
                        <a:t>Meanders, floodplain,</a:t>
                      </a:r>
                      <a:r>
                        <a:rPr lang="en-GB" b="1" baseline="0" dirty="0">
                          <a:solidFill>
                            <a:srgbClr val="00B050"/>
                          </a:solidFill>
                        </a:rPr>
                        <a:t> levees, oxbow lakes. </a:t>
                      </a:r>
                      <a:endParaRPr lang="en-GB" b="1" dirty="0">
                        <a:solidFill>
                          <a:srgbClr val="00B050"/>
                        </a:solidFill>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pic>
        <p:nvPicPr>
          <p:cNvPr id="3" name="Picture 2" descr="Image result for long profile of a river"/>
          <p:cNvPicPr>
            <a:picLocks noChangeAspect="1" noChangeArrowheads="1"/>
          </p:cNvPicPr>
          <p:nvPr/>
        </p:nvPicPr>
        <p:blipFill rotWithShape="1">
          <a:blip r:embed="rId2">
            <a:extLst>
              <a:ext uri="{28A0092B-C50C-407E-A947-70E740481C1C}">
                <a14:useLocalDpi xmlns:a14="http://schemas.microsoft.com/office/drawing/2010/main" val="0"/>
              </a:ext>
            </a:extLst>
          </a:blip>
          <a:srcRect l="1026" r="9595" b="9114"/>
          <a:stretch/>
        </p:blipFill>
        <p:spPr bwMode="auto">
          <a:xfrm>
            <a:off x="304960" y="0"/>
            <a:ext cx="7019031" cy="2688387"/>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057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6A458180004FB30933D99C05CE74" ma:contentTypeVersion="41" ma:contentTypeDescription="Create a new document." ma:contentTypeScope="" ma:versionID="8c9d0de8ae2dc3c8710729a60cbc3c55">
  <xsd:schema xmlns:xsd="http://www.w3.org/2001/XMLSchema" xmlns:xs="http://www.w3.org/2001/XMLSchema" xmlns:p="http://schemas.microsoft.com/office/2006/metadata/properties" xmlns:ns2="cd85361d-f307-4abe-9175-67f8eb5ea8c8" xmlns:ns3="7b73be5f-6508-4f30-91b9-475711688df2" targetNamespace="http://schemas.microsoft.com/office/2006/metadata/properties" ma:root="true" ma:fieldsID="f118695c238f654a4bb045dd00a22780" ns2:_="" ns3:_="">
    <xsd:import namespace="cd85361d-f307-4abe-9175-67f8eb5ea8c8"/>
    <xsd:import namespace="7b73be5f-6508-4f30-91b9-475711688df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Teams_Channel_Section_Location" minOccurs="0"/>
                <xsd:element ref="ns2:Teachers" minOccurs="0"/>
                <xsd:element ref="ns2:Students" minOccurs="0"/>
                <xsd:element ref="ns2:Student_Groups" minOccurs="0"/>
                <xsd:element ref="ns2:Invited_Teachers" minOccurs="0"/>
                <xsd:element ref="ns2:Invited_Students" minOccurs="0"/>
                <xsd:element ref="ns2:Has_Teacher_Only_SectionGroup" minOccurs="0"/>
                <xsd:element ref="ns2:MediaServiceDateTaken"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5361d-f307-4abe-9175-67f8eb5ea8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NotebookType" ma:index="12" nillable="true" ma:displayName="Notebook Type" ma:internalName="NotebookType">
      <xsd:simpleType>
        <xsd:restriction base="dms:Text"/>
      </xsd:simpleType>
    </xsd:element>
    <xsd:element name="FolderType" ma:index="13" nillable="true" ma:displayName="Folder Type" ma:internalName="FolderType">
      <xsd:simpleType>
        <xsd:restriction base="dms:Text"/>
      </xsd:simpleType>
    </xsd:element>
    <xsd:element name="CultureName" ma:index="14" nillable="true" ma:displayName="Culture Name" ma:internalName="CultureName">
      <xsd:simpleType>
        <xsd:restriction base="dms:Text"/>
      </xsd:simpleType>
    </xsd:element>
    <xsd:element name="AppVersion" ma:index="15" nillable="true" ma:displayName="App Version" ma:internalName="AppVersion">
      <xsd:simpleType>
        <xsd:restriction base="dms:Text"/>
      </xsd:simpleType>
    </xsd:element>
    <xsd:element name="TeamsChannelId" ma:index="16" nillable="true" ma:displayName="Teams Channel Id" ma:internalName="TeamsChannelId">
      <xsd:simpleType>
        <xsd:restriction base="dms:Text"/>
      </xsd:simpleType>
    </xsd:element>
    <xsd:element name="Owner" ma:index="17"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8" nillable="true" ma:displayName="Math Settings" ma:internalName="Math_Settings">
      <xsd:simpleType>
        <xsd:restriction base="dms:Text"/>
      </xsd:simpleType>
    </xsd:element>
    <xsd:element name="DefaultSectionNames" ma:index="19" nillable="true" ma:displayName="Default Section Names" ma:internalName="DefaultSectionNames">
      <xsd:simpleType>
        <xsd:restriction base="dms:Note">
          <xsd:maxLength value="255"/>
        </xsd:restriction>
      </xsd:simpleType>
    </xsd:element>
    <xsd:element name="Templates" ma:index="20" nillable="true" ma:displayName="Templates" ma:internalName="Templates">
      <xsd:simpleType>
        <xsd:restriction base="dms:Note">
          <xsd:maxLength value="255"/>
        </xsd:restriction>
      </xsd:simpleType>
    </xsd:element>
    <xsd:element name="Leaders" ma:index="21"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22"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23"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4" nillable="true" ma:displayName="Distribution Groups" ma:internalName="Distribution_Groups">
      <xsd:simpleType>
        <xsd:restriction base="dms:Note">
          <xsd:maxLength value="255"/>
        </xsd:restriction>
      </xsd:simpleType>
    </xsd:element>
    <xsd:element name="LMS_Mappings" ma:index="25" nillable="true" ma:displayName="LMS Mappings" ma:internalName="LMS_Mappings">
      <xsd:simpleType>
        <xsd:restriction base="dms:Note">
          <xsd:maxLength value="255"/>
        </xsd:restriction>
      </xsd:simpleType>
    </xsd:element>
    <xsd:element name="Invited_Leaders" ma:index="26" nillable="true" ma:displayName="Invited Leaders" ma:internalName="Invited_Leaders">
      <xsd:simpleType>
        <xsd:restriction base="dms:Note">
          <xsd:maxLength value="255"/>
        </xsd:restriction>
      </xsd:simpleType>
    </xsd:element>
    <xsd:element name="Invited_Members" ma:index="27" nillable="true" ma:displayName="Invited Members" ma:internalName="Invited_Members">
      <xsd:simpleType>
        <xsd:restriction base="dms:Note">
          <xsd:maxLength value="255"/>
        </xsd:restriction>
      </xsd:simpleType>
    </xsd:element>
    <xsd:element name="Self_Registration_Enabled" ma:index="28" nillable="true" ma:displayName="Self Registration Enabled" ma:internalName="Self_Registration_Enabled">
      <xsd:simpleType>
        <xsd:restriction base="dms:Boolean"/>
      </xsd:simpleType>
    </xsd:element>
    <xsd:element name="Has_Leaders_Only_SectionGroup" ma:index="29" nillable="true" ma:displayName="Has Leaders Only SectionGroup" ma:internalName="Has_Leaders_Only_SectionGroup">
      <xsd:simpleType>
        <xsd:restriction base="dms:Boolean"/>
      </xsd:simpleType>
    </xsd:element>
    <xsd:element name="Is_Collaboration_Space_Locked" ma:index="30" nillable="true" ma:displayName="Is Collaboration Space Locked" ma:internalName="Is_Collaboration_Space_Locked">
      <xsd:simpleType>
        <xsd:restriction base="dms:Boolean"/>
      </xsd:simpleType>
    </xsd:element>
    <xsd:element name="IsNotebookLocked" ma:index="31" nillable="true" ma:displayName="Is Notebook Locked" ma:internalName="IsNotebookLocked">
      <xsd:simpleType>
        <xsd:restriction base="dms:Boolean"/>
      </xsd:simpleType>
    </xsd:element>
    <xsd:element name="Teams_Channel_Section_Location" ma:index="32" nillable="true" ma:displayName="Teams Channel Section Location" ma:internalName="Teams_Channel_Section_Location">
      <xsd:simpleType>
        <xsd:restriction base="dms:Text"/>
      </xsd:simpleType>
    </xsd:element>
    <xsd:element name="Teachers" ma:index="3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3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36" nillable="true" ma:displayName="Invited Teachers" ma:internalName="Invited_Teachers">
      <xsd:simpleType>
        <xsd:restriction base="dms:Note">
          <xsd:maxLength value="255"/>
        </xsd:restriction>
      </xsd:simpleType>
    </xsd:element>
    <xsd:element name="Invited_Students" ma:index="37" nillable="true" ma:displayName="Invited Students" ma:internalName="Invited_Students">
      <xsd:simpleType>
        <xsd:restriction base="dms:Note">
          <xsd:maxLength value="255"/>
        </xsd:restriction>
      </xsd:simpleType>
    </xsd:element>
    <xsd:element name="Has_Teacher_Only_SectionGroup" ma:index="38" nillable="true" ma:displayName="Has Teacher Only SectionGroup" ma:internalName="Has_Teacher_Only_SectionGroup">
      <xsd:simpleType>
        <xsd:restriction base="dms:Boolean"/>
      </xsd:simpleType>
    </xsd:element>
    <xsd:element name="MediaServiceDateTaken" ma:index="39" nillable="true" ma:displayName="MediaServiceDateTaken" ma:hidden="true" ma:internalName="MediaServiceDateTaken" ma:readOnly="true">
      <xsd:simpleType>
        <xsd:restriction base="dms:Text"/>
      </xsd:simpleType>
    </xsd:element>
    <xsd:element name="MediaServiceAutoTags" ma:index="42" nillable="true" ma:displayName="Tags" ma:internalName="MediaServiceAutoTags" ma:readOnly="true">
      <xsd:simpleType>
        <xsd:restriction base="dms:Text"/>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ServiceOCR" ma:index="45" nillable="true" ma:displayName="Extracted Text" ma:internalName="MediaServiceOCR" ma:readOnly="true">
      <xsd:simpleType>
        <xsd:restriction base="dms:Note">
          <xsd:maxLength value="255"/>
        </xsd:restrictio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d236c9c0-8a50-4037-ba2f-c0d295a758a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b73be5f-6508-4f30-91b9-475711688df2" elementFormDefault="qualified">
    <xsd:import namespace="http://schemas.microsoft.com/office/2006/documentManagement/types"/>
    <xsd:import namespace="http://schemas.microsoft.com/office/infopath/2007/PartnerControls"/>
    <xsd:element name="SharedWithUsers" ma:index="4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1" nillable="true" ma:displayName="Shared With Details" ma:internalName="SharedWithDetails" ma:readOnly="true">
      <xsd:simpleType>
        <xsd:restriction base="dms:Note">
          <xsd:maxLength value="255"/>
        </xsd:restriction>
      </xsd:simpleType>
    </xsd:element>
    <xsd:element name="TaxCatchAll" ma:index="48" nillable="true" ma:displayName="Taxonomy Catch All Column" ma:hidden="true" ma:list="{c08f3e2c-b62d-4d6f-9459-3117c8177a66}" ma:internalName="TaxCatchAll" ma:showField="CatchAllData" ma:web="7b73be5f-6508-4f30-91b9-475711688d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otebookType xmlns="cd85361d-f307-4abe-9175-67f8eb5ea8c8" xsi:nil="true"/>
    <TaxCatchAll xmlns="7b73be5f-6508-4f30-91b9-475711688df2" xsi:nil="true"/>
    <Invited_Leaders xmlns="cd85361d-f307-4abe-9175-67f8eb5ea8c8" xsi:nil="true"/>
    <Invited_Teachers xmlns="cd85361d-f307-4abe-9175-67f8eb5ea8c8" xsi:nil="true"/>
    <Distribution_Groups xmlns="cd85361d-f307-4abe-9175-67f8eb5ea8c8" xsi:nil="true"/>
    <Teachers xmlns="cd85361d-f307-4abe-9175-67f8eb5ea8c8">
      <UserInfo>
        <DisplayName/>
        <AccountId xsi:nil="true"/>
        <AccountType/>
      </UserInfo>
    </Teachers>
    <Students xmlns="cd85361d-f307-4abe-9175-67f8eb5ea8c8">
      <UserInfo>
        <DisplayName/>
        <AccountId xsi:nil="true"/>
        <AccountType/>
      </UserInfo>
    </Students>
    <Student_Groups xmlns="cd85361d-f307-4abe-9175-67f8eb5ea8c8">
      <UserInfo>
        <DisplayName/>
        <AccountId xsi:nil="true"/>
        <AccountType/>
      </UserInfo>
    </Student_Groups>
    <Self_Registration_Enabled xmlns="cd85361d-f307-4abe-9175-67f8eb5ea8c8" xsi:nil="true"/>
    <Has_Leaders_Only_SectionGroup xmlns="cd85361d-f307-4abe-9175-67f8eb5ea8c8" xsi:nil="true"/>
    <Teams_Channel_Section_Location xmlns="cd85361d-f307-4abe-9175-67f8eb5ea8c8" xsi:nil="true"/>
    <TeamsChannelId xmlns="cd85361d-f307-4abe-9175-67f8eb5ea8c8" xsi:nil="true"/>
    <Math_Settings xmlns="cd85361d-f307-4abe-9175-67f8eb5ea8c8" xsi:nil="true"/>
    <Invited_Members xmlns="cd85361d-f307-4abe-9175-67f8eb5ea8c8" xsi:nil="true"/>
    <AppVersion xmlns="cd85361d-f307-4abe-9175-67f8eb5ea8c8" xsi:nil="true"/>
    <IsNotebookLocked xmlns="cd85361d-f307-4abe-9175-67f8eb5ea8c8" xsi:nil="true"/>
    <Invited_Students xmlns="cd85361d-f307-4abe-9175-67f8eb5ea8c8" xsi:nil="true"/>
    <FolderType xmlns="cd85361d-f307-4abe-9175-67f8eb5ea8c8" xsi:nil="true"/>
    <lcf76f155ced4ddcb4097134ff3c332f xmlns="cd85361d-f307-4abe-9175-67f8eb5ea8c8">
      <Terms xmlns="http://schemas.microsoft.com/office/infopath/2007/PartnerControls"/>
    </lcf76f155ced4ddcb4097134ff3c332f>
    <Templates xmlns="cd85361d-f307-4abe-9175-67f8eb5ea8c8" xsi:nil="true"/>
    <Members xmlns="cd85361d-f307-4abe-9175-67f8eb5ea8c8">
      <UserInfo>
        <DisplayName/>
        <AccountId xsi:nil="true"/>
        <AccountType/>
      </UserInfo>
    </Members>
    <Member_Groups xmlns="cd85361d-f307-4abe-9175-67f8eb5ea8c8">
      <UserInfo>
        <DisplayName/>
        <AccountId xsi:nil="true"/>
        <AccountType/>
      </UserInfo>
    </Member_Groups>
    <Has_Teacher_Only_SectionGroup xmlns="cd85361d-f307-4abe-9175-67f8eb5ea8c8" xsi:nil="true"/>
    <CultureName xmlns="cd85361d-f307-4abe-9175-67f8eb5ea8c8" xsi:nil="true"/>
    <Owner xmlns="cd85361d-f307-4abe-9175-67f8eb5ea8c8">
      <UserInfo>
        <DisplayName/>
        <AccountId xsi:nil="true"/>
        <AccountType/>
      </UserInfo>
    </Owner>
    <Leaders xmlns="cd85361d-f307-4abe-9175-67f8eb5ea8c8">
      <UserInfo>
        <DisplayName/>
        <AccountId xsi:nil="true"/>
        <AccountType/>
      </UserInfo>
    </Leaders>
    <DefaultSectionNames xmlns="cd85361d-f307-4abe-9175-67f8eb5ea8c8" xsi:nil="true"/>
    <Is_Collaboration_Space_Locked xmlns="cd85361d-f307-4abe-9175-67f8eb5ea8c8" xsi:nil="true"/>
    <LMS_Mappings xmlns="cd85361d-f307-4abe-9175-67f8eb5ea8c8" xsi:nil="true"/>
  </documentManagement>
</p:properties>
</file>

<file path=customXml/itemProps1.xml><?xml version="1.0" encoding="utf-8"?>
<ds:datastoreItem xmlns:ds="http://schemas.openxmlformats.org/officeDocument/2006/customXml" ds:itemID="{9CCE68C5-B27D-4805-9AD9-E0CD8C4BAE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5361d-f307-4abe-9175-67f8eb5ea8c8"/>
    <ds:schemaRef ds:uri="7b73be5f-6508-4f30-91b9-475711688d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FA7DC3-91FE-441E-95C4-5979F121DAAF}">
  <ds:schemaRefs>
    <ds:schemaRef ds:uri="http://schemas.microsoft.com/sharepoint/v3/contenttype/forms"/>
  </ds:schemaRefs>
</ds:datastoreItem>
</file>

<file path=customXml/itemProps3.xml><?xml version="1.0" encoding="utf-8"?>
<ds:datastoreItem xmlns:ds="http://schemas.openxmlformats.org/officeDocument/2006/customXml" ds:itemID="{45148BC6-4434-40C2-BA28-6ADCB5317025}">
  <ds:schemaRefs>
    <ds:schemaRef ds:uri="http://purl.org/dc/elements/1.1/"/>
    <ds:schemaRef ds:uri="http://schemas.microsoft.com/office/2006/documentManagement/types"/>
    <ds:schemaRef ds:uri="http://purl.org/dc/dcmitype/"/>
    <ds:schemaRef ds:uri="http://schemas.microsoft.com/office/2006/metadata/properties"/>
    <ds:schemaRef ds:uri="cd85361d-f307-4abe-9175-67f8eb5ea8c8"/>
    <ds:schemaRef ds:uri="7b73be5f-6508-4f30-91b9-475711688df2"/>
    <ds:schemaRef ds:uri="http://schemas.microsoft.com/office/infopath/2007/PartnerControls"/>
    <ds:schemaRef ds:uri="http://www.w3.org/XML/1998/namespace"/>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151</TotalTime>
  <Words>959</Words>
  <Application>Microsoft Office PowerPoint</Application>
  <PresentationFormat>Widescreen</PresentationFormat>
  <Paragraphs>175</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UK Physical Landscapes: Rivers How does a river change from source to mouth?</vt:lpstr>
      <vt:lpstr>PowerPoint Presentation</vt:lpstr>
      <vt:lpstr>PowerPoint Presentation</vt:lpstr>
      <vt:lpstr>PowerPoint Presentation</vt:lpstr>
      <vt:lpstr>PowerPoint Presentation</vt:lpstr>
      <vt:lpstr>Photo Comparison- River Severn</vt:lpstr>
      <vt:lpstr>PowerPoint Presentation</vt:lpstr>
      <vt:lpstr>PowerPoint Presentation</vt:lpstr>
      <vt:lpstr>PowerPoint Presentation</vt:lpstr>
      <vt:lpstr>PowerPoint Presentation</vt:lpstr>
      <vt:lpstr>PowerPoint Presentation</vt:lpstr>
      <vt:lpstr>Exam Practice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UK Physical Landscapes: Rivers How does a river change from source to mouth?</dc:title>
  <dc:creator>Niall Carton</dc:creator>
  <cp:lastModifiedBy>Niall Carton</cp:lastModifiedBy>
  <cp:revision>1</cp:revision>
  <dcterms:created xsi:type="dcterms:W3CDTF">2022-09-06T15:07:30Z</dcterms:created>
  <dcterms:modified xsi:type="dcterms:W3CDTF">2022-09-06T17:39:27Z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0x010100E63A6A458180004FB30933D99C05CE74</vt:lpwstr>
  </property>
</Properties>
</file>