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38E386-5C29-4403-9C6F-2E302882B29B}" v="2" dt="2022-12-01T21:19:40.5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9938E386-5C29-4403-9C6F-2E302882B29B}"/>
    <pc:docChg chg="undo custSel modSld">
      <pc:chgData name="Niall Carton" userId="b8012f77-92ab-40a4-a023-1921f514d035" providerId="ADAL" clId="{9938E386-5C29-4403-9C6F-2E302882B29B}" dt="2022-12-01T21:19:59.186" v="304" actId="1076"/>
      <pc:docMkLst>
        <pc:docMk/>
      </pc:docMkLst>
      <pc:sldChg chg="addSp modSp mod">
        <pc:chgData name="Niall Carton" userId="b8012f77-92ab-40a4-a023-1921f514d035" providerId="ADAL" clId="{9938E386-5C29-4403-9C6F-2E302882B29B}" dt="2022-12-01T21:19:59.186" v="304" actId="1076"/>
        <pc:sldMkLst>
          <pc:docMk/>
          <pc:sldMk cId="2290149032" sldId="256"/>
        </pc:sldMkLst>
        <pc:spChg chg="mod">
          <ac:chgData name="Niall Carton" userId="b8012f77-92ab-40a4-a023-1921f514d035" providerId="ADAL" clId="{9938E386-5C29-4403-9C6F-2E302882B29B}" dt="2022-12-01T21:19:29.210" v="295" actId="120"/>
          <ac:spMkLst>
            <pc:docMk/>
            <pc:sldMk cId="2290149032" sldId="256"/>
            <ac:spMk id="3" creationId="{C66345DD-79AE-0D26-84C4-ABA3A6EB58E2}"/>
          </ac:spMkLst>
        </pc:spChg>
        <pc:spChg chg="add mod">
          <ac:chgData name="Niall Carton" userId="b8012f77-92ab-40a4-a023-1921f514d035" providerId="ADAL" clId="{9938E386-5C29-4403-9C6F-2E302882B29B}" dt="2022-12-01T21:19:59.186" v="304" actId="1076"/>
          <ac:spMkLst>
            <pc:docMk/>
            <pc:sldMk cId="2290149032" sldId="256"/>
            <ac:spMk id="5" creationId="{311904B7-C42D-37C1-F21D-7D827ACBCDDC}"/>
          </ac:spMkLst>
        </pc:spChg>
        <pc:picChg chg="add mod">
          <ac:chgData name="Niall Carton" userId="b8012f77-92ab-40a4-a023-1921f514d035" providerId="ADAL" clId="{9938E386-5C29-4403-9C6F-2E302882B29B}" dt="2022-12-01T21:19:33.630" v="296" actId="14100"/>
          <ac:picMkLst>
            <pc:docMk/>
            <pc:sldMk cId="2290149032" sldId="256"/>
            <ac:picMk id="4" creationId="{209A6DC4-FE33-98D0-2F26-1C01667B52F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A2C0A-F6D7-7214-AD44-6F2E72FE58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9FE3205-DDBA-6629-EC0C-9CBAB51C60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C38BB6F-35AC-947B-FDFE-2F5EC23CC6E4}"/>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5" name="Footer Placeholder 4">
            <a:extLst>
              <a:ext uri="{FF2B5EF4-FFF2-40B4-BE49-F238E27FC236}">
                <a16:creationId xmlns:a16="http://schemas.microsoft.com/office/drawing/2014/main" id="{D0387D49-A7BB-13E0-ED51-7E272405CA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3C5B1A-2165-FA38-4FD5-30FE1EC5962A}"/>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618791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8824F-AAB2-0B53-FECB-A1DB75A47B2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CC2BDA-949D-46BC-8168-6AFE8A2E293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FED96C-7170-799F-EEC6-2543A64B1DD7}"/>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5" name="Footer Placeholder 4">
            <a:extLst>
              <a:ext uri="{FF2B5EF4-FFF2-40B4-BE49-F238E27FC236}">
                <a16:creationId xmlns:a16="http://schemas.microsoft.com/office/drawing/2014/main" id="{80615C5E-286B-7A09-7EE1-4A3A428AFD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9AA336-44C4-E987-6F4D-1E974DEB31A8}"/>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3552700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D6F893-2D92-751D-722F-3E3447D66C1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B56F6F-F6E9-5CF1-70D9-FD7A3F0E0F9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CCBC33-AB46-35F4-6D9D-905103FACC62}"/>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5" name="Footer Placeholder 4">
            <a:extLst>
              <a:ext uri="{FF2B5EF4-FFF2-40B4-BE49-F238E27FC236}">
                <a16:creationId xmlns:a16="http://schemas.microsoft.com/office/drawing/2014/main" id="{2E79FA7C-05E4-D4C3-AE7F-F1F12B67A3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1697A-3894-C661-58AC-3DD82B3464AC}"/>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797099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78016-D161-407E-2C85-187F3A52C21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F5DE574-4DB1-67D1-B4E6-7FC0C61D84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84DA10-7422-4120-F27E-71A48C6455D8}"/>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5" name="Footer Placeholder 4">
            <a:extLst>
              <a:ext uri="{FF2B5EF4-FFF2-40B4-BE49-F238E27FC236}">
                <a16:creationId xmlns:a16="http://schemas.microsoft.com/office/drawing/2014/main" id="{6EBAFBFE-1C17-CAB1-FF17-4B3129813A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7D7B97-DF2E-136D-4E11-3198604374E1}"/>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3929321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38948-1989-3C64-7AAF-47966A3DBF0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DE5D5C5-2206-471D-42ED-23EC992B23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12A8F4-192E-BBFE-207F-69846FB6FDDE}"/>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5" name="Footer Placeholder 4">
            <a:extLst>
              <a:ext uri="{FF2B5EF4-FFF2-40B4-BE49-F238E27FC236}">
                <a16:creationId xmlns:a16="http://schemas.microsoft.com/office/drawing/2014/main" id="{7750457F-C9F0-5963-3F34-750490CCAE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A405D48-E6FF-454B-1D40-A018214DB8C7}"/>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1243939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FFF56-4224-D156-B30F-682F9664B6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AC79DA1-DE49-880F-7852-21809D8A0BA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EC9C079-20CF-C22B-672A-DD206DB8C4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9676FFB-5ACD-D639-3323-FF19C4B8EFF3}"/>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6" name="Footer Placeholder 5">
            <a:extLst>
              <a:ext uri="{FF2B5EF4-FFF2-40B4-BE49-F238E27FC236}">
                <a16:creationId xmlns:a16="http://schemas.microsoft.com/office/drawing/2014/main" id="{9D83516F-D242-BC3F-8791-FE41DCF7179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AFF82B4-CD2D-3D34-C162-430BA53B74D8}"/>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1205918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0378D-CB85-CBA3-0E56-14CABA8B578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6F7438C-4B67-A9E4-7E68-C441CA0F04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CBBB4A-90FC-F80F-1FF6-9D4FA965F7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3718A37-AF1D-7A99-BCC5-0BA3EA7508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1D8C78-2018-45D2-5442-E03CA4DF13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89E86B8-AC59-A858-B470-722BC8402BAD}"/>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8" name="Footer Placeholder 7">
            <a:extLst>
              <a:ext uri="{FF2B5EF4-FFF2-40B4-BE49-F238E27FC236}">
                <a16:creationId xmlns:a16="http://schemas.microsoft.com/office/drawing/2014/main" id="{A9CABB37-4DB2-0D78-224E-15EC18BBA77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E65851B-928C-20F6-38E0-CA129A2B559E}"/>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3264752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FEE73-0758-C4B7-7431-1ACF7266D09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12C19E-4B86-B1F5-3B02-24260027BC36}"/>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4" name="Footer Placeholder 3">
            <a:extLst>
              <a:ext uri="{FF2B5EF4-FFF2-40B4-BE49-F238E27FC236}">
                <a16:creationId xmlns:a16="http://schemas.microsoft.com/office/drawing/2014/main" id="{62171F87-73D8-22E0-039C-304452F0EB7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96EC8FE-102F-3D50-EE4C-6A42E6FE0874}"/>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292370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4F1719-5FEE-1864-9426-7237A5808098}"/>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3" name="Footer Placeholder 2">
            <a:extLst>
              <a:ext uri="{FF2B5EF4-FFF2-40B4-BE49-F238E27FC236}">
                <a16:creationId xmlns:a16="http://schemas.microsoft.com/office/drawing/2014/main" id="{A910698E-9881-10CA-865D-18606E518DD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1E8B635-54F9-E6C7-1559-EEDE29F16BFE}"/>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2173281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506EA-81AF-A6BE-E6AC-FE840AD83D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34E5F1B-66C4-EA86-DFA9-A1DCB0B1D6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9D767C4-FE17-4674-63E1-04C23D0592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0225A1-5B3B-C4C6-F1BB-2275AF3E05D2}"/>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6" name="Footer Placeholder 5">
            <a:extLst>
              <a:ext uri="{FF2B5EF4-FFF2-40B4-BE49-F238E27FC236}">
                <a16:creationId xmlns:a16="http://schemas.microsoft.com/office/drawing/2014/main" id="{2A137DF0-A251-091B-824F-2FC117862D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2649AA7-6B21-E7F5-F76A-14D0431FFD98}"/>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939578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B6EB1-64A3-A054-506A-03089E10D2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D1C787E-2F9F-FAFA-A224-5CF454DB77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D3D2A10-E7CA-DF43-E19E-510ED9FC02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FD2E3C-113E-590C-FC9E-926C83F2FE9A}"/>
              </a:ext>
            </a:extLst>
          </p:cNvPr>
          <p:cNvSpPr>
            <a:spLocks noGrp="1"/>
          </p:cNvSpPr>
          <p:nvPr>
            <p:ph type="dt" sz="half" idx="10"/>
          </p:nvPr>
        </p:nvSpPr>
        <p:spPr/>
        <p:txBody>
          <a:bodyPr/>
          <a:lstStyle/>
          <a:p>
            <a:fld id="{FA6CCED6-A5C6-4A5B-A4F3-5D8F4158BE2E}" type="datetimeFigureOut">
              <a:rPr lang="en-GB" smtClean="0"/>
              <a:t>01/12/2022</a:t>
            </a:fld>
            <a:endParaRPr lang="en-GB"/>
          </a:p>
        </p:txBody>
      </p:sp>
      <p:sp>
        <p:nvSpPr>
          <p:cNvPr id="6" name="Footer Placeholder 5">
            <a:extLst>
              <a:ext uri="{FF2B5EF4-FFF2-40B4-BE49-F238E27FC236}">
                <a16:creationId xmlns:a16="http://schemas.microsoft.com/office/drawing/2014/main" id="{3C29C52D-C7A5-4E87-7609-67F7DD5695A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20E0157-52BD-D44E-5115-638F791A85F7}"/>
              </a:ext>
            </a:extLst>
          </p:cNvPr>
          <p:cNvSpPr>
            <a:spLocks noGrp="1"/>
          </p:cNvSpPr>
          <p:nvPr>
            <p:ph type="sldNum" sz="quarter" idx="12"/>
          </p:nvPr>
        </p:nvSpPr>
        <p:spPr/>
        <p:txBody>
          <a:bodyPr/>
          <a:lstStyle/>
          <a:p>
            <a:fld id="{1557D04E-2ED0-449A-8B64-E62244536123}" type="slidenum">
              <a:rPr lang="en-GB" smtClean="0"/>
              <a:t>‹#›</a:t>
            </a:fld>
            <a:endParaRPr lang="en-GB"/>
          </a:p>
        </p:txBody>
      </p:sp>
    </p:spTree>
    <p:extLst>
      <p:ext uri="{BB962C8B-B14F-4D97-AF65-F5344CB8AC3E}">
        <p14:creationId xmlns:p14="http://schemas.microsoft.com/office/powerpoint/2010/main" val="351069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08A9AC-7829-40F4-25A5-D513A20494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89583A-B567-A83C-C314-268896170C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BCDD7C-2AF3-0B6C-BC77-6151819018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6CCED6-A5C6-4A5B-A4F3-5D8F4158BE2E}" type="datetimeFigureOut">
              <a:rPr lang="en-GB" smtClean="0"/>
              <a:t>01/12/2022</a:t>
            </a:fld>
            <a:endParaRPr lang="en-GB"/>
          </a:p>
        </p:txBody>
      </p:sp>
      <p:sp>
        <p:nvSpPr>
          <p:cNvPr id="5" name="Footer Placeholder 4">
            <a:extLst>
              <a:ext uri="{FF2B5EF4-FFF2-40B4-BE49-F238E27FC236}">
                <a16:creationId xmlns:a16="http://schemas.microsoft.com/office/drawing/2014/main" id="{6B6B7F6B-AF8C-BB1D-854F-2E442395A5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A3EA58D-2019-DF60-867A-78EF5C16A3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7D04E-2ED0-449A-8B64-E62244536123}" type="slidenum">
              <a:rPr lang="en-GB" smtClean="0"/>
              <a:t>‹#›</a:t>
            </a:fld>
            <a:endParaRPr lang="en-GB"/>
          </a:p>
        </p:txBody>
      </p:sp>
    </p:spTree>
    <p:extLst>
      <p:ext uri="{BB962C8B-B14F-4D97-AF65-F5344CB8AC3E}">
        <p14:creationId xmlns:p14="http://schemas.microsoft.com/office/powerpoint/2010/main" val="1429507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D9AD1-4817-1BEB-52B8-5366BBD53201}"/>
              </a:ext>
            </a:extLst>
          </p:cNvPr>
          <p:cNvSpPr>
            <a:spLocks noGrp="1"/>
          </p:cNvSpPr>
          <p:nvPr>
            <p:ph type="ctrTitle"/>
          </p:nvPr>
        </p:nvSpPr>
        <p:spPr>
          <a:xfrm>
            <a:off x="0" y="0"/>
            <a:ext cx="12192000" cy="533400"/>
          </a:xfrm>
          <a:solidFill>
            <a:schemeClr val="accent6">
              <a:lumMod val="40000"/>
              <a:lumOff val="60000"/>
            </a:schemeClr>
          </a:solidFill>
        </p:spPr>
        <p:txBody>
          <a:bodyPr>
            <a:normAutofit/>
          </a:bodyPr>
          <a:lstStyle/>
          <a:p>
            <a:r>
              <a:rPr lang="en-GB" sz="3200" b="1" u="sng" dirty="0">
                <a:latin typeface="+mn-lt"/>
              </a:rPr>
              <a:t>How is planning improving the quality of life for the urban poor in Rio?</a:t>
            </a:r>
          </a:p>
        </p:txBody>
      </p:sp>
      <p:sp>
        <p:nvSpPr>
          <p:cNvPr id="3" name="Subtitle 2">
            <a:extLst>
              <a:ext uri="{FF2B5EF4-FFF2-40B4-BE49-F238E27FC236}">
                <a16:creationId xmlns:a16="http://schemas.microsoft.com/office/drawing/2014/main" id="{C66345DD-79AE-0D26-84C4-ABA3A6EB58E2}"/>
              </a:ext>
            </a:extLst>
          </p:cNvPr>
          <p:cNvSpPr>
            <a:spLocks noGrp="1"/>
          </p:cNvSpPr>
          <p:nvPr>
            <p:ph type="subTitle" idx="1"/>
          </p:nvPr>
        </p:nvSpPr>
        <p:spPr>
          <a:xfrm>
            <a:off x="609600" y="1258886"/>
            <a:ext cx="3241040" cy="5192714"/>
          </a:xfrm>
          <a:solidFill>
            <a:schemeClr val="accent4">
              <a:lumMod val="20000"/>
              <a:lumOff val="80000"/>
            </a:schemeClr>
          </a:solidFill>
        </p:spPr>
        <p:txBody>
          <a:bodyPr>
            <a:normAutofit/>
          </a:bodyPr>
          <a:lstStyle/>
          <a:p>
            <a:pPr marL="457200" indent="-457200" algn="l">
              <a:buFont typeface="+mj-lt"/>
              <a:buAutoNum type="arabicPeriod"/>
            </a:pPr>
            <a:r>
              <a:rPr lang="en-GB" dirty="0"/>
              <a:t>Name one way Rio is important nationally.</a:t>
            </a:r>
          </a:p>
          <a:p>
            <a:pPr marL="457200" indent="-457200" algn="l">
              <a:buFont typeface="+mj-lt"/>
              <a:buAutoNum type="arabicPeriod"/>
            </a:pPr>
            <a:r>
              <a:rPr lang="en-GB" dirty="0"/>
              <a:t>What is the name of the largest squatter settlement in Rio?</a:t>
            </a:r>
          </a:p>
          <a:p>
            <a:pPr marL="457200" indent="-457200" algn="l">
              <a:buFont typeface="+mj-lt"/>
              <a:buAutoNum type="arabicPeriod"/>
            </a:pPr>
            <a:r>
              <a:rPr lang="en-GB" dirty="0"/>
              <a:t>What is informal employment?</a:t>
            </a:r>
          </a:p>
          <a:p>
            <a:pPr marL="457200" indent="-457200" algn="l">
              <a:buFont typeface="+mj-lt"/>
              <a:buAutoNum type="arabicPeriod"/>
            </a:pPr>
            <a:r>
              <a:rPr lang="en-GB" dirty="0"/>
              <a:t>In which course of the river is there most deposition?</a:t>
            </a:r>
          </a:p>
          <a:p>
            <a:pPr marL="457200" indent="-457200" algn="l">
              <a:buFont typeface="+mj-lt"/>
              <a:buAutoNum type="arabicPeriod"/>
            </a:pPr>
            <a:r>
              <a:rPr lang="en-GB" dirty="0"/>
              <a:t>At what height above sea level is the X?</a:t>
            </a:r>
          </a:p>
        </p:txBody>
      </p:sp>
      <p:pic>
        <p:nvPicPr>
          <p:cNvPr id="4" name="Picture 3">
            <a:extLst>
              <a:ext uri="{FF2B5EF4-FFF2-40B4-BE49-F238E27FC236}">
                <a16:creationId xmlns:a16="http://schemas.microsoft.com/office/drawing/2014/main" id="{209A6DC4-FE33-98D0-2F26-1C01667B52F0}"/>
              </a:ext>
            </a:extLst>
          </p:cNvPr>
          <p:cNvPicPr>
            <a:picLocks noChangeAspect="1"/>
          </p:cNvPicPr>
          <p:nvPr/>
        </p:nvPicPr>
        <p:blipFill>
          <a:blip r:embed="rId2"/>
          <a:stretch>
            <a:fillRect/>
          </a:stretch>
        </p:blipFill>
        <p:spPr>
          <a:xfrm>
            <a:off x="4268845" y="1552575"/>
            <a:ext cx="7365943" cy="4181475"/>
          </a:xfrm>
          <a:prstGeom prst="rect">
            <a:avLst/>
          </a:prstGeom>
        </p:spPr>
      </p:pic>
      <p:sp>
        <p:nvSpPr>
          <p:cNvPr id="5" name="TextBox 4">
            <a:extLst>
              <a:ext uri="{FF2B5EF4-FFF2-40B4-BE49-F238E27FC236}">
                <a16:creationId xmlns:a16="http://schemas.microsoft.com/office/drawing/2014/main" id="{311904B7-C42D-37C1-F21D-7D827ACBCDDC}"/>
              </a:ext>
            </a:extLst>
          </p:cNvPr>
          <p:cNvSpPr txBox="1"/>
          <p:nvPr/>
        </p:nvSpPr>
        <p:spPr>
          <a:xfrm>
            <a:off x="9144000" y="3248025"/>
            <a:ext cx="295275" cy="523220"/>
          </a:xfrm>
          <a:prstGeom prst="rect">
            <a:avLst/>
          </a:prstGeom>
          <a:noFill/>
        </p:spPr>
        <p:txBody>
          <a:bodyPr wrap="square" rtlCol="0">
            <a:spAutoFit/>
          </a:bodyPr>
          <a:lstStyle/>
          <a:p>
            <a:r>
              <a:rPr lang="en-GB" sz="2800" b="1" dirty="0">
                <a:solidFill>
                  <a:srgbClr val="FF0000"/>
                </a:solidFill>
              </a:rPr>
              <a:t>X</a:t>
            </a:r>
          </a:p>
        </p:txBody>
      </p:sp>
    </p:spTree>
    <p:extLst>
      <p:ext uri="{BB962C8B-B14F-4D97-AF65-F5344CB8AC3E}">
        <p14:creationId xmlns:p14="http://schemas.microsoft.com/office/powerpoint/2010/main" val="2290149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scenariojournal.com/wp-content/uploads/2012/08/espaco_publico_composite.jpg">
            <a:extLst>
              <a:ext uri="{FF2B5EF4-FFF2-40B4-BE49-F238E27FC236}">
                <a16:creationId xmlns:a16="http://schemas.microsoft.com/office/drawing/2014/main" id="{F8B09EB4-08DE-F3D2-00E0-3B08D86AB5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7972424" y="-12535"/>
            <a:ext cx="4132841" cy="3249836"/>
          </a:xfrm>
          <a:prstGeom prst="rect">
            <a:avLst/>
          </a:prstGeom>
          <a:noFill/>
          <a:ln>
            <a:solidFill>
              <a:srgbClr val="92D050"/>
            </a:solidFill>
          </a:ln>
          <a:extLst>
            <a:ext uri="{909E8E84-426E-40DD-AFC4-6F175D3DCCD1}">
              <a14:hiddenFill xmlns:a14="http://schemas.microsoft.com/office/drawing/2010/main">
                <a:solidFill>
                  <a:srgbClr val="FFFFFF"/>
                </a:solidFill>
              </a14:hiddenFill>
            </a:ext>
          </a:extLst>
        </p:spPr>
      </p:pic>
      <p:pic>
        <p:nvPicPr>
          <p:cNvPr id="3" name="Picture 6" descr="http://scenariojournal.com/wp-content/uploads/2012/08/espaco_publico_composite.jpg">
            <a:extLst>
              <a:ext uri="{FF2B5EF4-FFF2-40B4-BE49-F238E27FC236}">
                <a16:creationId xmlns:a16="http://schemas.microsoft.com/office/drawing/2014/main" id="{6085C7A7-B63B-A744-74AE-8F8BDECD90E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7972424" y="3314700"/>
            <a:ext cx="4132841" cy="3213373"/>
          </a:xfrm>
          <a:prstGeom prst="rect">
            <a:avLst/>
          </a:prstGeom>
          <a:noFill/>
          <a:ln>
            <a:solidFill>
              <a:srgbClr val="92D050"/>
            </a:solidFill>
          </a:ln>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46753291-BE36-2214-E2C6-802FD2154694}"/>
              </a:ext>
            </a:extLst>
          </p:cNvPr>
          <p:cNvSpPr txBox="1">
            <a:spLocks/>
          </p:cNvSpPr>
          <p:nvPr/>
        </p:nvSpPr>
        <p:spPr>
          <a:xfrm>
            <a:off x="7972424" y="6115950"/>
            <a:ext cx="1327659" cy="412123"/>
          </a:xfrm>
          <a:prstGeom prst="rect">
            <a:avLst/>
          </a:prstGeom>
          <a:solidFill>
            <a:srgbClr val="70AD47">
              <a:lumMod val="20000"/>
              <a:lumOff val="80000"/>
            </a:srgbClr>
          </a:solidFill>
          <a:ln>
            <a:solidFill>
              <a:srgbClr val="92D05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400" b="1" i="0" strike="noStrike" kern="1200" cap="none" spc="0" normalizeH="0" baseline="0" noProof="0" dirty="0">
                <a:ln>
                  <a:noFill/>
                </a:ln>
                <a:solidFill>
                  <a:prstClr val="black"/>
                </a:solidFill>
                <a:effectLst/>
                <a:uLnTx/>
                <a:uFillTx/>
                <a:ea typeface="+mn-ea"/>
                <a:cs typeface="+mn-cs"/>
              </a:rPr>
              <a:t>BEFORE</a:t>
            </a:r>
          </a:p>
        </p:txBody>
      </p:sp>
      <p:sp>
        <p:nvSpPr>
          <p:cNvPr id="5" name="Content Placeholder 2">
            <a:extLst>
              <a:ext uri="{FF2B5EF4-FFF2-40B4-BE49-F238E27FC236}">
                <a16:creationId xmlns:a16="http://schemas.microsoft.com/office/drawing/2014/main" id="{5C7875A0-BEAE-45A1-E944-7401B37083B2}"/>
              </a:ext>
            </a:extLst>
          </p:cNvPr>
          <p:cNvSpPr txBox="1">
            <a:spLocks/>
          </p:cNvSpPr>
          <p:nvPr/>
        </p:nvSpPr>
        <p:spPr>
          <a:xfrm>
            <a:off x="7972425" y="2830107"/>
            <a:ext cx="1120461" cy="392831"/>
          </a:xfrm>
          <a:prstGeom prst="rect">
            <a:avLst/>
          </a:prstGeom>
          <a:solidFill>
            <a:srgbClr val="70AD47">
              <a:lumMod val="20000"/>
              <a:lumOff val="80000"/>
            </a:srgbClr>
          </a:solidFill>
          <a:ln>
            <a:solidFill>
              <a:srgbClr val="92D05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400" b="1" i="0" strike="noStrike" kern="1200" cap="none" spc="0" normalizeH="0" baseline="0" noProof="0" dirty="0">
                <a:ln>
                  <a:noFill/>
                </a:ln>
                <a:solidFill>
                  <a:prstClr val="black"/>
                </a:solidFill>
                <a:effectLst/>
                <a:uLnTx/>
                <a:uFillTx/>
                <a:ea typeface="+mn-ea"/>
                <a:cs typeface="+mn-cs"/>
              </a:rPr>
              <a:t>AFTER</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400" b="1" i="0" strike="noStrike" kern="1200" cap="none" spc="0" normalizeH="0" baseline="0" noProof="0" dirty="0">
              <a:ln>
                <a:noFill/>
              </a:ln>
              <a:solidFill>
                <a:prstClr val="black"/>
              </a:solidFill>
              <a:effectLst/>
              <a:uLnTx/>
              <a:uFillTx/>
              <a:ea typeface="+mn-ea"/>
              <a:cs typeface="+mn-cs"/>
            </a:endParaRPr>
          </a:p>
        </p:txBody>
      </p:sp>
      <p:sp>
        <p:nvSpPr>
          <p:cNvPr id="7" name="TextBox 6">
            <a:extLst>
              <a:ext uri="{FF2B5EF4-FFF2-40B4-BE49-F238E27FC236}">
                <a16:creationId xmlns:a16="http://schemas.microsoft.com/office/drawing/2014/main" id="{44D2B1B4-3286-2565-25F7-9AAA456C4271}"/>
              </a:ext>
            </a:extLst>
          </p:cNvPr>
          <p:cNvSpPr txBox="1"/>
          <p:nvPr/>
        </p:nvSpPr>
        <p:spPr>
          <a:xfrm>
            <a:off x="86735" y="27333"/>
            <a:ext cx="7752340" cy="3477875"/>
          </a:xfrm>
          <a:prstGeom prst="rect">
            <a:avLst/>
          </a:prstGeom>
          <a:solidFill>
            <a:schemeClr val="accent5">
              <a:lumMod val="20000"/>
              <a:lumOff val="80000"/>
            </a:schemeClr>
          </a:solidFill>
        </p:spPr>
        <p:txBody>
          <a:bodyPr wrap="square">
            <a:spAutoFit/>
          </a:bodyPr>
          <a:lstStyle/>
          <a:p>
            <a:pPr marL="285750" indent="-285750">
              <a:buFont typeface="Arial" panose="020B0604020202020204" pitchFamily="34" charset="0"/>
              <a:buChar char="•"/>
            </a:pPr>
            <a:r>
              <a:rPr lang="en-GB" sz="2200" dirty="0"/>
              <a:t>'The Favela Bairro Project' means 'Slum to Neighbourhood' project.</a:t>
            </a:r>
          </a:p>
          <a:p>
            <a:pPr marL="285750" indent="-285750">
              <a:buFont typeface="Arial" panose="020B0604020202020204" pitchFamily="34" charset="0"/>
              <a:buChar char="•"/>
            </a:pPr>
            <a:r>
              <a:rPr lang="en-GB" sz="2200" dirty="0"/>
              <a:t>It existed from 1995-2004 and cost $1 billion.</a:t>
            </a:r>
          </a:p>
          <a:p>
            <a:pPr marL="285750" indent="-285750">
              <a:buFont typeface="Arial" panose="020B0604020202020204" pitchFamily="34" charset="0"/>
              <a:buChar char="•"/>
            </a:pPr>
            <a:r>
              <a:rPr lang="en-GB" sz="2200" dirty="0"/>
              <a:t>It involved over 25,000 residents in 73 communities.</a:t>
            </a:r>
          </a:p>
          <a:p>
            <a:pPr marL="285750" indent="-285750">
              <a:buFont typeface="Arial" panose="020B0604020202020204" pitchFamily="34" charset="0"/>
              <a:buChar char="•"/>
            </a:pPr>
            <a:r>
              <a:rPr lang="en-GB" sz="2200" dirty="0"/>
              <a:t>Until 1980, the cities authorities did not acknowledge the favelas and they were not shown on any maps.</a:t>
            </a:r>
          </a:p>
          <a:p>
            <a:pPr marL="285750" indent="-285750">
              <a:buFont typeface="Arial" panose="020B0604020202020204" pitchFamily="34" charset="0"/>
              <a:buChar char="•"/>
            </a:pPr>
            <a:r>
              <a:rPr lang="en-GB" sz="2200" dirty="0"/>
              <a:t>A decision was made to improve the conditions in the favelas rather than demolish them.</a:t>
            </a:r>
          </a:p>
          <a:p>
            <a:pPr marL="285750" indent="-285750">
              <a:buFont typeface="Arial" panose="020B0604020202020204" pitchFamily="34" charset="0"/>
              <a:buChar char="•"/>
            </a:pPr>
            <a:r>
              <a:rPr lang="en-GB" sz="2200" dirty="0"/>
              <a:t>However, in preparation for the 2016 Olympics there was demolition of some favela communities.</a:t>
            </a:r>
          </a:p>
        </p:txBody>
      </p:sp>
      <p:sp>
        <p:nvSpPr>
          <p:cNvPr id="8" name="TextBox 7">
            <a:extLst>
              <a:ext uri="{FF2B5EF4-FFF2-40B4-BE49-F238E27FC236}">
                <a16:creationId xmlns:a16="http://schemas.microsoft.com/office/drawing/2014/main" id="{8F0FB0DD-3C95-D086-6290-FFA257A87907}"/>
              </a:ext>
            </a:extLst>
          </p:cNvPr>
          <p:cNvSpPr txBox="1"/>
          <p:nvPr/>
        </p:nvSpPr>
        <p:spPr>
          <a:xfrm>
            <a:off x="86735" y="3662779"/>
            <a:ext cx="7752340" cy="3139321"/>
          </a:xfrm>
          <a:prstGeom prst="rect">
            <a:avLst/>
          </a:prstGeom>
          <a:solidFill>
            <a:schemeClr val="accent4">
              <a:lumMod val="20000"/>
              <a:lumOff val="80000"/>
            </a:schemeClr>
          </a:solidFill>
        </p:spPr>
        <p:txBody>
          <a:bodyPr wrap="square" rtlCol="0">
            <a:spAutoFit/>
          </a:bodyPr>
          <a:lstStyle/>
          <a:p>
            <a:r>
              <a:rPr lang="en-GB" sz="2200" b="1" dirty="0"/>
              <a:t>TASK:</a:t>
            </a:r>
          </a:p>
          <a:p>
            <a:pPr marL="342900" indent="-342900">
              <a:buFont typeface="+mj-lt"/>
              <a:buAutoNum type="arabicPeriod"/>
            </a:pPr>
            <a:r>
              <a:rPr lang="en-GB" sz="2200" dirty="0"/>
              <a:t>Decide if each element of the Favela Bairro project is social, economic or environmental.</a:t>
            </a:r>
          </a:p>
          <a:p>
            <a:pPr marL="342900" indent="-342900">
              <a:buFont typeface="+mj-lt"/>
              <a:buAutoNum type="arabicPeriod"/>
            </a:pPr>
            <a:r>
              <a:rPr lang="en-GB" sz="2200" dirty="0"/>
              <a:t>Rank them from 1 to 9 based on how effective you think they are for improving the quality of life for residents. 1 = most effective.</a:t>
            </a:r>
          </a:p>
          <a:p>
            <a:pPr marL="342900" indent="-342900">
              <a:buFont typeface="+mj-lt"/>
              <a:buAutoNum type="arabicPeriod"/>
            </a:pPr>
            <a:r>
              <a:rPr lang="en-GB" sz="2200" dirty="0"/>
              <a:t>Explain your choices for numbers 1 and 9.</a:t>
            </a:r>
          </a:p>
          <a:p>
            <a:pPr marL="342900" indent="-342900">
              <a:buFont typeface="+mj-lt"/>
              <a:buAutoNum type="arabicPeriod"/>
            </a:pPr>
            <a:r>
              <a:rPr lang="en-GB" sz="2200" dirty="0"/>
              <a:t>Pick two of the strategies. Explain how will they cause disadvantages for favela residents.</a:t>
            </a:r>
          </a:p>
        </p:txBody>
      </p:sp>
    </p:spTree>
    <p:extLst>
      <p:ext uri="{BB962C8B-B14F-4D97-AF65-F5344CB8AC3E}">
        <p14:creationId xmlns:p14="http://schemas.microsoft.com/office/powerpoint/2010/main" val="95719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318CA7D2-E1D4-9953-A5B4-C7A590048F50}"/>
              </a:ext>
            </a:extLst>
          </p:cNvPr>
          <p:cNvGraphicFramePr>
            <a:graphicFrameLocks noGrp="1"/>
          </p:cNvGraphicFramePr>
          <p:nvPr>
            <p:extLst>
              <p:ext uri="{D42A27DB-BD31-4B8C-83A1-F6EECF244321}">
                <p14:modId xmlns:p14="http://schemas.microsoft.com/office/powerpoint/2010/main" val="3208033511"/>
              </p:ext>
            </p:extLst>
          </p:nvPr>
        </p:nvGraphicFramePr>
        <p:xfrm>
          <a:off x="0" y="0"/>
          <a:ext cx="12192000" cy="68580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4287947513"/>
                    </a:ext>
                  </a:extLst>
                </a:gridCol>
                <a:gridCol w="4064000">
                  <a:extLst>
                    <a:ext uri="{9D8B030D-6E8A-4147-A177-3AD203B41FA5}">
                      <a16:colId xmlns:a16="http://schemas.microsoft.com/office/drawing/2014/main" val="3976839069"/>
                    </a:ext>
                  </a:extLst>
                </a:gridCol>
                <a:gridCol w="4064000">
                  <a:extLst>
                    <a:ext uri="{9D8B030D-6E8A-4147-A177-3AD203B41FA5}">
                      <a16:colId xmlns:a16="http://schemas.microsoft.com/office/drawing/2014/main" val="1500137716"/>
                    </a:ext>
                  </a:extLst>
                </a:gridCol>
              </a:tblGrid>
              <a:tr h="2119745">
                <a:tc>
                  <a:txBody>
                    <a:bodyPr/>
                    <a:lstStyle/>
                    <a:p>
                      <a:r>
                        <a:rPr lang="en-GB" sz="2400" b="0" dirty="0">
                          <a:solidFill>
                            <a:schemeClr val="tx1"/>
                          </a:solidFill>
                        </a:rPr>
                        <a:t>Inhabitants can apply to own their own houses legally, encouraging them to improve them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0" dirty="0">
                          <a:solidFill>
                            <a:schemeClr val="tx1"/>
                          </a:solidFill>
                        </a:rPr>
                        <a:t>Day-care provided for children allowing parents to seek employment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0" dirty="0">
                          <a:solidFill>
                            <a:schemeClr val="tx1"/>
                          </a:solidFill>
                        </a:rPr>
                        <a:t>Houses removed from dangerous steep slopes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16859575"/>
                  </a:ext>
                </a:extLst>
              </a:tr>
              <a:tr h="2618510">
                <a:tc>
                  <a:txBody>
                    <a:bodyPr/>
                    <a:lstStyle/>
                    <a:p>
                      <a:r>
                        <a:rPr lang="en-GB" sz="2400" b="0" dirty="0">
                          <a:solidFill>
                            <a:schemeClr val="tx1"/>
                          </a:solidFill>
                        </a:rPr>
                        <a:t>Investment in adult literacy and training programmes to help people to get jobs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0" dirty="0">
                          <a:solidFill>
                            <a:schemeClr val="tx1"/>
                          </a:solidFill>
                        </a:rPr>
                        <a:t>Access to loans allows people to afford improvements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0" dirty="0">
                          <a:solidFill>
                            <a:schemeClr val="tx1"/>
                          </a:solidFill>
                        </a:rPr>
                        <a:t>Streets were widened and paved allowing access for waste collection and emergency services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4465257"/>
                  </a:ext>
                </a:extLst>
              </a:tr>
              <a:tr h="2119745">
                <a:tc>
                  <a:txBody>
                    <a:bodyPr/>
                    <a:lstStyle/>
                    <a:p>
                      <a:r>
                        <a:rPr lang="en-GB" sz="2400" b="0" dirty="0">
                          <a:solidFill>
                            <a:schemeClr val="tx1"/>
                          </a:solidFill>
                        </a:rPr>
                        <a:t>Improvements to infrastructure: water, sanitation and electricity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0" dirty="0">
                          <a:solidFill>
                            <a:schemeClr val="tx1"/>
                          </a:solidFill>
                        </a:rPr>
                        <a:t>Medical services for drug and alcohol additions and those escaping domestic violence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0" dirty="0">
                          <a:solidFill>
                            <a:schemeClr val="tx1"/>
                          </a:solidFill>
                        </a:rPr>
                        <a:t>Wooden buildings replaced with brick, making them more resilient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2549644"/>
                  </a:ext>
                </a:extLst>
              </a:tr>
            </a:tbl>
          </a:graphicData>
        </a:graphic>
      </p:graphicFrame>
    </p:spTree>
    <p:extLst>
      <p:ext uri="{BB962C8B-B14F-4D97-AF65-F5344CB8AC3E}">
        <p14:creationId xmlns:p14="http://schemas.microsoft.com/office/powerpoint/2010/main" val="3061737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90B751-9D23-B516-3A50-BE21EC642857}"/>
              </a:ext>
            </a:extLst>
          </p:cNvPr>
          <p:cNvPicPr>
            <a:picLocks noChangeAspect="1"/>
          </p:cNvPicPr>
          <p:nvPr/>
        </p:nvPicPr>
        <p:blipFill>
          <a:blip r:embed="rId2"/>
          <a:stretch>
            <a:fillRect/>
          </a:stretch>
        </p:blipFill>
        <p:spPr>
          <a:xfrm>
            <a:off x="3829050" y="0"/>
            <a:ext cx="8362950" cy="6858000"/>
          </a:xfrm>
          <a:prstGeom prst="rect">
            <a:avLst/>
          </a:prstGeom>
        </p:spPr>
      </p:pic>
      <p:sp>
        <p:nvSpPr>
          <p:cNvPr id="4" name="TextBox 3">
            <a:extLst>
              <a:ext uri="{FF2B5EF4-FFF2-40B4-BE49-F238E27FC236}">
                <a16:creationId xmlns:a16="http://schemas.microsoft.com/office/drawing/2014/main" id="{09F4202D-392E-A4B1-4394-8B0A31473292}"/>
              </a:ext>
            </a:extLst>
          </p:cNvPr>
          <p:cNvSpPr txBox="1"/>
          <p:nvPr/>
        </p:nvSpPr>
        <p:spPr>
          <a:xfrm>
            <a:off x="85724" y="180975"/>
            <a:ext cx="3343275" cy="3170099"/>
          </a:xfrm>
          <a:prstGeom prst="rect">
            <a:avLst/>
          </a:prstGeom>
          <a:solidFill>
            <a:schemeClr val="accent4">
              <a:lumMod val="20000"/>
              <a:lumOff val="80000"/>
            </a:schemeClr>
          </a:solidFill>
        </p:spPr>
        <p:txBody>
          <a:bodyPr wrap="square" rtlCol="0">
            <a:spAutoFit/>
          </a:bodyPr>
          <a:lstStyle/>
          <a:p>
            <a:pPr marL="342900" indent="-342900">
              <a:buAutoNum type="arabicPeriod"/>
            </a:pPr>
            <a:r>
              <a:rPr lang="en-GB" sz="2000" dirty="0"/>
              <a:t>Why was the cable car system in the </a:t>
            </a:r>
            <a:r>
              <a:rPr lang="en-GB" sz="2000" dirty="0" err="1"/>
              <a:t>Complexo</a:t>
            </a:r>
            <a:r>
              <a:rPr lang="en-GB" sz="2000" dirty="0"/>
              <a:t> do </a:t>
            </a:r>
            <a:r>
              <a:rPr lang="en-GB" sz="2000" dirty="0" err="1"/>
              <a:t>Alemao</a:t>
            </a:r>
            <a:r>
              <a:rPr lang="en-GB" sz="2000" dirty="0"/>
              <a:t> favela of benefit to residents?</a:t>
            </a:r>
          </a:p>
          <a:p>
            <a:pPr marL="342900" indent="-342900">
              <a:buAutoNum type="arabicPeriod"/>
            </a:pPr>
            <a:r>
              <a:rPr lang="en-GB" sz="2000" dirty="0"/>
              <a:t>Choose the two issues/failures you feel are most important. Explain how they will </a:t>
            </a:r>
            <a:r>
              <a:rPr lang="en-GB" sz="2000" b="1" dirty="0"/>
              <a:t>not</a:t>
            </a:r>
            <a:r>
              <a:rPr lang="en-GB" sz="2000" dirty="0"/>
              <a:t> improve the quality of life for residents.</a:t>
            </a:r>
          </a:p>
        </p:txBody>
      </p:sp>
      <p:sp>
        <p:nvSpPr>
          <p:cNvPr id="5" name="TextBox 4">
            <a:extLst>
              <a:ext uri="{FF2B5EF4-FFF2-40B4-BE49-F238E27FC236}">
                <a16:creationId xmlns:a16="http://schemas.microsoft.com/office/drawing/2014/main" id="{841B06E6-441B-511A-6931-F20E3477E414}"/>
              </a:ext>
            </a:extLst>
          </p:cNvPr>
          <p:cNvSpPr txBox="1"/>
          <p:nvPr/>
        </p:nvSpPr>
        <p:spPr>
          <a:xfrm>
            <a:off x="85724" y="3629025"/>
            <a:ext cx="3543301" cy="3170099"/>
          </a:xfrm>
          <a:prstGeom prst="rect">
            <a:avLst/>
          </a:prstGeom>
          <a:solidFill>
            <a:srgbClr val="CCCCFF">
              <a:alpha val="50196"/>
            </a:srgbClr>
          </a:solidFill>
        </p:spPr>
        <p:txBody>
          <a:bodyPr wrap="square" rtlCol="0">
            <a:spAutoFit/>
          </a:bodyPr>
          <a:lstStyle/>
          <a:p>
            <a:r>
              <a:rPr lang="en-GB" sz="2000" b="1" dirty="0"/>
              <a:t>EXAM QUESTION:</a:t>
            </a:r>
          </a:p>
          <a:p>
            <a:r>
              <a:rPr lang="en-GB" sz="2000" dirty="0"/>
              <a:t>Using an example, evaluate the success of urban planning to improve the quality of life for the urban poor (9 marks)</a:t>
            </a:r>
          </a:p>
          <a:p>
            <a:endParaRPr lang="en-GB" sz="2000" dirty="0"/>
          </a:p>
          <a:p>
            <a:pPr marL="342900" indent="-342900">
              <a:buFont typeface="Arial" panose="020B0604020202020204" pitchFamily="34" charset="0"/>
              <a:buChar char="•"/>
            </a:pPr>
            <a:r>
              <a:rPr lang="en-GB" sz="2000" dirty="0"/>
              <a:t>Introduction</a:t>
            </a:r>
          </a:p>
          <a:p>
            <a:pPr marL="342900" indent="-342900">
              <a:buFont typeface="Arial" panose="020B0604020202020204" pitchFamily="34" charset="0"/>
              <a:buChar char="•"/>
            </a:pPr>
            <a:r>
              <a:rPr lang="en-GB" sz="2000" dirty="0"/>
              <a:t>PEEL (Advantages)</a:t>
            </a:r>
          </a:p>
          <a:p>
            <a:pPr marL="342900" indent="-342900">
              <a:buFont typeface="Arial" panose="020B0604020202020204" pitchFamily="34" charset="0"/>
              <a:buChar char="•"/>
            </a:pPr>
            <a:r>
              <a:rPr lang="en-GB" sz="2000" dirty="0"/>
              <a:t>PEEL (Disadvantages)</a:t>
            </a:r>
          </a:p>
          <a:p>
            <a:pPr marL="342900" indent="-342900">
              <a:buFont typeface="Arial" panose="020B0604020202020204" pitchFamily="34" charset="0"/>
              <a:buChar char="•"/>
            </a:pPr>
            <a:r>
              <a:rPr lang="en-GB" sz="2000" dirty="0"/>
              <a:t>Conclusion</a:t>
            </a:r>
          </a:p>
        </p:txBody>
      </p:sp>
    </p:spTree>
    <p:extLst>
      <p:ext uri="{BB962C8B-B14F-4D97-AF65-F5344CB8AC3E}">
        <p14:creationId xmlns:p14="http://schemas.microsoft.com/office/powerpoint/2010/main" val="3092355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564ED5-F707-39D1-503A-135D34CC3AE6}"/>
              </a:ext>
            </a:extLst>
          </p:cNvPr>
          <p:cNvSpPr txBox="1"/>
          <p:nvPr/>
        </p:nvSpPr>
        <p:spPr>
          <a:xfrm>
            <a:off x="0" y="624223"/>
            <a:ext cx="12192000" cy="5078313"/>
          </a:xfrm>
          <a:prstGeom prst="rect">
            <a:avLst/>
          </a:prstGeom>
          <a:noFill/>
        </p:spPr>
        <p:txBody>
          <a:bodyPr wrap="square">
            <a:spAutoFit/>
          </a:bodyPr>
          <a:lstStyle/>
          <a:p>
            <a:r>
              <a:rPr lang="en-GB" dirty="0"/>
              <a:t>The </a:t>
            </a:r>
            <a:r>
              <a:rPr lang="en-GB" dirty="0" err="1"/>
              <a:t>Favelo</a:t>
            </a:r>
            <a:r>
              <a:rPr lang="en-GB" dirty="0"/>
              <a:t> Bairro Project operated from </a:t>
            </a:r>
            <a:r>
              <a:rPr lang="en-GB" sz="1800" dirty="0"/>
              <a:t>1995-2004 and cost $1 billion to the Rio city authority.</a:t>
            </a:r>
            <a:r>
              <a:rPr lang="en-GB" dirty="0"/>
              <a:t> It is considered a huge success as the quality of life has improved significantly for residents of the favela.  </a:t>
            </a:r>
          </a:p>
          <a:p>
            <a:endParaRPr lang="en-GB" dirty="0"/>
          </a:p>
          <a:p>
            <a:r>
              <a:rPr lang="en-GB" dirty="0"/>
              <a:t>The project can be considered a success as people were given access to loans to allow them improve their homes and the city also replaced buildings which were previously wooden with bricks.  This means that residents were able to live a safer life. Quality of life was also improved the project as water and sanitation facilities were improved meaning that less diseases were present and so improving life expectancy. However, some may argue that by giving loans to residents the interest has meant they get into debt and so their quality of life was negatively impact. Therefore, it is clear that the project was relatively successful.</a:t>
            </a:r>
          </a:p>
          <a:p>
            <a:endParaRPr lang="en-GB" dirty="0"/>
          </a:p>
          <a:p>
            <a:r>
              <a:rPr lang="en-GB" dirty="0"/>
              <a:t>On the other hand, the scheme can be thought of as unsuccessful as the training programmes provided did not help residents gain employment as many lacked the basic literacy needed.  This is due to the fact that 25% of Rio’s children do not attend school and so the adults trying to access jobs did not have the level of education needed. Another disadvantage of the project was that the infrastructure improvements meant that rainwater has flooded homes which negatively impacts the residents quality of life by destroying their home environment.  However, some may argue these infrastructure improvements have allowed greater amounts of refuse collection.</a:t>
            </a:r>
          </a:p>
          <a:p>
            <a:endParaRPr lang="en-GB" dirty="0"/>
          </a:p>
          <a:p>
            <a:r>
              <a:rPr lang="en-GB" dirty="0"/>
              <a:t>Overall, it is clear that there are both negative and positives to the Favela Bairro project. It is clear that the positives outweigh the negatives as the improved life expectancy is a strong indicator that the project was an overall success in improving quality of life.</a:t>
            </a:r>
          </a:p>
        </p:txBody>
      </p:sp>
      <p:graphicFrame>
        <p:nvGraphicFramePr>
          <p:cNvPr id="4" name="Table 4">
            <a:extLst>
              <a:ext uri="{FF2B5EF4-FFF2-40B4-BE49-F238E27FC236}">
                <a16:creationId xmlns:a16="http://schemas.microsoft.com/office/drawing/2014/main" id="{9F5571BC-9422-66BD-B7F0-00CEF6C31D62}"/>
              </a:ext>
            </a:extLst>
          </p:cNvPr>
          <p:cNvGraphicFramePr>
            <a:graphicFrameLocks noGrp="1"/>
          </p:cNvGraphicFramePr>
          <p:nvPr>
            <p:extLst>
              <p:ext uri="{D42A27DB-BD31-4B8C-83A1-F6EECF244321}">
                <p14:modId xmlns:p14="http://schemas.microsoft.com/office/powerpoint/2010/main" val="485221727"/>
              </p:ext>
            </p:extLst>
          </p:nvPr>
        </p:nvGraphicFramePr>
        <p:xfrm>
          <a:off x="126999" y="5972175"/>
          <a:ext cx="9798051" cy="370840"/>
        </p:xfrm>
        <a:graphic>
          <a:graphicData uri="http://schemas.openxmlformats.org/drawingml/2006/table">
            <a:tbl>
              <a:tblPr firstRow="1" bandRow="1">
                <a:tableStyleId>{5C22544A-7EE6-4342-B048-85BDC9FD1C3A}</a:tableStyleId>
              </a:tblPr>
              <a:tblGrid>
                <a:gridCol w="865069">
                  <a:extLst>
                    <a:ext uri="{9D8B030D-6E8A-4147-A177-3AD203B41FA5}">
                      <a16:colId xmlns:a16="http://schemas.microsoft.com/office/drawing/2014/main" val="545794993"/>
                    </a:ext>
                  </a:extLst>
                </a:gridCol>
                <a:gridCol w="592654">
                  <a:extLst>
                    <a:ext uri="{9D8B030D-6E8A-4147-A177-3AD203B41FA5}">
                      <a16:colId xmlns:a16="http://schemas.microsoft.com/office/drawing/2014/main" val="2384067540"/>
                    </a:ext>
                  </a:extLst>
                </a:gridCol>
                <a:gridCol w="1072325">
                  <a:extLst>
                    <a:ext uri="{9D8B030D-6E8A-4147-A177-3AD203B41FA5}">
                      <a16:colId xmlns:a16="http://schemas.microsoft.com/office/drawing/2014/main" val="2091977859"/>
                    </a:ext>
                  </a:extLst>
                </a:gridCol>
                <a:gridCol w="528809">
                  <a:extLst>
                    <a:ext uri="{9D8B030D-6E8A-4147-A177-3AD203B41FA5}">
                      <a16:colId xmlns:a16="http://schemas.microsoft.com/office/drawing/2014/main" val="375921611"/>
                    </a:ext>
                  </a:extLst>
                </a:gridCol>
                <a:gridCol w="919480">
                  <a:extLst>
                    <a:ext uri="{9D8B030D-6E8A-4147-A177-3AD203B41FA5}">
                      <a16:colId xmlns:a16="http://schemas.microsoft.com/office/drawing/2014/main" val="4022882372"/>
                    </a:ext>
                  </a:extLst>
                </a:gridCol>
                <a:gridCol w="696685">
                  <a:extLst>
                    <a:ext uri="{9D8B030D-6E8A-4147-A177-3AD203B41FA5}">
                      <a16:colId xmlns:a16="http://schemas.microsoft.com/office/drawing/2014/main" val="1404367872"/>
                    </a:ext>
                  </a:extLst>
                </a:gridCol>
                <a:gridCol w="1623441">
                  <a:extLst>
                    <a:ext uri="{9D8B030D-6E8A-4147-A177-3AD203B41FA5}">
                      <a16:colId xmlns:a16="http://schemas.microsoft.com/office/drawing/2014/main" val="1036293018"/>
                    </a:ext>
                  </a:extLst>
                </a:gridCol>
                <a:gridCol w="595959">
                  <a:extLst>
                    <a:ext uri="{9D8B030D-6E8A-4147-A177-3AD203B41FA5}">
                      <a16:colId xmlns:a16="http://schemas.microsoft.com/office/drawing/2014/main" val="3692792778"/>
                    </a:ext>
                  </a:extLst>
                </a:gridCol>
                <a:gridCol w="612747">
                  <a:extLst>
                    <a:ext uri="{9D8B030D-6E8A-4147-A177-3AD203B41FA5}">
                      <a16:colId xmlns:a16="http://schemas.microsoft.com/office/drawing/2014/main" val="2678967110"/>
                    </a:ext>
                  </a:extLst>
                </a:gridCol>
                <a:gridCol w="486840">
                  <a:extLst>
                    <a:ext uri="{9D8B030D-6E8A-4147-A177-3AD203B41FA5}">
                      <a16:colId xmlns:a16="http://schemas.microsoft.com/office/drawing/2014/main" val="2740282079"/>
                    </a:ext>
                  </a:extLst>
                </a:gridCol>
                <a:gridCol w="1263968">
                  <a:extLst>
                    <a:ext uri="{9D8B030D-6E8A-4147-A177-3AD203B41FA5}">
                      <a16:colId xmlns:a16="http://schemas.microsoft.com/office/drawing/2014/main" val="4105102343"/>
                    </a:ext>
                  </a:extLst>
                </a:gridCol>
                <a:gridCol w="540074">
                  <a:extLst>
                    <a:ext uri="{9D8B030D-6E8A-4147-A177-3AD203B41FA5}">
                      <a16:colId xmlns:a16="http://schemas.microsoft.com/office/drawing/2014/main" val="2517058682"/>
                    </a:ext>
                  </a:extLst>
                </a:gridCol>
              </a:tblGrid>
              <a:tr h="370840">
                <a:tc>
                  <a:txBody>
                    <a:bodyPr/>
                    <a:lstStyle/>
                    <a:p>
                      <a:r>
                        <a:rPr lang="en-GB" dirty="0">
                          <a:solidFill>
                            <a:schemeClr val="tx1"/>
                          </a:solidFill>
                        </a:rPr>
                        <a:t>Point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solidFill>
                        </a:rPr>
                        <a:t>Evidence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solidFill>
                        </a:rPr>
                        <a:t>Explain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solidFill>
                        </a:rPr>
                        <a:t>Alternate 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solidFill>
                        </a:rPr>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solidFill>
                        </a:rPr>
                        <a:t>Conclusion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8594468"/>
                  </a:ext>
                </a:extLst>
              </a:tr>
            </a:tbl>
          </a:graphicData>
        </a:graphic>
      </p:graphicFrame>
      <p:sp>
        <p:nvSpPr>
          <p:cNvPr id="6" name="TextBox 5">
            <a:extLst>
              <a:ext uri="{FF2B5EF4-FFF2-40B4-BE49-F238E27FC236}">
                <a16:creationId xmlns:a16="http://schemas.microsoft.com/office/drawing/2014/main" id="{64E9BF03-5245-F3D0-642A-EAE319DA5E48}"/>
              </a:ext>
            </a:extLst>
          </p:cNvPr>
          <p:cNvSpPr txBox="1"/>
          <p:nvPr/>
        </p:nvSpPr>
        <p:spPr>
          <a:xfrm>
            <a:off x="-1" y="-30137"/>
            <a:ext cx="12468225" cy="384721"/>
          </a:xfrm>
          <a:prstGeom prst="rect">
            <a:avLst/>
          </a:prstGeom>
          <a:noFill/>
        </p:spPr>
        <p:txBody>
          <a:bodyPr wrap="square">
            <a:spAutoFit/>
          </a:bodyPr>
          <a:lstStyle/>
          <a:p>
            <a:r>
              <a:rPr lang="en-GB" sz="1900" b="1" dirty="0"/>
              <a:t>Using an example, evaluate the success of urban planning to improve the quality of life for the urban poor (9 marks)</a:t>
            </a:r>
          </a:p>
        </p:txBody>
      </p:sp>
    </p:spTree>
    <p:extLst>
      <p:ext uri="{BB962C8B-B14F-4D97-AF65-F5344CB8AC3E}">
        <p14:creationId xmlns:p14="http://schemas.microsoft.com/office/powerpoint/2010/main" val="2197628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TotalTime>
  <Words>734</Words>
  <Application>Microsoft Office PowerPoint</Application>
  <PresentationFormat>Widescreen</PresentationFormat>
  <Paragraphs>52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How is planning improving the quality of life for the urban poor in Rio?</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is planning improving the quality of life for the urban poor in Rio?</dc:title>
  <dc:creator>Niall Carton</dc:creator>
  <cp:lastModifiedBy>Niall Carton</cp:lastModifiedBy>
  <cp:revision>1</cp:revision>
  <dcterms:created xsi:type="dcterms:W3CDTF">2022-12-01T20:10:56Z</dcterms:created>
  <dcterms:modified xsi:type="dcterms:W3CDTF">2022-12-01T21:20:01Z</dcterms:modified>
</cp:coreProperties>
</file>