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F6ED203-A27E-4E55-800D-8ABB1D8699F9}" v="2" dt="2022-12-01T09:56:52.07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7" d="100"/>
          <a:sy n="67" d="100"/>
        </p:scale>
        <p:origin x="644"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iall Carton" userId="b8012f77-92ab-40a4-a023-1921f514d035" providerId="ADAL" clId="{CF6ED203-A27E-4E55-800D-8ABB1D8699F9}"/>
    <pc:docChg chg="custSel modSld">
      <pc:chgData name="Niall Carton" userId="b8012f77-92ab-40a4-a023-1921f514d035" providerId="ADAL" clId="{CF6ED203-A27E-4E55-800D-8ABB1D8699F9}" dt="2022-12-01T09:59:28.173" v="478" actId="14100"/>
      <pc:docMkLst>
        <pc:docMk/>
      </pc:docMkLst>
      <pc:sldChg chg="addSp modSp mod">
        <pc:chgData name="Niall Carton" userId="b8012f77-92ab-40a4-a023-1921f514d035" providerId="ADAL" clId="{CF6ED203-A27E-4E55-800D-8ABB1D8699F9}" dt="2022-12-01T09:59:28.173" v="478" actId="14100"/>
        <pc:sldMkLst>
          <pc:docMk/>
          <pc:sldMk cId="1570571920" sldId="256"/>
        </pc:sldMkLst>
        <pc:spChg chg="mod">
          <ac:chgData name="Niall Carton" userId="b8012f77-92ab-40a4-a023-1921f514d035" providerId="ADAL" clId="{CF6ED203-A27E-4E55-800D-8ABB1D8699F9}" dt="2022-12-01T09:55:45.086" v="60" actId="207"/>
          <ac:spMkLst>
            <pc:docMk/>
            <pc:sldMk cId="1570571920" sldId="256"/>
            <ac:spMk id="2" creationId="{4D4ED2D7-2BCD-3FBA-840D-54F58ED4650A}"/>
          </ac:spMkLst>
        </pc:spChg>
        <pc:spChg chg="mod">
          <ac:chgData name="Niall Carton" userId="b8012f77-92ab-40a4-a023-1921f514d035" providerId="ADAL" clId="{CF6ED203-A27E-4E55-800D-8ABB1D8699F9}" dt="2022-12-01T09:56:21.179" v="185" actId="207"/>
          <ac:spMkLst>
            <pc:docMk/>
            <pc:sldMk cId="1570571920" sldId="256"/>
            <ac:spMk id="3" creationId="{FD65D7B2-D45A-E0C4-4346-4868064C99D4}"/>
          </ac:spMkLst>
        </pc:spChg>
        <pc:spChg chg="add mod">
          <ac:chgData name="Niall Carton" userId="b8012f77-92ab-40a4-a023-1921f514d035" providerId="ADAL" clId="{CF6ED203-A27E-4E55-800D-8ABB1D8699F9}" dt="2022-12-01T09:59:28.173" v="478" actId="14100"/>
          <ac:spMkLst>
            <pc:docMk/>
            <pc:sldMk cId="1570571920" sldId="256"/>
            <ac:spMk id="4" creationId="{FC8F222E-43E5-9F2E-48E4-B49D760F4E35}"/>
          </ac:spMkLst>
        </pc:spChg>
        <pc:picChg chg="add mod">
          <ac:chgData name="Niall Carton" userId="b8012f77-92ab-40a4-a023-1921f514d035" providerId="ADAL" clId="{CF6ED203-A27E-4E55-800D-8ABB1D8699F9}" dt="2022-12-01T09:59:14.903" v="473" actId="1076"/>
          <ac:picMkLst>
            <pc:docMk/>
            <pc:sldMk cId="1570571920" sldId="256"/>
            <ac:picMk id="6" creationId="{791DF375-47D6-DF71-FE6F-54B3A33895AF}"/>
          </ac:picMkLst>
        </pc:picChg>
      </pc:sldChg>
      <pc:sldChg chg="modSp mod">
        <pc:chgData name="Niall Carton" userId="b8012f77-92ab-40a4-a023-1921f514d035" providerId="ADAL" clId="{CF6ED203-A27E-4E55-800D-8ABB1D8699F9}" dt="2022-12-01T08:08:23.376" v="16" actId="14100"/>
        <pc:sldMkLst>
          <pc:docMk/>
          <pc:sldMk cId="474328677" sldId="257"/>
        </pc:sldMkLst>
        <pc:spChg chg="mod">
          <ac:chgData name="Niall Carton" userId="b8012f77-92ab-40a4-a023-1921f514d035" providerId="ADAL" clId="{CF6ED203-A27E-4E55-800D-8ABB1D8699F9}" dt="2022-12-01T08:07:20.076" v="14" actId="1076"/>
          <ac:spMkLst>
            <pc:docMk/>
            <pc:sldMk cId="474328677" sldId="257"/>
            <ac:spMk id="3" creationId="{FC680547-593A-5BC7-98A2-F9A3A80ECA3A}"/>
          </ac:spMkLst>
        </pc:spChg>
        <pc:picChg chg="mod">
          <ac:chgData name="Niall Carton" userId="b8012f77-92ab-40a4-a023-1921f514d035" providerId="ADAL" clId="{CF6ED203-A27E-4E55-800D-8ABB1D8699F9}" dt="2022-12-01T08:08:15.808" v="15" actId="14100"/>
          <ac:picMkLst>
            <pc:docMk/>
            <pc:sldMk cId="474328677" sldId="257"/>
            <ac:picMk id="5" creationId="{2157DD55-9EF5-6624-21F2-297507FEA3F6}"/>
          </ac:picMkLst>
        </pc:picChg>
        <pc:picChg chg="mod">
          <ac:chgData name="Niall Carton" userId="b8012f77-92ab-40a4-a023-1921f514d035" providerId="ADAL" clId="{CF6ED203-A27E-4E55-800D-8ABB1D8699F9}" dt="2022-12-01T08:08:23.376" v="16" actId="14100"/>
          <ac:picMkLst>
            <pc:docMk/>
            <pc:sldMk cId="474328677" sldId="257"/>
            <ac:picMk id="7" creationId="{DF54EEF9-8625-035E-BC83-3D9B9C388BFB}"/>
          </ac:picMkLst>
        </pc:picChg>
      </pc:sldChg>
      <pc:sldChg chg="modSp mod">
        <pc:chgData name="Niall Carton" userId="b8012f77-92ab-40a4-a023-1921f514d035" providerId="ADAL" clId="{CF6ED203-A27E-4E55-800D-8ABB1D8699F9}" dt="2022-12-01T08:07:11.517" v="13" actId="12"/>
        <pc:sldMkLst>
          <pc:docMk/>
          <pc:sldMk cId="824475947" sldId="258"/>
        </pc:sldMkLst>
        <pc:spChg chg="mod">
          <ac:chgData name="Niall Carton" userId="b8012f77-92ab-40a4-a023-1921f514d035" providerId="ADAL" clId="{CF6ED203-A27E-4E55-800D-8ABB1D8699F9}" dt="2022-12-01T08:07:11.517" v="13" actId="12"/>
          <ac:spMkLst>
            <pc:docMk/>
            <pc:sldMk cId="824475947" sldId="258"/>
            <ac:spMk id="3" creationId="{CE0529F8-D5A0-1BFD-0A1B-B6D754C02FBF}"/>
          </ac:spMkLst>
        </pc:spChg>
        <pc:spChg chg="mod">
          <ac:chgData name="Niall Carton" userId="b8012f77-92ab-40a4-a023-1921f514d035" providerId="ADAL" clId="{CF6ED203-A27E-4E55-800D-8ABB1D8699F9}" dt="2022-12-01T08:06:56.287" v="9" actId="113"/>
          <ac:spMkLst>
            <pc:docMk/>
            <pc:sldMk cId="824475947" sldId="258"/>
            <ac:spMk id="11" creationId="{2EA1352D-29E5-59C2-F9C6-B6D9144E1A03}"/>
          </ac:spMkLst>
        </pc:spChg>
      </pc:sldChg>
      <pc:sldChg chg="modSp mod">
        <pc:chgData name="Niall Carton" userId="b8012f77-92ab-40a4-a023-1921f514d035" providerId="ADAL" clId="{CF6ED203-A27E-4E55-800D-8ABB1D8699F9}" dt="2022-12-01T07:51:13.890" v="8" actId="14734"/>
        <pc:sldMkLst>
          <pc:docMk/>
          <pc:sldMk cId="614107319" sldId="261"/>
        </pc:sldMkLst>
        <pc:graphicFrameChg chg="modGraphic">
          <ac:chgData name="Niall Carton" userId="b8012f77-92ab-40a4-a023-1921f514d035" providerId="ADAL" clId="{CF6ED203-A27E-4E55-800D-8ABB1D8699F9}" dt="2022-12-01T07:51:13.890" v="8" actId="14734"/>
          <ac:graphicFrameMkLst>
            <pc:docMk/>
            <pc:sldMk cId="614107319" sldId="261"/>
            <ac:graphicFrameMk id="2" creationId="{BE563007-6FED-1DFB-2B25-8180EE8BF67C}"/>
          </ac:graphicFrameMkLst>
        </pc:graphicFrame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8C5F59-D8F7-1D1E-57FD-9412A965E94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CBB219F-4DBC-6F40-A3C1-5E824F89724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E5F88A89-7A7D-C83F-9098-C79E789556FE}"/>
              </a:ext>
            </a:extLst>
          </p:cNvPr>
          <p:cNvSpPr>
            <a:spLocks noGrp="1"/>
          </p:cNvSpPr>
          <p:nvPr>
            <p:ph type="dt" sz="half" idx="10"/>
          </p:nvPr>
        </p:nvSpPr>
        <p:spPr/>
        <p:txBody>
          <a:bodyPr/>
          <a:lstStyle/>
          <a:p>
            <a:fld id="{344D10ED-2A1B-4923-A48E-A98E7D3C1D72}" type="datetimeFigureOut">
              <a:rPr lang="en-GB" smtClean="0"/>
              <a:t>01/12/2022</a:t>
            </a:fld>
            <a:endParaRPr lang="en-GB"/>
          </a:p>
        </p:txBody>
      </p:sp>
      <p:sp>
        <p:nvSpPr>
          <p:cNvPr id="5" name="Footer Placeholder 4">
            <a:extLst>
              <a:ext uri="{FF2B5EF4-FFF2-40B4-BE49-F238E27FC236}">
                <a16:creationId xmlns:a16="http://schemas.microsoft.com/office/drawing/2014/main" id="{7E582EC5-DD23-8EEC-8096-181096B780A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0EB462F-0811-2DA0-A553-919B555CF85A}"/>
              </a:ext>
            </a:extLst>
          </p:cNvPr>
          <p:cNvSpPr>
            <a:spLocks noGrp="1"/>
          </p:cNvSpPr>
          <p:nvPr>
            <p:ph type="sldNum" sz="quarter" idx="12"/>
          </p:nvPr>
        </p:nvSpPr>
        <p:spPr/>
        <p:txBody>
          <a:bodyPr/>
          <a:lstStyle/>
          <a:p>
            <a:fld id="{01240A25-0854-4C86-91C7-FBDD95C1DC58}" type="slidenum">
              <a:rPr lang="en-GB" smtClean="0"/>
              <a:t>‹#›</a:t>
            </a:fld>
            <a:endParaRPr lang="en-GB"/>
          </a:p>
        </p:txBody>
      </p:sp>
    </p:spTree>
    <p:extLst>
      <p:ext uri="{BB962C8B-B14F-4D97-AF65-F5344CB8AC3E}">
        <p14:creationId xmlns:p14="http://schemas.microsoft.com/office/powerpoint/2010/main" val="29322608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E08DB9-CE6A-E45F-226A-11CDF4F3FBC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A6252D4-4F9B-D8F5-A035-42C69C78A2C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52453FE-E457-9495-C6F9-E0F880E5D351}"/>
              </a:ext>
            </a:extLst>
          </p:cNvPr>
          <p:cNvSpPr>
            <a:spLocks noGrp="1"/>
          </p:cNvSpPr>
          <p:nvPr>
            <p:ph type="dt" sz="half" idx="10"/>
          </p:nvPr>
        </p:nvSpPr>
        <p:spPr/>
        <p:txBody>
          <a:bodyPr/>
          <a:lstStyle/>
          <a:p>
            <a:fld id="{344D10ED-2A1B-4923-A48E-A98E7D3C1D72}" type="datetimeFigureOut">
              <a:rPr lang="en-GB" smtClean="0"/>
              <a:t>01/12/2022</a:t>
            </a:fld>
            <a:endParaRPr lang="en-GB"/>
          </a:p>
        </p:txBody>
      </p:sp>
      <p:sp>
        <p:nvSpPr>
          <p:cNvPr id="5" name="Footer Placeholder 4">
            <a:extLst>
              <a:ext uri="{FF2B5EF4-FFF2-40B4-BE49-F238E27FC236}">
                <a16:creationId xmlns:a16="http://schemas.microsoft.com/office/drawing/2014/main" id="{2FB34817-7814-20D7-E47E-10BCD2DCA0B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30FB62E-2AA1-9118-2CC5-09362725B60B}"/>
              </a:ext>
            </a:extLst>
          </p:cNvPr>
          <p:cNvSpPr>
            <a:spLocks noGrp="1"/>
          </p:cNvSpPr>
          <p:nvPr>
            <p:ph type="sldNum" sz="quarter" idx="12"/>
          </p:nvPr>
        </p:nvSpPr>
        <p:spPr/>
        <p:txBody>
          <a:bodyPr/>
          <a:lstStyle/>
          <a:p>
            <a:fld id="{01240A25-0854-4C86-91C7-FBDD95C1DC58}" type="slidenum">
              <a:rPr lang="en-GB" smtClean="0"/>
              <a:t>‹#›</a:t>
            </a:fld>
            <a:endParaRPr lang="en-GB"/>
          </a:p>
        </p:txBody>
      </p:sp>
    </p:spTree>
    <p:extLst>
      <p:ext uri="{BB962C8B-B14F-4D97-AF65-F5344CB8AC3E}">
        <p14:creationId xmlns:p14="http://schemas.microsoft.com/office/powerpoint/2010/main" val="39031959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4A88C05-B4A3-9DF6-CC69-87B37D3323E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D2DFA1B-89CF-5833-C22A-8AD8C980038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65EA0EF-F69F-6C4D-4DFB-89141EF6137C}"/>
              </a:ext>
            </a:extLst>
          </p:cNvPr>
          <p:cNvSpPr>
            <a:spLocks noGrp="1"/>
          </p:cNvSpPr>
          <p:nvPr>
            <p:ph type="dt" sz="half" idx="10"/>
          </p:nvPr>
        </p:nvSpPr>
        <p:spPr/>
        <p:txBody>
          <a:bodyPr/>
          <a:lstStyle/>
          <a:p>
            <a:fld id="{344D10ED-2A1B-4923-A48E-A98E7D3C1D72}" type="datetimeFigureOut">
              <a:rPr lang="en-GB" smtClean="0"/>
              <a:t>01/12/2022</a:t>
            </a:fld>
            <a:endParaRPr lang="en-GB"/>
          </a:p>
        </p:txBody>
      </p:sp>
      <p:sp>
        <p:nvSpPr>
          <p:cNvPr id="5" name="Footer Placeholder 4">
            <a:extLst>
              <a:ext uri="{FF2B5EF4-FFF2-40B4-BE49-F238E27FC236}">
                <a16:creationId xmlns:a16="http://schemas.microsoft.com/office/drawing/2014/main" id="{A9DED71A-A471-C1F7-168B-8CE27545056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036C06A-5CAC-70A4-662B-BB9EC941DF96}"/>
              </a:ext>
            </a:extLst>
          </p:cNvPr>
          <p:cNvSpPr>
            <a:spLocks noGrp="1"/>
          </p:cNvSpPr>
          <p:nvPr>
            <p:ph type="sldNum" sz="quarter" idx="12"/>
          </p:nvPr>
        </p:nvSpPr>
        <p:spPr/>
        <p:txBody>
          <a:bodyPr/>
          <a:lstStyle/>
          <a:p>
            <a:fld id="{01240A25-0854-4C86-91C7-FBDD95C1DC58}" type="slidenum">
              <a:rPr lang="en-GB" smtClean="0"/>
              <a:t>‹#›</a:t>
            </a:fld>
            <a:endParaRPr lang="en-GB"/>
          </a:p>
        </p:txBody>
      </p:sp>
    </p:spTree>
    <p:extLst>
      <p:ext uri="{BB962C8B-B14F-4D97-AF65-F5344CB8AC3E}">
        <p14:creationId xmlns:p14="http://schemas.microsoft.com/office/powerpoint/2010/main" val="3788208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926C2-95C6-8EAD-5CED-8339910BCA6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7B9B690-865E-BE16-5591-A475491EF6B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910F320-4869-C02E-6FEC-2BB58E207468}"/>
              </a:ext>
            </a:extLst>
          </p:cNvPr>
          <p:cNvSpPr>
            <a:spLocks noGrp="1"/>
          </p:cNvSpPr>
          <p:nvPr>
            <p:ph type="dt" sz="half" idx="10"/>
          </p:nvPr>
        </p:nvSpPr>
        <p:spPr/>
        <p:txBody>
          <a:bodyPr/>
          <a:lstStyle/>
          <a:p>
            <a:fld id="{344D10ED-2A1B-4923-A48E-A98E7D3C1D72}" type="datetimeFigureOut">
              <a:rPr lang="en-GB" smtClean="0"/>
              <a:t>01/12/2022</a:t>
            </a:fld>
            <a:endParaRPr lang="en-GB"/>
          </a:p>
        </p:txBody>
      </p:sp>
      <p:sp>
        <p:nvSpPr>
          <p:cNvPr id="5" name="Footer Placeholder 4">
            <a:extLst>
              <a:ext uri="{FF2B5EF4-FFF2-40B4-BE49-F238E27FC236}">
                <a16:creationId xmlns:a16="http://schemas.microsoft.com/office/drawing/2014/main" id="{9810F376-CC4D-0D58-2C24-888590A8CF6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6CBC69E-6C51-829A-95A9-2B1AFF458F0A}"/>
              </a:ext>
            </a:extLst>
          </p:cNvPr>
          <p:cNvSpPr>
            <a:spLocks noGrp="1"/>
          </p:cNvSpPr>
          <p:nvPr>
            <p:ph type="sldNum" sz="quarter" idx="12"/>
          </p:nvPr>
        </p:nvSpPr>
        <p:spPr/>
        <p:txBody>
          <a:bodyPr/>
          <a:lstStyle/>
          <a:p>
            <a:fld id="{01240A25-0854-4C86-91C7-FBDD95C1DC58}" type="slidenum">
              <a:rPr lang="en-GB" smtClean="0"/>
              <a:t>‹#›</a:t>
            </a:fld>
            <a:endParaRPr lang="en-GB"/>
          </a:p>
        </p:txBody>
      </p:sp>
    </p:spTree>
    <p:extLst>
      <p:ext uri="{BB962C8B-B14F-4D97-AF65-F5344CB8AC3E}">
        <p14:creationId xmlns:p14="http://schemas.microsoft.com/office/powerpoint/2010/main" val="34964961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7873E7-680F-5FEC-5234-96E3122CF59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90B2A86-6107-FD79-FDFA-B7A2698FAB4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B17E20B-2AE1-3A81-9F44-6D800809FE46}"/>
              </a:ext>
            </a:extLst>
          </p:cNvPr>
          <p:cNvSpPr>
            <a:spLocks noGrp="1"/>
          </p:cNvSpPr>
          <p:nvPr>
            <p:ph type="dt" sz="half" idx="10"/>
          </p:nvPr>
        </p:nvSpPr>
        <p:spPr/>
        <p:txBody>
          <a:bodyPr/>
          <a:lstStyle/>
          <a:p>
            <a:fld id="{344D10ED-2A1B-4923-A48E-A98E7D3C1D72}" type="datetimeFigureOut">
              <a:rPr lang="en-GB" smtClean="0"/>
              <a:t>01/12/2022</a:t>
            </a:fld>
            <a:endParaRPr lang="en-GB"/>
          </a:p>
        </p:txBody>
      </p:sp>
      <p:sp>
        <p:nvSpPr>
          <p:cNvPr id="5" name="Footer Placeholder 4">
            <a:extLst>
              <a:ext uri="{FF2B5EF4-FFF2-40B4-BE49-F238E27FC236}">
                <a16:creationId xmlns:a16="http://schemas.microsoft.com/office/drawing/2014/main" id="{59AF4FB0-926A-63C3-B39E-DE734A3CAE3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83CC3EC-4D9C-0A82-D45C-58A39C90201D}"/>
              </a:ext>
            </a:extLst>
          </p:cNvPr>
          <p:cNvSpPr>
            <a:spLocks noGrp="1"/>
          </p:cNvSpPr>
          <p:nvPr>
            <p:ph type="sldNum" sz="quarter" idx="12"/>
          </p:nvPr>
        </p:nvSpPr>
        <p:spPr/>
        <p:txBody>
          <a:bodyPr/>
          <a:lstStyle/>
          <a:p>
            <a:fld id="{01240A25-0854-4C86-91C7-FBDD95C1DC58}" type="slidenum">
              <a:rPr lang="en-GB" smtClean="0"/>
              <a:t>‹#›</a:t>
            </a:fld>
            <a:endParaRPr lang="en-GB"/>
          </a:p>
        </p:txBody>
      </p:sp>
    </p:spTree>
    <p:extLst>
      <p:ext uri="{BB962C8B-B14F-4D97-AF65-F5344CB8AC3E}">
        <p14:creationId xmlns:p14="http://schemas.microsoft.com/office/powerpoint/2010/main" val="16271544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CAFA7B-552A-D558-A2E2-70ADF48E98B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0E1CC2B-43C0-5EBA-057B-4A43BA2B26D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F5D12D1-4570-6D15-9D39-15BB6DB6FA9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D1DA576-56F5-6204-CC50-197C07507E20}"/>
              </a:ext>
            </a:extLst>
          </p:cNvPr>
          <p:cNvSpPr>
            <a:spLocks noGrp="1"/>
          </p:cNvSpPr>
          <p:nvPr>
            <p:ph type="dt" sz="half" idx="10"/>
          </p:nvPr>
        </p:nvSpPr>
        <p:spPr/>
        <p:txBody>
          <a:bodyPr/>
          <a:lstStyle/>
          <a:p>
            <a:fld id="{344D10ED-2A1B-4923-A48E-A98E7D3C1D72}" type="datetimeFigureOut">
              <a:rPr lang="en-GB" smtClean="0"/>
              <a:t>01/12/2022</a:t>
            </a:fld>
            <a:endParaRPr lang="en-GB"/>
          </a:p>
        </p:txBody>
      </p:sp>
      <p:sp>
        <p:nvSpPr>
          <p:cNvPr id="6" name="Footer Placeholder 5">
            <a:extLst>
              <a:ext uri="{FF2B5EF4-FFF2-40B4-BE49-F238E27FC236}">
                <a16:creationId xmlns:a16="http://schemas.microsoft.com/office/drawing/2014/main" id="{87238E0E-6AC2-D164-D3EC-62669B99984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A32A23A-502E-BC05-E45B-643F1EFD02F0}"/>
              </a:ext>
            </a:extLst>
          </p:cNvPr>
          <p:cNvSpPr>
            <a:spLocks noGrp="1"/>
          </p:cNvSpPr>
          <p:nvPr>
            <p:ph type="sldNum" sz="quarter" idx="12"/>
          </p:nvPr>
        </p:nvSpPr>
        <p:spPr/>
        <p:txBody>
          <a:bodyPr/>
          <a:lstStyle/>
          <a:p>
            <a:fld id="{01240A25-0854-4C86-91C7-FBDD95C1DC58}" type="slidenum">
              <a:rPr lang="en-GB" smtClean="0"/>
              <a:t>‹#›</a:t>
            </a:fld>
            <a:endParaRPr lang="en-GB"/>
          </a:p>
        </p:txBody>
      </p:sp>
    </p:spTree>
    <p:extLst>
      <p:ext uri="{BB962C8B-B14F-4D97-AF65-F5344CB8AC3E}">
        <p14:creationId xmlns:p14="http://schemas.microsoft.com/office/powerpoint/2010/main" val="31369539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18A79D-D1A2-146C-F601-FF83A1248E3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8073527-07ED-EE3D-93B0-9AA3325A49C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5C80745-E3DE-7219-0658-74246F6FD42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39F2A76-0845-3AF0-F79D-2B719390361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186824C-3B06-19A2-7F43-68D1E6A0F64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E74CD90-FFF1-120B-1BBA-B20F338DDE2A}"/>
              </a:ext>
            </a:extLst>
          </p:cNvPr>
          <p:cNvSpPr>
            <a:spLocks noGrp="1"/>
          </p:cNvSpPr>
          <p:nvPr>
            <p:ph type="dt" sz="half" idx="10"/>
          </p:nvPr>
        </p:nvSpPr>
        <p:spPr/>
        <p:txBody>
          <a:bodyPr/>
          <a:lstStyle/>
          <a:p>
            <a:fld id="{344D10ED-2A1B-4923-A48E-A98E7D3C1D72}" type="datetimeFigureOut">
              <a:rPr lang="en-GB" smtClean="0"/>
              <a:t>01/12/2022</a:t>
            </a:fld>
            <a:endParaRPr lang="en-GB"/>
          </a:p>
        </p:txBody>
      </p:sp>
      <p:sp>
        <p:nvSpPr>
          <p:cNvPr id="8" name="Footer Placeholder 7">
            <a:extLst>
              <a:ext uri="{FF2B5EF4-FFF2-40B4-BE49-F238E27FC236}">
                <a16:creationId xmlns:a16="http://schemas.microsoft.com/office/drawing/2014/main" id="{4DC9F12C-8AE2-C3A9-FAA8-59E8B3C35E09}"/>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3068652-5470-9671-85A0-B7783A0D1B30}"/>
              </a:ext>
            </a:extLst>
          </p:cNvPr>
          <p:cNvSpPr>
            <a:spLocks noGrp="1"/>
          </p:cNvSpPr>
          <p:nvPr>
            <p:ph type="sldNum" sz="quarter" idx="12"/>
          </p:nvPr>
        </p:nvSpPr>
        <p:spPr/>
        <p:txBody>
          <a:bodyPr/>
          <a:lstStyle/>
          <a:p>
            <a:fld id="{01240A25-0854-4C86-91C7-FBDD95C1DC58}" type="slidenum">
              <a:rPr lang="en-GB" smtClean="0"/>
              <a:t>‹#›</a:t>
            </a:fld>
            <a:endParaRPr lang="en-GB"/>
          </a:p>
        </p:txBody>
      </p:sp>
    </p:spTree>
    <p:extLst>
      <p:ext uri="{BB962C8B-B14F-4D97-AF65-F5344CB8AC3E}">
        <p14:creationId xmlns:p14="http://schemas.microsoft.com/office/powerpoint/2010/main" val="12914465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0DBE2E-85C5-C3C6-4BF1-DAC139AEB05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8BEF6EF-BD27-6878-9683-AAA088955F02}"/>
              </a:ext>
            </a:extLst>
          </p:cNvPr>
          <p:cNvSpPr>
            <a:spLocks noGrp="1"/>
          </p:cNvSpPr>
          <p:nvPr>
            <p:ph type="dt" sz="half" idx="10"/>
          </p:nvPr>
        </p:nvSpPr>
        <p:spPr/>
        <p:txBody>
          <a:bodyPr/>
          <a:lstStyle/>
          <a:p>
            <a:fld id="{344D10ED-2A1B-4923-A48E-A98E7D3C1D72}" type="datetimeFigureOut">
              <a:rPr lang="en-GB" smtClean="0"/>
              <a:t>01/12/2022</a:t>
            </a:fld>
            <a:endParaRPr lang="en-GB"/>
          </a:p>
        </p:txBody>
      </p:sp>
      <p:sp>
        <p:nvSpPr>
          <p:cNvPr id="4" name="Footer Placeholder 3">
            <a:extLst>
              <a:ext uri="{FF2B5EF4-FFF2-40B4-BE49-F238E27FC236}">
                <a16:creationId xmlns:a16="http://schemas.microsoft.com/office/drawing/2014/main" id="{8E87395F-B066-DA4A-43AC-4820272B619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99943F8-8898-E029-3A21-14F454D2643F}"/>
              </a:ext>
            </a:extLst>
          </p:cNvPr>
          <p:cNvSpPr>
            <a:spLocks noGrp="1"/>
          </p:cNvSpPr>
          <p:nvPr>
            <p:ph type="sldNum" sz="quarter" idx="12"/>
          </p:nvPr>
        </p:nvSpPr>
        <p:spPr/>
        <p:txBody>
          <a:bodyPr/>
          <a:lstStyle/>
          <a:p>
            <a:fld id="{01240A25-0854-4C86-91C7-FBDD95C1DC58}" type="slidenum">
              <a:rPr lang="en-GB" smtClean="0"/>
              <a:t>‹#›</a:t>
            </a:fld>
            <a:endParaRPr lang="en-GB"/>
          </a:p>
        </p:txBody>
      </p:sp>
    </p:spTree>
    <p:extLst>
      <p:ext uri="{BB962C8B-B14F-4D97-AF65-F5344CB8AC3E}">
        <p14:creationId xmlns:p14="http://schemas.microsoft.com/office/powerpoint/2010/main" val="34134778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F30D26F-FFB7-EA93-0F5C-670EBFB581AE}"/>
              </a:ext>
            </a:extLst>
          </p:cNvPr>
          <p:cNvSpPr>
            <a:spLocks noGrp="1"/>
          </p:cNvSpPr>
          <p:nvPr>
            <p:ph type="dt" sz="half" idx="10"/>
          </p:nvPr>
        </p:nvSpPr>
        <p:spPr/>
        <p:txBody>
          <a:bodyPr/>
          <a:lstStyle/>
          <a:p>
            <a:fld id="{344D10ED-2A1B-4923-A48E-A98E7D3C1D72}" type="datetimeFigureOut">
              <a:rPr lang="en-GB" smtClean="0"/>
              <a:t>01/12/2022</a:t>
            </a:fld>
            <a:endParaRPr lang="en-GB"/>
          </a:p>
        </p:txBody>
      </p:sp>
      <p:sp>
        <p:nvSpPr>
          <p:cNvPr id="3" name="Footer Placeholder 2">
            <a:extLst>
              <a:ext uri="{FF2B5EF4-FFF2-40B4-BE49-F238E27FC236}">
                <a16:creationId xmlns:a16="http://schemas.microsoft.com/office/drawing/2014/main" id="{28734CF0-6FD1-84C3-2300-A4D7C6B01A5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CAA26D4-AD07-FC12-D6E2-DE0E84ECE017}"/>
              </a:ext>
            </a:extLst>
          </p:cNvPr>
          <p:cNvSpPr>
            <a:spLocks noGrp="1"/>
          </p:cNvSpPr>
          <p:nvPr>
            <p:ph type="sldNum" sz="quarter" idx="12"/>
          </p:nvPr>
        </p:nvSpPr>
        <p:spPr/>
        <p:txBody>
          <a:bodyPr/>
          <a:lstStyle/>
          <a:p>
            <a:fld id="{01240A25-0854-4C86-91C7-FBDD95C1DC58}" type="slidenum">
              <a:rPr lang="en-GB" smtClean="0"/>
              <a:t>‹#›</a:t>
            </a:fld>
            <a:endParaRPr lang="en-GB"/>
          </a:p>
        </p:txBody>
      </p:sp>
    </p:spTree>
    <p:extLst>
      <p:ext uri="{BB962C8B-B14F-4D97-AF65-F5344CB8AC3E}">
        <p14:creationId xmlns:p14="http://schemas.microsoft.com/office/powerpoint/2010/main" val="37903150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3306A-B032-208C-A459-687312E5562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9E4849D-88E2-5BBF-C224-EB59BB557ED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46D005FB-8184-4492-08D8-ACD2126A4C9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6B8B8B3-D0E1-8EA2-15E9-BA920E42925A}"/>
              </a:ext>
            </a:extLst>
          </p:cNvPr>
          <p:cNvSpPr>
            <a:spLocks noGrp="1"/>
          </p:cNvSpPr>
          <p:nvPr>
            <p:ph type="dt" sz="half" idx="10"/>
          </p:nvPr>
        </p:nvSpPr>
        <p:spPr/>
        <p:txBody>
          <a:bodyPr/>
          <a:lstStyle/>
          <a:p>
            <a:fld id="{344D10ED-2A1B-4923-A48E-A98E7D3C1D72}" type="datetimeFigureOut">
              <a:rPr lang="en-GB" smtClean="0"/>
              <a:t>01/12/2022</a:t>
            </a:fld>
            <a:endParaRPr lang="en-GB"/>
          </a:p>
        </p:txBody>
      </p:sp>
      <p:sp>
        <p:nvSpPr>
          <p:cNvPr id="6" name="Footer Placeholder 5">
            <a:extLst>
              <a:ext uri="{FF2B5EF4-FFF2-40B4-BE49-F238E27FC236}">
                <a16:creationId xmlns:a16="http://schemas.microsoft.com/office/drawing/2014/main" id="{18328A14-8AD5-82F7-1A7D-31212768C7A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704B017-48D7-E2FC-1928-3856FEA1D39C}"/>
              </a:ext>
            </a:extLst>
          </p:cNvPr>
          <p:cNvSpPr>
            <a:spLocks noGrp="1"/>
          </p:cNvSpPr>
          <p:nvPr>
            <p:ph type="sldNum" sz="quarter" idx="12"/>
          </p:nvPr>
        </p:nvSpPr>
        <p:spPr/>
        <p:txBody>
          <a:bodyPr/>
          <a:lstStyle/>
          <a:p>
            <a:fld id="{01240A25-0854-4C86-91C7-FBDD95C1DC58}" type="slidenum">
              <a:rPr lang="en-GB" smtClean="0"/>
              <a:t>‹#›</a:t>
            </a:fld>
            <a:endParaRPr lang="en-GB"/>
          </a:p>
        </p:txBody>
      </p:sp>
    </p:spTree>
    <p:extLst>
      <p:ext uri="{BB962C8B-B14F-4D97-AF65-F5344CB8AC3E}">
        <p14:creationId xmlns:p14="http://schemas.microsoft.com/office/powerpoint/2010/main" val="4961462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86AEA5-60D0-C4CB-5C1A-8BB1FBAF1AB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86B4C3D4-3507-85CC-EEBF-1D028378318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305DFC39-64E7-13A7-07AD-FEE57317ABB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1E3C6D-B262-98C6-E78B-64600C417FB4}"/>
              </a:ext>
            </a:extLst>
          </p:cNvPr>
          <p:cNvSpPr>
            <a:spLocks noGrp="1"/>
          </p:cNvSpPr>
          <p:nvPr>
            <p:ph type="dt" sz="half" idx="10"/>
          </p:nvPr>
        </p:nvSpPr>
        <p:spPr/>
        <p:txBody>
          <a:bodyPr/>
          <a:lstStyle/>
          <a:p>
            <a:fld id="{344D10ED-2A1B-4923-A48E-A98E7D3C1D72}" type="datetimeFigureOut">
              <a:rPr lang="en-GB" smtClean="0"/>
              <a:t>01/12/2022</a:t>
            </a:fld>
            <a:endParaRPr lang="en-GB"/>
          </a:p>
        </p:txBody>
      </p:sp>
      <p:sp>
        <p:nvSpPr>
          <p:cNvPr id="6" name="Footer Placeholder 5">
            <a:extLst>
              <a:ext uri="{FF2B5EF4-FFF2-40B4-BE49-F238E27FC236}">
                <a16:creationId xmlns:a16="http://schemas.microsoft.com/office/drawing/2014/main" id="{46526678-F4B4-EAB9-6A27-5EB6A26825E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45EB705-8086-34FF-3672-EA2804A85090}"/>
              </a:ext>
            </a:extLst>
          </p:cNvPr>
          <p:cNvSpPr>
            <a:spLocks noGrp="1"/>
          </p:cNvSpPr>
          <p:nvPr>
            <p:ph type="sldNum" sz="quarter" idx="12"/>
          </p:nvPr>
        </p:nvSpPr>
        <p:spPr/>
        <p:txBody>
          <a:bodyPr/>
          <a:lstStyle/>
          <a:p>
            <a:fld id="{01240A25-0854-4C86-91C7-FBDD95C1DC58}" type="slidenum">
              <a:rPr lang="en-GB" smtClean="0"/>
              <a:t>‹#›</a:t>
            </a:fld>
            <a:endParaRPr lang="en-GB"/>
          </a:p>
        </p:txBody>
      </p:sp>
    </p:spTree>
    <p:extLst>
      <p:ext uri="{BB962C8B-B14F-4D97-AF65-F5344CB8AC3E}">
        <p14:creationId xmlns:p14="http://schemas.microsoft.com/office/powerpoint/2010/main" val="9600444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9B48710-FD57-5A82-2205-71126A572B7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5DBD882-FFC9-0CD6-8348-B54A1B6C29D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E9BD59B-E1EE-3DCA-F313-BAF7D8FF6B9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4D10ED-2A1B-4923-A48E-A98E7D3C1D72}" type="datetimeFigureOut">
              <a:rPr lang="en-GB" smtClean="0"/>
              <a:t>01/12/2022</a:t>
            </a:fld>
            <a:endParaRPr lang="en-GB"/>
          </a:p>
        </p:txBody>
      </p:sp>
      <p:sp>
        <p:nvSpPr>
          <p:cNvPr id="5" name="Footer Placeholder 4">
            <a:extLst>
              <a:ext uri="{FF2B5EF4-FFF2-40B4-BE49-F238E27FC236}">
                <a16:creationId xmlns:a16="http://schemas.microsoft.com/office/drawing/2014/main" id="{441A47BF-6D44-B5B1-E897-AFD12B847B9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1A6E2C33-C654-EDCD-0DC0-49DCA37F821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240A25-0854-4C86-91C7-FBDD95C1DC58}" type="slidenum">
              <a:rPr lang="en-GB" smtClean="0"/>
              <a:t>‹#›</a:t>
            </a:fld>
            <a:endParaRPr lang="en-GB"/>
          </a:p>
        </p:txBody>
      </p:sp>
    </p:spTree>
    <p:extLst>
      <p:ext uri="{BB962C8B-B14F-4D97-AF65-F5344CB8AC3E}">
        <p14:creationId xmlns:p14="http://schemas.microsoft.com/office/powerpoint/2010/main" val="13391057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4ED2D7-2BCD-3FBA-840D-54F58ED4650A}"/>
              </a:ext>
            </a:extLst>
          </p:cNvPr>
          <p:cNvSpPr>
            <a:spLocks noGrp="1"/>
          </p:cNvSpPr>
          <p:nvPr>
            <p:ph type="ctrTitle"/>
          </p:nvPr>
        </p:nvSpPr>
        <p:spPr>
          <a:xfrm>
            <a:off x="0" y="0"/>
            <a:ext cx="12192000" cy="590550"/>
          </a:xfrm>
          <a:solidFill>
            <a:schemeClr val="accent6">
              <a:lumMod val="40000"/>
              <a:lumOff val="60000"/>
            </a:schemeClr>
          </a:solidFill>
        </p:spPr>
        <p:txBody>
          <a:bodyPr>
            <a:normAutofit/>
          </a:bodyPr>
          <a:lstStyle/>
          <a:p>
            <a:r>
              <a:rPr lang="en-GB" sz="3200" b="1" u="sng" dirty="0">
                <a:latin typeface="+mn-lt"/>
              </a:rPr>
              <a:t>Challenges in Rio de Janeiro</a:t>
            </a:r>
          </a:p>
        </p:txBody>
      </p:sp>
      <p:sp>
        <p:nvSpPr>
          <p:cNvPr id="3" name="Subtitle 2">
            <a:extLst>
              <a:ext uri="{FF2B5EF4-FFF2-40B4-BE49-F238E27FC236}">
                <a16:creationId xmlns:a16="http://schemas.microsoft.com/office/drawing/2014/main" id="{FD65D7B2-D45A-E0C4-4346-4868064C99D4}"/>
              </a:ext>
            </a:extLst>
          </p:cNvPr>
          <p:cNvSpPr>
            <a:spLocks noGrp="1"/>
          </p:cNvSpPr>
          <p:nvPr>
            <p:ph type="subTitle" idx="1"/>
          </p:nvPr>
        </p:nvSpPr>
        <p:spPr>
          <a:xfrm>
            <a:off x="0" y="590550"/>
            <a:ext cx="12192000" cy="465137"/>
          </a:xfrm>
          <a:solidFill>
            <a:schemeClr val="accent2">
              <a:lumMod val="20000"/>
              <a:lumOff val="80000"/>
            </a:schemeClr>
          </a:solidFill>
        </p:spPr>
        <p:txBody>
          <a:bodyPr/>
          <a:lstStyle/>
          <a:p>
            <a:pPr algn="l"/>
            <a:r>
              <a:rPr lang="en-GB" dirty="0"/>
              <a:t>LO: To explain the social and environmental challenges of life in Rio</a:t>
            </a:r>
          </a:p>
        </p:txBody>
      </p:sp>
      <p:sp>
        <p:nvSpPr>
          <p:cNvPr id="4" name="TextBox 3">
            <a:extLst>
              <a:ext uri="{FF2B5EF4-FFF2-40B4-BE49-F238E27FC236}">
                <a16:creationId xmlns:a16="http://schemas.microsoft.com/office/drawing/2014/main" id="{FC8F222E-43E5-9F2E-48E4-B49D760F4E35}"/>
              </a:ext>
            </a:extLst>
          </p:cNvPr>
          <p:cNvSpPr txBox="1"/>
          <p:nvPr/>
        </p:nvSpPr>
        <p:spPr>
          <a:xfrm>
            <a:off x="447675" y="1638300"/>
            <a:ext cx="5076825" cy="3785652"/>
          </a:xfrm>
          <a:prstGeom prst="rect">
            <a:avLst/>
          </a:prstGeom>
          <a:solidFill>
            <a:schemeClr val="accent4">
              <a:lumMod val="20000"/>
              <a:lumOff val="80000"/>
            </a:schemeClr>
          </a:solidFill>
        </p:spPr>
        <p:txBody>
          <a:bodyPr wrap="square" rtlCol="0">
            <a:spAutoFit/>
          </a:bodyPr>
          <a:lstStyle/>
          <a:p>
            <a:r>
              <a:rPr lang="en-GB" sz="2400" b="1" dirty="0"/>
              <a:t>What is the key word(s)?</a:t>
            </a:r>
          </a:p>
          <a:p>
            <a:endParaRPr lang="en-GB" sz="2400" dirty="0"/>
          </a:p>
          <a:p>
            <a:pPr marL="342900" indent="-342900">
              <a:buFont typeface="+mj-lt"/>
              <a:buAutoNum type="arabicPeriod"/>
            </a:pPr>
            <a:r>
              <a:rPr lang="en-GB" sz="2400" dirty="0"/>
              <a:t>When death rates are higher than birth rates</a:t>
            </a:r>
          </a:p>
          <a:p>
            <a:pPr marL="342900" indent="-342900">
              <a:buFont typeface="+mj-lt"/>
              <a:buAutoNum type="arabicPeriod"/>
            </a:pPr>
            <a:r>
              <a:rPr lang="en-GB" sz="2400" dirty="0"/>
              <a:t>A city with over 10 million inhabitants</a:t>
            </a:r>
          </a:p>
          <a:p>
            <a:pPr marL="342900" indent="-342900">
              <a:buFont typeface="+mj-lt"/>
              <a:buAutoNum type="arabicPeriod"/>
            </a:pPr>
            <a:r>
              <a:rPr lang="en-GB" sz="2400" dirty="0"/>
              <a:t>A wave where the backwash is stronger than the swash</a:t>
            </a:r>
          </a:p>
          <a:p>
            <a:pPr marL="342900" indent="-342900">
              <a:buFont typeface="+mj-lt"/>
              <a:buAutoNum type="arabicPeriod"/>
            </a:pPr>
            <a:r>
              <a:rPr lang="en-GB" sz="2400" dirty="0"/>
              <a:t>What is the six figure grid reference of where the road crosses the river?</a:t>
            </a:r>
          </a:p>
        </p:txBody>
      </p:sp>
      <p:pic>
        <p:nvPicPr>
          <p:cNvPr id="6" name="Picture 5">
            <a:extLst>
              <a:ext uri="{FF2B5EF4-FFF2-40B4-BE49-F238E27FC236}">
                <a16:creationId xmlns:a16="http://schemas.microsoft.com/office/drawing/2014/main" id="{791DF375-47D6-DF71-FE6F-54B3A33895AF}"/>
              </a:ext>
            </a:extLst>
          </p:cNvPr>
          <p:cNvPicPr>
            <a:picLocks noChangeAspect="1"/>
          </p:cNvPicPr>
          <p:nvPr/>
        </p:nvPicPr>
        <p:blipFill>
          <a:blip r:embed="rId2"/>
          <a:stretch>
            <a:fillRect/>
          </a:stretch>
        </p:blipFill>
        <p:spPr>
          <a:xfrm>
            <a:off x="7132320" y="1638300"/>
            <a:ext cx="3917315" cy="3917315"/>
          </a:xfrm>
          <a:prstGeom prst="rect">
            <a:avLst/>
          </a:prstGeom>
        </p:spPr>
      </p:pic>
    </p:spTree>
    <p:extLst>
      <p:ext uri="{BB962C8B-B14F-4D97-AF65-F5344CB8AC3E}">
        <p14:creationId xmlns:p14="http://schemas.microsoft.com/office/powerpoint/2010/main" val="15705719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C680547-593A-5BC7-98A2-F9A3A80ECA3A}"/>
              </a:ext>
            </a:extLst>
          </p:cNvPr>
          <p:cNvSpPr txBox="1"/>
          <p:nvPr/>
        </p:nvSpPr>
        <p:spPr>
          <a:xfrm>
            <a:off x="0" y="23158"/>
            <a:ext cx="9022276" cy="6863417"/>
          </a:xfrm>
          <a:prstGeom prst="rect">
            <a:avLst/>
          </a:prstGeom>
          <a:noFill/>
        </p:spPr>
        <p:txBody>
          <a:bodyPr wrap="square">
            <a:spAutoFit/>
          </a:bodyPr>
          <a:lstStyle/>
          <a:p>
            <a:pPr algn="l" fontAlgn="base"/>
            <a:r>
              <a:rPr lang="en-GB" sz="2000" b="1" i="0" dirty="0">
                <a:effectLst/>
              </a:rPr>
              <a:t>Water supply</a:t>
            </a:r>
          </a:p>
          <a:p>
            <a:pPr algn="l" fontAlgn="base">
              <a:buFont typeface="Arial" panose="020B0604020202020204" pitchFamily="34" charset="0"/>
              <a:buChar char="•"/>
            </a:pPr>
            <a:r>
              <a:rPr lang="en-GB" sz="2000" b="0" i="0" dirty="0">
                <a:effectLst/>
              </a:rPr>
              <a:t>It is only recently that the majority of Rio’s residents have access to safe drinking water.</a:t>
            </a:r>
          </a:p>
          <a:p>
            <a:pPr algn="l" fontAlgn="base">
              <a:buFont typeface="Arial" panose="020B0604020202020204" pitchFamily="34" charset="0"/>
              <a:buChar char="•"/>
            </a:pPr>
            <a:r>
              <a:rPr lang="en-GB" sz="2000" b="0" i="0" dirty="0">
                <a:effectLst/>
              </a:rPr>
              <a:t>Seven new water treatment plants and 300 km of new pipes lead to improving water supplies between 1998 and 2014.</a:t>
            </a:r>
          </a:p>
          <a:p>
            <a:pPr algn="l" fontAlgn="base">
              <a:buFont typeface="Arial" panose="020B0604020202020204" pitchFamily="34" charset="0"/>
              <a:buChar char="•"/>
            </a:pPr>
            <a:r>
              <a:rPr lang="en-GB" sz="2000" b="0" i="0" dirty="0">
                <a:effectLst/>
              </a:rPr>
              <a:t>Illegal tapping and leaks lead to one-third of fresh piped water being lost.</a:t>
            </a:r>
          </a:p>
          <a:p>
            <a:pPr algn="l" fontAlgn="base">
              <a:buFont typeface="Arial" panose="020B0604020202020204" pitchFamily="34" charset="0"/>
              <a:buChar char="•"/>
            </a:pPr>
            <a:r>
              <a:rPr lang="en-GB" sz="2000" b="0" i="0" dirty="0">
                <a:effectLst/>
              </a:rPr>
              <a:t>As the city continues to grow new settlements on the edge of the city face the greatest challenges due to the lack of freshwater. In these areas, some residents get freshwater from wells which can be polluted.</a:t>
            </a:r>
          </a:p>
          <a:p>
            <a:pPr algn="l" fontAlgn="base">
              <a:buFont typeface="Arial" panose="020B0604020202020204" pitchFamily="34" charset="0"/>
              <a:buChar char="•"/>
            </a:pPr>
            <a:r>
              <a:rPr lang="en-GB" sz="2000" b="0" i="0" dirty="0">
                <a:effectLst/>
              </a:rPr>
              <a:t>Droughts have increased the pressure on supplying freshwater as reservoirs have dried up.</a:t>
            </a:r>
          </a:p>
          <a:p>
            <a:pPr algn="l" fontAlgn="base">
              <a:buFont typeface="Arial" panose="020B0604020202020204" pitchFamily="34" charset="0"/>
              <a:buChar char="•"/>
            </a:pPr>
            <a:r>
              <a:rPr lang="en-GB" sz="2000" b="0" i="0" dirty="0">
                <a:effectLst/>
              </a:rPr>
              <a:t>January 2020 – residents found water to be murky and foul tasting. The problem was worst in the favelas.</a:t>
            </a:r>
          </a:p>
          <a:p>
            <a:pPr algn="l" fontAlgn="base">
              <a:buFont typeface="Arial" panose="020B0604020202020204" pitchFamily="34" charset="0"/>
              <a:buChar char="•"/>
            </a:pPr>
            <a:endParaRPr lang="en-GB" sz="2000" dirty="0"/>
          </a:p>
          <a:p>
            <a:pPr algn="l" fontAlgn="base"/>
            <a:r>
              <a:rPr lang="en-GB" sz="2000" b="1" i="0" dirty="0">
                <a:effectLst/>
              </a:rPr>
              <a:t>Sanitation</a:t>
            </a:r>
          </a:p>
          <a:p>
            <a:pPr algn="l" fontAlgn="base">
              <a:buFont typeface="Arial" panose="020B0604020202020204" pitchFamily="34" charset="0"/>
              <a:buChar char="•"/>
            </a:pPr>
            <a:r>
              <a:rPr lang="en-GB" sz="2000" b="0" i="0" dirty="0">
                <a:effectLst/>
              </a:rPr>
              <a:t>A large proportion of people do not have access to toilets flush. Instead, they use pit latrines. This sewage drains into the soil or pours into open drains and rivers. </a:t>
            </a:r>
          </a:p>
          <a:p>
            <a:pPr algn="l" fontAlgn="base">
              <a:buFont typeface="Arial" panose="020B0604020202020204" pitchFamily="34" charset="0"/>
              <a:buChar char="•"/>
            </a:pPr>
            <a:r>
              <a:rPr lang="en-GB" sz="2000" b="0" i="0" dirty="0">
                <a:effectLst/>
              </a:rPr>
              <a:t>It is very challenging to provide areas with proper sanitation due to squatter settlements being so densely constructed.</a:t>
            </a:r>
          </a:p>
          <a:p>
            <a:pPr algn="l" fontAlgn="base">
              <a:buFont typeface="Arial" panose="020B0604020202020204" pitchFamily="34" charset="0"/>
              <a:buChar char="•"/>
            </a:pPr>
            <a:r>
              <a:rPr lang="en-GB" sz="2000" b="0" i="0" dirty="0">
                <a:effectLst/>
              </a:rPr>
              <a:t>An estimated 200 tons of raw sewage pour into Guanabara </a:t>
            </a:r>
            <a:r>
              <a:rPr lang="en-GB" sz="2000" b="0" i="0" u="none" strike="noStrike" dirty="0">
                <a:effectLst/>
              </a:rPr>
              <a:t>Bay</a:t>
            </a:r>
            <a:r>
              <a:rPr lang="en-GB" sz="2000" u="none" strike="noStrike" dirty="0"/>
              <a:t>, </a:t>
            </a:r>
            <a:r>
              <a:rPr lang="en-GB" sz="2000" dirty="0"/>
              <a:t>which is 35% of all waste.</a:t>
            </a:r>
          </a:p>
          <a:p>
            <a:pPr algn="l" fontAlgn="base">
              <a:buFont typeface="Arial" panose="020B0604020202020204" pitchFamily="34" charset="0"/>
              <a:buChar char="•"/>
            </a:pPr>
            <a:r>
              <a:rPr lang="en-GB" sz="2000" b="0" i="0" dirty="0">
                <a:effectLst/>
              </a:rPr>
              <a:t>In </a:t>
            </a:r>
            <a:r>
              <a:rPr lang="en-GB" sz="2000" dirty="0"/>
              <a:t>Rocinha, open sewers transfer water into the sea.</a:t>
            </a:r>
            <a:endParaRPr lang="en-GB" sz="2000" b="0" i="0" dirty="0">
              <a:effectLst/>
            </a:endParaRPr>
          </a:p>
        </p:txBody>
      </p:sp>
      <p:pic>
        <p:nvPicPr>
          <p:cNvPr id="5" name="Picture 4">
            <a:extLst>
              <a:ext uri="{FF2B5EF4-FFF2-40B4-BE49-F238E27FC236}">
                <a16:creationId xmlns:a16="http://schemas.microsoft.com/office/drawing/2014/main" id="{2157DD55-9EF5-6624-21F2-297507FEA3F6}"/>
              </a:ext>
            </a:extLst>
          </p:cNvPr>
          <p:cNvPicPr>
            <a:picLocks noChangeAspect="1"/>
          </p:cNvPicPr>
          <p:nvPr/>
        </p:nvPicPr>
        <p:blipFill>
          <a:blip r:embed="rId2"/>
          <a:stretch>
            <a:fillRect/>
          </a:stretch>
        </p:blipFill>
        <p:spPr>
          <a:xfrm>
            <a:off x="8966856" y="200025"/>
            <a:ext cx="3225144" cy="2628900"/>
          </a:xfrm>
          <a:prstGeom prst="rect">
            <a:avLst/>
          </a:prstGeom>
        </p:spPr>
      </p:pic>
      <p:pic>
        <p:nvPicPr>
          <p:cNvPr id="7" name="Picture 6">
            <a:extLst>
              <a:ext uri="{FF2B5EF4-FFF2-40B4-BE49-F238E27FC236}">
                <a16:creationId xmlns:a16="http://schemas.microsoft.com/office/drawing/2014/main" id="{DF54EEF9-8625-035E-BC83-3D9B9C388BFB}"/>
              </a:ext>
            </a:extLst>
          </p:cNvPr>
          <p:cNvPicPr>
            <a:picLocks noChangeAspect="1"/>
          </p:cNvPicPr>
          <p:nvPr/>
        </p:nvPicPr>
        <p:blipFill>
          <a:blip r:embed="rId3"/>
          <a:stretch>
            <a:fillRect/>
          </a:stretch>
        </p:blipFill>
        <p:spPr>
          <a:xfrm>
            <a:off x="9058022" y="4029076"/>
            <a:ext cx="2958761" cy="2628899"/>
          </a:xfrm>
          <a:prstGeom prst="rect">
            <a:avLst/>
          </a:prstGeom>
        </p:spPr>
      </p:pic>
    </p:spTree>
    <p:extLst>
      <p:ext uri="{BB962C8B-B14F-4D97-AF65-F5344CB8AC3E}">
        <p14:creationId xmlns:p14="http://schemas.microsoft.com/office/powerpoint/2010/main" val="4743286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E0529F8-D5A0-1BFD-0A1B-B6D754C02FBF}"/>
              </a:ext>
            </a:extLst>
          </p:cNvPr>
          <p:cNvSpPr txBox="1"/>
          <p:nvPr/>
        </p:nvSpPr>
        <p:spPr>
          <a:xfrm>
            <a:off x="0" y="0"/>
            <a:ext cx="8486775" cy="2862322"/>
          </a:xfrm>
          <a:prstGeom prst="rect">
            <a:avLst/>
          </a:prstGeom>
          <a:noFill/>
        </p:spPr>
        <p:txBody>
          <a:bodyPr wrap="square">
            <a:spAutoFit/>
          </a:bodyPr>
          <a:lstStyle/>
          <a:p>
            <a:pPr algn="l" fontAlgn="base"/>
            <a:r>
              <a:rPr lang="en-GB" sz="2000" b="1" i="0" dirty="0">
                <a:effectLst/>
              </a:rPr>
              <a:t>Energy</a:t>
            </a:r>
          </a:p>
          <a:p>
            <a:pPr marL="342900" indent="-342900" algn="l" fontAlgn="base">
              <a:buFont typeface="Arial" panose="020B0604020202020204" pitchFamily="34" charset="0"/>
              <a:buChar char="•"/>
            </a:pPr>
            <a:r>
              <a:rPr lang="en-GB" sz="2000" b="0" i="0" dirty="0">
                <a:effectLst/>
              </a:rPr>
              <a:t>Power cuts are common in favelas because electric supplies are overloaded. This causes significant problems for hospitals industry and local residents. In squatter settlements, people illegally tap into electricity supplies. This leads to power shortages and can cause fires.</a:t>
            </a:r>
          </a:p>
          <a:p>
            <a:pPr marL="342900" indent="-342900" algn="l" fontAlgn="base">
              <a:buFont typeface="Arial" panose="020B0604020202020204" pitchFamily="34" charset="0"/>
              <a:buChar char="•"/>
            </a:pPr>
            <a:r>
              <a:rPr lang="en-GB" sz="2000" b="0" i="0" dirty="0">
                <a:effectLst/>
              </a:rPr>
              <a:t>Rio’s electricity supply will increase by 30% following the construction of a hydroelectric dam on the Paraiba do Sul River.</a:t>
            </a:r>
          </a:p>
          <a:p>
            <a:pPr marL="342900" indent="-342900" algn="l" fontAlgn="base">
              <a:buFont typeface="Arial" panose="020B0604020202020204" pitchFamily="34" charset="0"/>
              <a:buChar char="•"/>
            </a:pPr>
            <a:r>
              <a:rPr lang="en-GB" sz="2000" dirty="0"/>
              <a:t>Demand for electricity is increasing with the increasing population.</a:t>
            </a:r>
          </a:p>
          <a:p>
            <a:pPr algn="l" fontAlgn="base"/>
            <a:endParaRPr lang="en-GB" sz="2000" b="0" i="0" dirty="0">
              <a:effectLst/>
            </a:endParaRPr>
          </a:p>
        </p:txBody>
      </p:sp>
      <p:pic>
        <p:nvPicPr>
          <p:cNvPr id="5" name="Picture 4">
            <a:extLst>
              <a:ext uri="{FF2B5EF4-FFF2-40B4-BE49-F238E27FC236}">
                <a16:creationId xmlns:a16="http://schemas.microsoft.com/office/drawing/2014/main" id="{A22E52F7-2610-466E-F4A8-C9967F4B509F}"/>
              </a:ext>
            </a:extLst>
          </p:cNvPr>
          <p:cNvPicPr>
            <a:picLocks noChangeAspect="1"/>
          </p:cNvPicPr>
          <p:nvPr/>
        </p:nvPicPr>
        <p:blipFill rotWithShape="1">
          <a:blip r:embed="rId2"/>
          <a:srcRect t="2041"/>
          <a:stretch/>
        </p:blipFill>
        <p:spPr>
          <a:xfrm>
            <a:off x="8648700" y="352425"/>
            <a:ext cx="3429000" cy="2743200"/>
          </a:xfrm>
          <a:prstGeom prst="rect">
            <a:avLst/>
          </a:prstGeom>
        </p:spPr>
      </p:pic>
      <p:sp>
        <p:nvSpPr>
          <p:cNvPr id="7" name="TextBox 6">
            <a:extLst>
              <a:ext uri="{FF2B5EF4-FFF2-40B4-BE49-F238E27FC236}">
                <a16:creationId xmlns:a16="http://schemas.microsoft.com/office/drawing/2014/main" id="{1917281D-E758-F845-AD57-4918338BA484}"/>
              </a:ext>
            </a:extLst>
          </p:cNvPr>
          <p:cNvSpPr txBox="1"/>
          <p:nvPr/>
        </p:nvSpPr>
        <p:spPr>
          <a:xfrm>
            <a:off x="0" y="2555529"/>
            <a:ext cx="6429375" cy="4093428"/>
          </a:xfrm>
          <a:prstGeom prst="rect">
            <a:avLst/>
          </a:prstGeom>
          <a:noFill/>
        </p:spPr>
        <p:txBody>
          <a:bodyPr wrap="square">
            <a:spAutoFit/>
          </a:bodyPr>
          <a:lstStyle/>
          <a:p>
            <a:r>
              <a:rPr lang="en-GB" sz="2000" b="1" dirty="0"/>
              <a:t>Healthcare</a:t>
            </a:r>
          </a:p>
          <a:p>
            <a:pPr marL="285750" indent="-285750">
              <a:buFont typeface="Arial" panose="020B0604020202020204" pitchFamily="34" charset="0"/>
              <a:buChar char="•"/>
            </a:pPr>
            <a:r>
              <a:rPr lang="en-GB" sz="2000" dirty="0"/>
              <a:t>Healthcare facilities in Rio are considerably better than those in rural areas however there are still considerable differences in the quality of service between wealthy and poor areas.</a:t>
            </a:r>
          </a:p>
          <a:p>
            <a:pPr marL="285750" indent="-285750">
              <a:buFont typeface="Arial" panose="020B0604020202020204" pitchFamily="34" charset="0"/>
              <a:buChar char="•"/>
            </a:pPr>
            <a:r>
              <a:rPr lang="en-GB" sz="2000" dirty="0"/>
              <a:t>Infant mortality has fallen significantly in some favelas as health kits have been used to detect and treat diseases.</a:t>
            </a:r>
          </a:p>
          <a:p>
            <a:pPr marL="285750" indent="-285750">
              <a:buFont typeface="Arial" panose="020B0604020202020204" pitchFamily="34" charset="0"/>
              <a:buChar char="•"/>
            </a:pPr>
            <a:r>
              <a:rPr lang="en-GB" sz="2000" dirty="0"/>
              <a:t>Favela residents live on average 13 years less than other residents of Rio.</a:t>
            </a:r>
          </a:p>
          <a:p>
            <a:pPr marL="285750" indent="-285750">
              <a:buFont typeface="Arial" panose="020B0604020202020204" pitchFamily="34" charset="0"/>
              <a:buChar char="•"/>
            </a:pPr>
            <a:r>
              <a:rPr lang="en-GB" sz="2000" dirty="0"/>
              <a:t>Covid-19 was devastating for people in the favelas. Infections spread quickly in the densely populated areas and people could not afford to isolate as they would not be paid from their jobs in the informal sector.</a:t>
            </a:r>
          </a:p>
        </p:txBody>
      </p:sp>
      <p:pic>
        <p:nvPicPr>
          <p:cNvPr id="9" name="Picture 8">
            <a:extLst>
              <a:ext uri="{FF2B5EF4-FFF2-40B4-BE49-F238E27FC236}">
                <a16:creationId xmlns:a16="http://schemas.microsoft.com/office/drawing/2014/main" id="{E0B50404-6CF2-F6EA-4382-DBB185E9862F}"/>
              </a:ext>
            </a:extLst>
          </p:cNvPr>
          <p:cNvPicPr>
            <a:picLocks noChangeAspect="1"/>
          </p:cNvPicPr>
          <p:nvPr/>
        </p:nvPicPr>
        <p:blipFill>
          <a:blip r:embed="rId3"/>
          <a:stretch>
            <a:fillRect/>
          </a:stretch>
        </p:blipFill>
        <p:spPr>
          <a:xfrm>
            <a:off x="7019925" y="3429000"/>
            <a:ext cx="5057775" cy="2381250"/>
          </a:xfrm>
          <a:prstGeom prst="rect">
            <a:avLst/>
          </a:prstGeom>
        </p:spPr>
      </p:pic>
      <p:sp>
        <p:nvSpPr>
          <p:cNvPr id="11" name="TextBox 10">
            <a:extLst>
              <a:ext uri="{FF2B5EF4-FFF2-40B4-BE49-F238E27FC236}">
                <a16:creationId xmlns:a16="http://schemas.microsoft.com/office/drawing/2014/main" id="{2EA1352D-29E5-59C2-F9C6-B6D9144E1A03}"/>
              </a:ext>
            </a:extLst>
          </p:cNvPr>
          <p:cNvSpPr txBox="1"/>
          <p:nvPr/>
        </p:nvSpPr>
        <p:spPr>
          <a:xfrm>
            <a:off x="6343651" y="5859513"/>
            <a:ext cx="6129336" cy="923330"/>
          </a:xfrm>
          <a:prstGeom prst="rect">
            <a:avLst/>
          </a:prstGeom>
          <a:noFill/>
        </p:spPr>
        <p:txBody>
          <a:bodyPr wrap="square">
            <a:spAutoFit/>
          </a:bodyPr>
          <a:lstStyle/>
          <a:p>
            <a:r>
              <a:rPr lang="en-GB" b="1" dirty="0"/>
              <a:t>Barra da Tijuca is an affluent beach district with expensive apartments and shopping malls. </a:t>
            </a:r>
            <a:r>
              <a:rPr lang="en-GB" b="1" dirty="0" err="1"/>
              <a:t>Cidada</a:t>
            </a:r>
            <a:r>
              <a:rPr lang="en-GB" b="1" dirty="0"/>
              <a:t> de Deus is a high density, low income area.</a:t>
            </a:r>
          </a:p>
        </p:txBody>
      </p:sp>
    </p:spTree>
    <p:extLst>
      <p:ext uri="{BB962C8B-B14F-4D97-AF65-F5344CB8AC3E}">
        <p14:creationId xmlns:p14="http://schemas.microsoft.com/office/powerpoint/2010/main" val="8244759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CBD7D0F-A3B0-10E4-242C-F7F0FAEABAA8}"/>
              </a:ext>
            </a:extLst>
          </p:cNvPr>
          <p:cNvSpPr txBox="1"/>
          <p:nvPr/>
        </p:nvSpPr>
        <p:spPr>
          <a:xfrm>
            <a:off x="-1" y="0"/>
            <a:ext cx="12353925" cy="4093428"/>
          </a:xfrm>
          <a:prstGeom prst="rect">
            <a:avLst/>
          </a:prstGeom>
          <a:noFill/>
        </p:spPr>
        <p:txBody>
          <a:bodyPr wrap="square">
            <a:spAutoFit/>
          </a:bodyPr>
          <a:lstStyle/>
          <a:p>
            <a:r>
              <a:rPr lang="en-GB" sz="2000" b="1" dirty="0"/>
              <a:t>Education</a:t>
            </a:r>
          </a:p>
          <a:p>
            <a:pPr marL="285750" indent="-285750">
              <a:buFont typeface="Arial" panose="020B0604020202020204" pitchFamily="34" charset="0"/>
              <a:buChar char="•"/>
            </a:pPr>
            <a:r>
              <a:rPr lang="en-GB" sz="2000" dirty="0"/>
              <a:t>90% of children in Rio are literate which higher than in rural areas due to there being more schools.</a:t>
            </a:r>
          </a:p>
          <a:p>
            <a:pPr marL="285750" indent="-285750">
              <a:buFont typeface="Arial" panose="020B0604020202020204" pitchFamily="34" charset="0"/>
              <a:buChar char="•"/>
            </a:pPr>
            <a:r>
              <a:rPr lang="en-GB" sz="2000" dirty="0"/>
              <a:t>All children aged 6 to 14 must attend compulsory education in Brazil. However, in Rio 25% of children do not attend school. Most of these are from the favelas.</a:t>
            </a:r>
          </a:p>
          <a:p>
            <a:pPr marL="285750" indent="-285750">
              <a:buFont typeface="Arial" panose="020B0604020202020204" pitchFamily="34" charset="0"/>
              <a:buChar char="•"/>
            </a:pPr>
            <a:r>
              <a:rPr lang="en-GB" sz="2000" dirty="0"/>
              <a:t>Only 50% of children continue in education after 14. Many go to work to earn money for their families.</a:t>
            </a:r>
          </a:p>
          <a:p>
            <a:pPr marL="285750" indent="-285750">
              <a:buFont typeface="Arial" panose="020B0604020202020204" pitchFamily="34" charset="0"/>
              <a:buChar char="•"/>
            </a:pPr>
            <a:r>
              <a:rPr lang="en-GB" sz="2000" dirty="0"/>
              <a:t>School attendance is low. This is because of the lack of schools and teachers, the distance people need to travel to school and many children work to earn money for their families. </a:t>
            </a:r>
          </a:p>
          <a:p>
            <a:pPr marL="285750" indent="-285750">
              <a:buFont typeface="Arial" panose="020B0604020202020204" pitchFamily="34" charset="0"/>
              <a:buChar char="•"/>
            </a:pPr>
            <a:r>
              <a:rPr lang="en-GB" sz="2000" dirty="0"/>
              <a:t>In Rocinha favela a new University has opened.  However, in Rio das </a:t>
            </a:r>
            <a:r>
              <a:rPr lang="en-GB" sz="2000" dirty="0" err="1"/>
              <a:t>Pedra</a:t>
            </a:r>
            <a:r>
              <a:rPr lang="en-GB" sz="2000" dirty="0"/>
              <a:t> favela, there is only one secondary school and in Mare there is none.</a:t>
            </a:r>
          </a:p>
          <a:p>
            <a:pPr marL="285750" indent="-285750">
              <a:buFont typeface="Arial" panose="020B0604020202020204" pitchFamily="34" charset="0"/>
              <a:buChar char="•"/>
            </a:pPr>
            <a:r>
              <a:rPr lang="en-GB" sz="2000" dirty="0"/>
              <a:t>Violence and drug related crime can have a negative impact on education as schools can be closed for several days during a police operation.</a:t>
            </a:r>
          </a:p>
          <a:p>
            <a:pPr marL="285750" indent="-285750">
              <a:buFont typeface="Arial" panose="020B0604020202020204" pitchFamily="34" charset="0"/>
              <a:buChar char="•"/>
            </a:pPr>
            <a:r>
              <a:rPr lang="en-GB" sz="2000" dirty="0"/>
              <a:t>Covid-19 had a detrimental impact on education as schools were closed and students were not able to learn due to poor internet and computer facilities.</a:t>
            </a:r>
          </a:p>
        </p:txBody>
      </p:sp>
      <p:sp>
        <p:nvSpPr>
          <p:cNvPr id="5" name="TextBox 4">
            <a:extLst>
              <a:ext uri="{FF2B5EF4-FFF2-40B4-BE49-F238E27FC236}">
                <a16:creationId xmlns:a16="http://schemas.microsoft.com/office/drawing/2014/main" id="{A7A0676D-7BB7-2FB4-0F33-3D400F015311}"/>
              </a:ext>
            </a:extLst>
          </p:cNvPr>
          <p:cNvSpPr txBox="1"/>
          <p:nvPr/>
        </p:nvSpPr>
        <p:spPr>
          <a:xfrm>
            <a:off x="100013" y="3995678"/>
            <a:ext cx="10768012" cy="2862322"/>
          </a:xfrm>
          <a:prstGeom prst="rect">
            <a:avLst/>
          </a:prstGeom>
          <a:noFill/>
        </p:spPr>
        <p:txBody>
          <a:bodyPr wrap="square">
            <a:spAutoFit/>
          </a:bodyPr>
          <a:lstStyle/>
          <a:p>
            <a:r>
              <a:rPr lang="en-GB" sz="2000" b="1" dirty="0"/>
              <a:t>Waste disposal</a:t>
            </a:r>
          </a:p>
          <a:p>
            <a:pPr marL="285750" indent="-285750">
              <a:buFont typeface="Arial" panose="020B0604020202020204" pitchFamily="34" charset="0"/>
              <a:buChar char="•"/>
            </a:pPr>
            <a:r>
              <a:rPr lang="en-GB" sz="2000" dirty="0"/>
              <a:t>3.1 million tons of waste is generated in Rio every year. Most of this is taken to landfills.</a:t>
            </a:r>
          </a:p>
          <a:p>
            <a:pPr marL="285750" indent="-285750">
              <a:buFont typeface="Arial" panose="020B0604020202020204" pitchFamily="34" charset="0"/>
              <a:buChar char="•"/>
            </a:pPr>
            <a:r>
              <a:rPr lang="en-GB" sz="2000" dirty="0"/>
              <a:t>There is a significant difference between waste collection in rich and poor areas there is a forward collection in wealthy districts however in favelas the collection is generally poor. This is because the streets are very narrow and steep so traditional refuse vehicles cannot access some areas.</a:t>
            </a:r>
          </a:p>
          <a:p>
            <a:pPr marL="285750" indent="-285750">
              <a:buFont typeface="Arial" panose="020B0604020202020204" pitchFamily="34" charset="0"/>
              <a:buChar char="•"/>
            </a:pPr>
            <a:r>
              <a:rPr lang="en-GB" sz="2000" dirty="0"/>
              <a:t>Recycling is big business in Rio. Pickers collect recyclable Materials from landfill sites.</a:t>
            </a:r>
          </a:p>
          <a:p>
            <a:pPr marL="285750" indent="-285750">
              <a:buFont typeface="Arial" panose="020B0604020202020204" pitchFamily="34" charset="0"/>
              <a:buChar char="•"/>
            </a:pPr>
            <a:r>
              <a:rPr lang="en-GB" sz="2000" dirty="0"/>
              <a:t>As materials decompose in landfill sites they release gas which is harnessed to fuel vehicles and provide a source of energy for electricity.</a:t>
            </a:r>
          </a:p>
          <a:p>
            <a:pPr marL="285750" indent="-285750">
              <a:buFont typeface="Arial" panose="020B0604020202020204" pitchFamily="34" charset="0"/>
              <a:buChar char="•"/>
            </a:pPr>
            <a:r>
              <a:rPr lang="en-GB" sz="2000" dirty="0"/>
              <a:t>50% of household waste is organic and is composted.</a:t>
            </a:r>
          </a:p>
        </p:txBody>
      </p:sp>
    </p:spTree>
    <p:extLst>
      <p:ext uri="{BB962C8B-B14F-4D97-AF65-F5344CB8AC3E}">
        <p14:creationId xmlns:p14="http://schemas.microsoft.com/office/powerpoint/2010/main" val="20519515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231D99-5877-74F7-9F6F-1FC9AC4AE950}"/>
              </a:ext>
            </a:extLst>
          </p:cNvPr>
          <p:cNvSpPr txBox="1"/>
          <p:nvPr/>
        </p:nvSpPr>
        <p:spPr>
          <a:xfrm>
            <a:off x="123825" y="88464"/>
            <a:ext cx="6663055" cy="5632311"/>
          </a:xfrm>
          <a:prstGeom prst="rect">
            <a:avLst/>
          </a:prstGeom>
          <a:noFill/>
        </p:spPr>
        <p:txBody>
          <a:bodyPr wrap="square">
            <a:spAutoFit/>
          </a:bodyPr>
          <a:lstStyle/>
          <a:p>
            <a:r>
              <a:rPr lang="en-GB" sz="2400" b="1" dirty="0"/>
              <a:t>Traffic congestion</a:t>
            </a:r>
          </a:p>
          <a:p>
            <a:pPr marL="285750" indent="-285750">
              <a:buFont typeface="Arial" panose="020B0604020202020204" pitchFamily="34" charset="0"/>
              <a:buChar char="•"/>
            </a:pPr>
            <a:r>
              <a:rPr lang="en-GB" sz="2400" dirty="0"/>
              <a:t>Due to its physical geography with steep slopes and mountains, Rio is one of the most congested locations in South America. This has led to high levels of air pollution and commuters spending a lot of time travelling.</a:t>
            </a:r>
          </a:p>
          <a:p>
            <a:pPr marL="285750" indent="-285750">
              <a:buFont typeface="Arial" panose="020B0604020202020204" pitchFamily="34" charset="0"/>
              <a:buChar char="•"/>
            </a:pPr>
            <a:r>
              <a:rPr lang="en-GB" sz="2400" dirty="0"/>
              <a:t>The metro system is being extended to address this problem. Also, road tolls in the city centre are being introduced. </a:t>
            </a:r>
          </a:p>
          <a:p>
            <a:pPr marL="285750" indent="-285750">
              <a:buFont typeface="Arial" panose="020B0604020202020204" pitchFamily="34" charset="0"/>
              <a:buChar char="•"/>
            </a:pPr>
            <a:r>
              <a:rPr lang="en-GB" sz="2400" dirty="0"/>
              <a:t>Tunnels through mountains have also been constructed to improve transport links across the city.</a:t>
            </a:r>
          </a:p>
          <a:p>
            <a:pPr marL="285750" indent="-285750">
              <a:buFont typeface="Arial" panose="020B0604020202020204" pitchFamily="34" charset="0"/>
              <a:buChar char="•"/>
            </a:pPr>
            <a:r>
              <a:rPr lang="en-GB" sz="2400" dirty="0"/>
              <a:t>Car ownership has increased by 40% in recent years.</a:t>
            </a:r>
          </a:p>
          <a:p>
            <a:pPr marL="285750" indent="-285750">
              <a:buFont typeface="Arial" panose="020B0604020202020204" pitchFamily="34" charset="0"/>
              <a:buChar char="•"/>
            </a:pPr>
            <a:r>
              <a:rPr lang="en-GB" sz="2400" dirty="0"/>
              <a:t>Air pollution causes 5,000 deaths per year.</a:t>
            </a:r>
          </a:p>
        </p:txBody>
      </p:sp>
      <p:pic>
        <p:nvPicPr>
          <p:cNvPr id="7" name="Picture 6">
            <a:extLst>
              <a:ext uri="{FF2B5EF4-FFF2-40B4-BE49-F238E27FC236}">
                <a16:creationId xmlns:a16="http://schemas.microsoft.com/office/drawing/2014/main" id="{FF9D3EAB-CE77-49B6-62D4-915EC76E7246}"/>
              </a:ext>
            </a:extLst>
          </p:cNvPr>
          <p:cNvPicPr>
            <a:picLocks noChangeAspect="1"/>
          </p:cNvPicPr>
          <p:nvPr/>
        </p:nvPicPr>
        <p:blipFill>
          <a:blip r:embed="rId2"/>
          <a:stretch>
            <a:fillRect/>
          </a:stretch>
        </p:blipFill>
        <p:spPr>
          <a:xfrm>
            <a:off x="6975210" y="419100"/>
            <a:ext cx="4845315" cy="2547620"/>
          </a:xfrm>
          <a:prstGeom prst="rect">
            <a:avLst/>
          </a:prstGeom>
        </p:spPr>
      </p:pic>
    </p:spTree>
    <p:extLst>
      <p:ext uri="{BB962C8B-B14F-4D97-AF65-F5344CB8AC3E}">
        <p14:creationId xmlns:p14="http://schemas.microsoft.com/office/powerpoint/2010/main" val="39654206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2">
            <a:extLst>
              <a:ext uri="{FF2B5EF4-FFF2-40B4-BE49-F238E27FC236}">
                <a16:creationId xmlns:a16="http://schemas.microsoft.com/office/drawing/2014/main" id="{BE563007-6FED-1DFB-2B25-8180EE8BF67C}"/>
              </a:ext>
            </a:extLst>
          </p:cNvPr>
          <p:cNvGraphicFramePr>
            <a:graphicFrameLocks noGrp="1"/>
          </p:cNvGraphicFramePr>
          <p:nvPr>
            <p:extLst>
              <p:ext uri="{D42A27DB-BD31-4B8C-83A1-F6EECF244321}">
                <p14:modId xmlns:p14="http://schemas.microsoft.com/office/powerpoint/2010/main" val="1025117911"/>
              </p:ext>
            </p:extLst>
          </p:nvPr>
        </p:nvGraphicFramePr>
        <p:xfrm>
          <a:off x="0" y="2"/>
          <a:ext cx="12192000" cy="6828055"/>
        </p:xfrm>
        <a:graphic>
          <a:graphicData uri="http://schemas.openxmlformats.org/drawingml/2006/table">
            <a:tbl>
              <a:tblPr firstRow="1" bandRow="1">
                <a:tableStyleId>{5C22544A-7EE6-4342-B048-85BDC9FD1C3A}</a:tableStyleId>
              </a:tblPr>
              <a:tblGrid>
                <a:gridCol w="1209675">
                  <a:extLst>
                    <a:ext uri="{9D8B030D-6E8A-4147-A177-3AD203B41FA5}">
                      <a16:colId xmlns:a16="http://schemas.microsoft.com/office/drawing/2014/main" val="2275497855"/>
                    </a:ext>
                  </a:extLst>
                </a:gridCol>
                <a:gridCol w="2447925">
                  <a:extLst>
                    <a:ext uri="{9D8B030D-6E8A-4147-A177-3AD203B41FA5}">
                      <a16:colId xmlns:a16="http://schemas.microsoft.com/office/drawing/2014/main" val="35290948"/>
                    </a:ext>
                  </a:extLst>
                </a:gridCol>
                <a:gridCol w="2181225">
                  <a:extLst>
                    <a:ext uri="{9D8B030D-6E8A-4147-A177-3AD203B41FA5}">
                      <a16:colId xmlns:a16="http://schemas.microsoft.com/office/drawing/2014/main" val="1038779175"/>
                    </a:ext>
                  </a:extLst>
                </a:gridCol>
                <a:gridCol w="2289175">
                  <a:extLst>
                    <a:ext uri="{9D8B030D-6E8A-4147-A177-3AD203B41FA5}">
                      <a16:colId xmlns:a16="http://schemas.microsoft.com/office/drawing/2014/main" val="688586088"/>
                    </a:ext>
                  </a:extLst>
                </a:gridCol>
                <a:gridCol w="1787525">
                  <a:extLst>
                    <a:ext uri="{9D8B030D-6E8A-4147-A177-3AD203B41FA5}">
                      <a16:colId xmlns:a16="http://schemas.microsoft.com/office/drawing/2014/main" val="1695988119"/>
                    </a:ext>
                  </a:extLst>
                </a:gridCol>
                <a:gridCol w="2276475">
                  <a:extLst>
                    <a:ext uri="{9D8B030D-6E8A-4147-A177-3AD203B41FA5}">
                      <a16:colId xmlns:a16="http://schemas.microsoft.com/office/drawing/2014/main" val="3370667643"/>
                    </a:ext>
                  </a:extLst>
                </a:gridCol>
              </a:tblGrid>
              <a:tr h="868154">
                <a:tc>
                  <a:txBody>
                    <a:bodyPr/>
                    <a:lstStyle/>
                    <a:p>
                      <a:r>
                        <a:rPr lang="en-GB" sz="1400" dirty="0"/>
                        <a:t>Issue</a:t>
                      </a:r>
                    </a:p>
                  </a:txBody>
                  <a:tcPr/>
                </a:tc>
                <a:tc>
                  <a:txBody>
                    <a:bodyPr/>
                    <a:lstStyle/>
                    <a:p>
                      <a:r>
                        <a:rPr lang="en-GB" sz="1400" dirty="0"/>
                        <a:t>What is the cause of the issue?</a:t>
                      </a:r>
                    </a:p>
                  </a:txBody>
                  <a:tcPr/>
                </a:tc>
                <a:tc>
                  <a:txBody>
                    <a:bodyPr/>
                    <a:lstStyle/>
                    <a:p>
                      <a:r>
                        <a:rPr lang="en-GB" sz="1400" dirty="0"/>
                        <a:t>Explain the impact of the issue</a:t>
                      </a:r>
                    </a:p>
                  </a:txBody>
                  <a:tcPr/>
                </a:tc>
                <a:tc>
                  <a:txBody>
                    <a:bodyPr/>
                    <a:lstStyle/>
                    <a:p>
                      <a:r>
                        <a:rPr lang="en-GB" sz="1400" dirty="0"/>
                        <a:t>Key statistics/facts</a:t>
                      </a:r>
                    </a:p>
                  </a:txBody>
                  <a:tcPr/>
                </a:tc>
                <a:tc>
                  <a:txBody>
                    <a:bodyPr/>
                    <a:lstStyle/>
                    <a:p>
                      <a:r>
                        <a:rPr lang="en-GB" sz="1400" dirty="0"/>
                        <a:t>How severe is this issue? (1 – not at all, 10 – extremely)</a:t>
                      </a:r>
                    </a:p>
                  </a:txBody>
                  <a:tcPr/>
                </a:tc>
                <a:tc>
                  <a:txBody>
                    <a:bodyPr/>
                    <a:lstStyle/>
                    <a:p>
                      <a:r>
                        <a:rPr lang="en-GB" sz="1400" dirty="0"/>
                        <a:t>Justify your score.</a:t>
                      </a:r>
                    </a:p>
                  </a:txBody>
                  <a:tcPr/>
                </a:tc>
                <a:extLst>
                  <a:ext uri="{0D108BD9-81ED-4DB2-BD59-A6C34878D82A}">
                    <a16:rowId xmlns:a16="http://schemas.microsoft.com/office/drawing/2014/main" val="3684174114"/>
                  </a:ext>
                </a:extLst>
              </a:tr>
              <a:tr h="789194">
                <a:tc>
                  <a:txBody>
                    <a:bodyPr/>
                    <a:lstStyle/>
                    <a:p>
                      <a:r>
                        <a:rPr lang="en-GB" sz="1400" dirty="0"/>
                        <a:t>Water supply</a:t>
                      </a:r>
                    </a:p>
                  </a:txBody>
                  <a:tcPr/>
                </a:tc>
                <a:tc>
                  <a:txBody>
                    <a:bodyPr/>
                    <a:lstStyle/>
                    <a:p>
                      <a:endParaRPr lang="en-GB" sz="1400" dirty="0"/>
                    </a:p>
                  </a:txBody>
                  <a:tcPr/>
                </a:tc>
                <a:tc>
                  <a:txBody>
                    <a:bodyPr/>
                    <a:lstStyle/>
                    <a:p>
                      <a:endParaRPr lang="en-GB" sz="1400" dirty="0"/>
                    </a:p>
                  </a:txBody>
                  <a:tcPr/>
                </a:tc>
                <a:tc>
                  <a:txBody>
                    <a:bodyPr/>
                    <a:lstStyle/>
                    <a:p>
                      <a:endParaRPr lang="en-GB" sz="1400"/>
                    </a:p>
                  </a:txBody>
                  <a:tcPr/>
                </a:tc>
                <a:tc>
                  <a:txBody>
                    <a:bodyPr/>
                    <a:lstStyle/>
                    <a:p>
                      <a:endParaRPr lang="en-GB" sz="1400"/>
                    </a:p>
                  </a:txBody>
                  <a:tcPr/>
                </a:tc>
                <a:tc>
                  <a:txBody>
                    <a:bodyPr/>
                    <a:lstStyle/>
                    <a:p>
                      <a:endParaRPr lang="en-GB" sz="1400" dirty="0"/>
                    </a:p>
                  </a:txBody>
                  <a:tcPr/>
                </a:tc>
                <a:extLst>
                  <a:ext uri="{0D108BD9-81ED-4DB2-BD59-A6C34878D82A}">
                    <a16:rowId xmlns:a16="http://schemas.microsoft.com/office/drawing/2014/main" val="3244435552"/>
                  </a:ext>
                </a:extLst>
              </a:tr>
              <a:tr h="790575">
                <a:tc>
                  <a:txBody>
                    <a:bodyPr/>
                    <a:lstStyle/>
                    <a:p>
                      <a:r>
                        <a:rPr lang="en-GB" sz="1400" dirty="0"/>
                        <a:t>Sanitation</a:t>
                      </a:r>
                    </a:p>
                  </a:txBody>
                  <a:tcPr/>
                </a:tc>
                <a:tc>
                  <a:txBody>
                    <a:bodyPr/>
                    <a:lstStyle/>
                    <a:p>
                      <a:endParaRPr lang="en-GB" sz="1400" dirty="0"/>
                    </a:p>
                  </a:txBody>
                  <a:tcPr/>
                </a:tc>
                <a:tc>
                  <a:txBody>
                    <a:bodyPr/>
                    <a:lstStyle/>
                    <a:p>
                      <a:endParaRPr lang="en-GB" sz="1400" dirty="0"/>
                    </a:p>
                  </a:txBody>
                  <a:tcPr/>
                </a:tc>
                <a:tc>
                  <a:txBody>
                    <a:bodyPr/>
                    <a:lstStyle/>
                    <a:p>
                      <a:endParaRPr lang="en-GB" sz="1400" dirty="0"/>
                    </a:p>
                  </a:txBody>
                  <a:tcPr/>
                </a:tc>
                <a:tc>
                  <a:txBody>
                    <a:bodyPr/>
                    <a:lstStyle/>
                    <a:p>
                      <a:endParaRPr lang="en-GB" sz="1400" dirty="0"/>
                    </a:p>
                  </a:txBody>
                  <a:tcPr/>
                </a:tc>
                <a:tc>
                  <a:txBody>
                    <a:bodyPr/>
                    <a:lstStyle/>
                    <a:p>
                      <a:endParaRPr lang="en-GB" sz="1400" dirty="0"/>
                    </a:p>
                  </a:txBody>
                  <a:tcPr/>
                </a:tc>
                <a:extLst>
                  <a:ext uri="{0D108BD9-81ED-4DB2-BD59-A6C34878D82A}">
                    <a16:rowId xmlns:a16="http://schemas.microsoft.com/office/drawing/2014/main" val="775266860"/>
                  </a:ext>
                </a:extLst>
              </a:tr>
              <a:tr h="500712">
                <a:tc>
                  <a:txBody>
                    <a:bodyPr/>
                    <a:lstStyle/>
                    <a:p>
                      <a:r>
                        <a:rPr lang="en-GB" sz="1400" dirty="0"/>
                        <a:t>Energy</a:t>
                      </a:r>
                    </a:p>
                  </a:txBody>
                  <a:tcPr/>
                </a:tc>
                <a:tc>
                  <a:txBody>
                    <a:bodyPr/>
                    <a:lstStyle/>
                    <a:p>
                      <a:endParaRPr lang="en-GB" sz="1400" dirty="0"/>
                    </a:p>
                    <a:p>
                      <a:endParaRPr lang="en-GB" sz="1400" dirty="0"/>
                    </a:p>
                    <a:p>
                      <a:endParaRPr lang="en-GB" sz="1400" dirty="0"/>
                    </a:p>
                    <a:p>
                      <a:endParaRPr lang="en-GB" sz="1400" dirty="0"/>
                    </a:p>
                  </a:txBody>
                  <a:tcPr/>
                </a:tc>
                <a:tc>
                  <a:txBody>
                    <a:bodyPr/>
                    <a:lstStyle/>
                    <a:p>
                      <a:endParaRPr lang="en-GB" sz="1400" dirty="0"/>
                    </a:p>
                  </a:txBody>
                  <a:tcPr/>
                </a:tc>
                <a:tc>
                  <a:txBody>
                    <a:bodyPr/>
                    <a:lstStyle/>
                    <a:p>
                      <a:endParaRPr lang="en-GB" sz="1400" dirty="0"/>
                    </a:p>
                  </a:txBody>
                  <a:tcPr/>
                </a:tc>
                <a:tc>
                  <a:txBody>
                    <a:bodyPr/>
                    <a:lstStyle/>
                    <a:p>
                      <a:endParaRPr lang="en-GB" sz="1400" dirty="0"/>
                    </a:p>
                  </a:txBody>
                  <a:tcPr/>
                </a:tc>
                <a:tc>
                  <a:txBody>
                    <a:bodyPr/>
                    <a:lstStyle/>
                    <a:p>
                      <a:endParaRPr lang="en-GB" sz="1400" dirty="0"/>
                    </a:p>
                  </a:txBody>
                  <a:tcPr/>
                </a:tc>
                <a:extLst>
                  <a:ext uri="{0D108BD9-81ED-4DB2-BD59-A6C34878D82A}">
                    <a16:rowId xmlns:a16="http://schemas.microsoft.com/office/drawing/2014/main" val="2923240056"/>
                  </a:ext>
                </a:extLst>
              </a:tr>
              <a:tr h="619590">
                <a:tc>
                  <a:txBody>
                    <a:bodyPr/>
                    <a:lstStyle/>
                    <a:p>
                      <a:r>
                        <a:rPr lang="en-GB" sz="1400" dirty="0"/>
                        <a:t>Healthcare</a:t>
                      </a:r>
                    </a:p>
                  </a:txBody>
                  <a:tcPr/>
                </a:tc>
                <a:tc>
                  <a:txBody>
                    <a:bodyPr/>
                    <a:lstStyle/>
                    <a:p>
                      <a:endParaRPr lang="en-GB" sz="1400" dirty="0"/>
                    </a:p>
                    <a:p>
                      <a:endParaRPr lang="en-GB" sz="1400" dirty="0"/>
                    </a:p>
                    <a:p>
                      <a:endParaRPr lang="en-GB" sz="1400" dirty="0"/>
                    </a:p>
                  </a:txBody>
                  <a:tcPr/>
                </a:tc>
                <a:tc>
                  <a:txBody>
                    <a:bodyPr/>
                    <a:lstStyle/>
                    <a:p>
                      <a:endParaRPr lang="en-GB" sz="1400" dirty="0"/>
                    </a:p>
                  </a:txBody>
                  <a:tcPr/>
                </a:tc>
                <a:tc>
                  <a:txBody>
                    <a:bodyPr/>
                    <a:lstStyle/>
                    <a:p>
                      <a:endParaRPr lang="en-GB" sz="1400" dirty="0"/>
                    </a:p>
                  </a:txBody>
                  <a:tcPr/>
                </a:tc>
                <a:tc>
                  <a:txBody>
                    <a:bodyPr/>
                    <a:lstStyle/>
                    <a:p>
                      <a:endParaRPr lang="en-GB" sz="1400" dirty="0"/>
                    </a:p>
                  </a:txBody>
                  <a:tcPr/>
                </a:tc>
                <a:tc>
                  <a:txBody>
                    <a:bodyPr/>
                    <a:lstStyle/>
                    <a:p>
                      <a:endParaRPr lang="en-GB" sz="1400" dirty="0"/>
                    </a:p>
                  </a:txBody>
                  <a:tcPr/>
                </a:tc>
                <a:extLst>
                  <a:ext uri="{0D108BD9-81ED-4DB2-BD59-A6C34878D82A}">
                    <a16:rowId xmlns:a16="http://schemas.microsoft.com/office/drawing/2014/main" val="134818687"/>
                  </a:ext>
                </a:extLst>
              </a:tr>
              <a:tr h="676275">
                <a:tc>
                  <a:txBody>
                    <a:bodyPr/>
                    <a:lstStyle/>
                    <a:p>
                      <a:r>
                        <a:rPr lang="en-GB" sz="1400" dirty="0"/>
                        <a:t>Education</a:t>
                      </a:r>
                    </a:p>
                  </a:txBody>
                  <a:tcPr/>
                </a:tc>
                <a:tc>
                  <a:txBody>
                    <a:bodyPr/>
                    <a:lstStyle/>
                    <a:p>
                      <a:endParaRPr lang="en-GB" sz="1400" dirty="0"/>
                    </a:p>
                  </a:txBody>
                  <a:tcPr/>
                </a:tc>
                <a:tc>
                  <a:txBody>
                    <a:bodyPr/>
                    <a:lstStyle/>
                    <a:p>
                      <a:endParaRPr lang="en-GB" sz="1400" dirty="0"/>
                    </a:p>
                  </a:txBody>
                  <a:tcPr/>
                </a:tc>
                <a:tc>
                  <a:txBody>
                    <a:bodyPr/>
                    <a:lstStyle/>
                    <a:p>
                      <a:endParaRPr lang="en-GB" sz="1400" dirty="0"/>
                    </a:p>
                  </a:txBody>
                  <a:tcPr/>
                </a:tc>
                <a:tc>
                  <a:txBody>
                    <a:bodyPr/>
                    <a:lstStyle/>
                    <a:p>
                      <a:endParaRPr lang="en-GB" sz="1400" dirty="0"/>
                    </a:p>
                  </a:txBody>
                  <a:tcPr/>
                </a:tc>
                <a:tc>
                  <a:txBody>
                    <a:bodyPr/>
                    <a:lstStyle/>
                    <a:p>
                      <a:endParaRPr lang="en-GB" sz="1400" dirty="0"/>
                    </a:p>
                  </a:txBody>
                  <a:tcPr/>
                </a:tc>
                <a:extLst>
                  <a:ext uri="{0D108BD9-81ED-4DB2-BD59-A6C34878D82A}">
                    <a16:rowId xmlns:a16="http://schemas.microsoft.com/office/drawing/2014/main" val="988541061"/>
                  </a:ext>
                </a:extLst>
              </a:tr>
              <a:tr h="958031">
                <a:tc>
                  <a:txBody>
                    <a:bodyPr/>
                    <a:lstStyle/>
                    <a:p>
                      <a:r>
                        <a:rPr lang="en-GB" sz="1400" dirty="0"/>
                        <a:t>Waste disposal</a:t>
                      </a:r>
                    </a:p>
                  </a:txBody>
                  <a:tcPr/>
                </a:tc>
                <a:tc>
                  <a:txBody>
                    <a:bodyPr/>
                    <a:lstStyle/>
                    <a:p>
                      <a:endParaRPr lang="en-GB" sz="1400" dirty="0"/>
                    </a:p>
                  </a:txBody>
                  <a:tcPr/>
                </a:tc>
                <a:tc>
                  <a:txBody>
                    <a:bodyPr/>
                    <a:lstStyle/>
                    <a:p>
                      <a:endParaRPr lang="en-GB" sz="1400" dirty="0"/>
                    </a:p>
                  </a:txBody>
                  <a:tcPr/>
                </a:tc>
                <a:tc>
                  <a:txBody>
                    <a:bodyPr/>
                    <a:lstStyle/>
                    <a:p>
                      <a:endParaRPr lang="en-GB" sz="1400" dirty="0"/>
                    </a:p>
                  </a:txBody>
                  <a:tcPr/>
                </a:tc>
                <a:tc>
                  <a:txBody>
                    <a:bodyPr/>
                    <a:lstStyle/>
                    <a:p>
                      <a:endParaRPr lang="en-GB" sz="1400" dirty="0"/>
                    </a:p>
                  </a:txBody>
                  <a:tcPr/>
                </a:tc>
                <a:tc>
                  <a:txBody>
                    <a:bodyPr/>
                    <a:lstStyle/>
                    <a:p>
                      <a:endParaRPr lang="en-GB" sz="1400" dirty="0"/>
                    </a:p>
                  </a:txBody>
                  <a:tcPr/>
                </a:tc>
                <a:extLst>
                  <a:ext uri="{0D108BD9-81ED-4DB2-BD59-A6C34878D82A}">
                    <a16:rowId xmlns:a16="http://schemas.microsoft.com/office/drawing/2014/main" val="3900772020"/>
                  </a:ext>
                </a:extLst>
              </a:tr>
              <a:tr h="1069426">
                <a:tc>
                  <a:txBody>
                    <a:bodyPr/>
                    <a:lstStyle/>
                    <a:p>
                      <a:r>
                        <a:rPr lang="en-GB" sz="1400" dirty="0"/>
                        <a:t>Traffic congestion</a:t>
                      </a:r>
                    </a:p>
                  </a:txBody>
                  <a:tcPr/>
                </a:tc>
                <a:tc>
                  <a:txBody>
                    <a:bodyPr/>
                    <a:lstStyle/>
                    <a:p>
                      <a:endParaRPr lang="en-GB" sz="1400" dirty="0"/>
                    </a:p>
                  </a:txBody>
                  <a:tcPr/>
                </a:tc>
                <a:tc>
                  <a:txBody>
                    <a:bodyPr/>
                    <a:lstStyle/>
                    <a:p>
                      <a:endParaRPr lang="en-GB" sz="1400" dirty="0"/>
                    </a:p>
                  </a:txBody>
                  <a:tcPr/>
                </a:tc>
                <a:tc>
                  <a:txBody>
                    <a:bodyPr/>
                    <a:lstStyle/>
                    <a:p>
                      <a:endParaRPr lang="en-GB" sz="1400" dirty="0"/>
                    </a:p>
                  </a:txBody>
                  <a:tcPr/>
                </a:tc>
                <a:tc>
                  <a:txBody>
                    <a:bodyPr/>
                    <a:lstStyle/>
                    <a:p>
                      <a:endParaRPr lang="en-GB" sz="1400" dirty="0"/>
                    </a:p>
                  </a:txBody>
                  <a:tcPr/>
                </a:tc>
                <a:tc>
                  <a:txBody>
                    <a:bodyPr/>
                    <a:lstStyle/>
                    <a:p>
                      <a:endParaRPr lang="en-GB" sz="1400" dirty="0"/>
                    </a:p>
                  </a:txBody>
                  <a:tcPr/>
                </a:tc>
                <a:extLst>
                  <a:ext uri="{0D108BD9-81ED-4DB2-BD59-A6C34878D82A}">
                    <a16:rowId xmlns:a16="http://schemas.microsoft.com/office/drawing/2014/main" val="111709371"/>
                  </a:ext>
                </a:extLst>
              </a:tr>
            </a:tbl>
          </a:graphicData>
        </a:graphic>
      </p:graphicFrame>
    </p:spTree>
    <p:extLst>
      <p:ext uri="{BB962C8B-B14F-4D97-AF65-F5344CB8AC3E}">
        <p14:creationId xmlns:p14="http://schemas.microsoft.com/office/powerpoint/2010/main" val="6141073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368</TotalTime>
  <Words>951</Words>
  <Application>Microsoft Office PowerPoint</Application>
  <PresentationFormat>Widescreen</PresentationFormat>
  <Paragraphs>67</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Challenges in Rio de Janeiro</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Niall Carton</dc:creator>
  <cp:lastModifiedBy>Niall Carton</cp:lastModifiedBy>
  <cp:revision>1</cp:revision>
  <cp:lastPrinted>2022-12-01T07:51:44Z</cp:lastPrinted>
  <dcterms:created xsi:type="dcterms:W3CDTF">2022-11-30T12:41:50Z</dcterms:created>
  <dcterms:modified xsi:type="dcterms:W3CDTF">2022-12-01T09:59:33Z</dcterms:modified>
</cp:coreProperties>
</file>