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4" d="100"/>
          <a:sy n="64" d="100"/>
        </p:scale>
        <p:origin x="748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2015D-84FD-A54B-308D-A3186A20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93D410-6B5D-2EDF-FA0D-DB722CD73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4E2B17-26F1-94E1-26A6-3B067F8C4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AF65-A84C-4522-A9EE-DE70189DAA8E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5C3BF-4446-BC53-EDBC-5CD6F76DD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59146A-7818-44BE-6722-B30D11B35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A681-5C2C-425A-B4F3-066D89AD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49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F636A-6C5E-0C19-75C9-961E7FB88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DD6656-DEDA-AC7A-96EC-E7A0EA1E94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4F8AC-8FE3-057E-11BC-64B606FEB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AF65-A84C-4522-A9EE-DE70189DAA8E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157D2-2C96-8C28-016C-88A5EECB2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B20A6-584C-2C4F-C40A-C6A2EDD0D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A681-5C2C-425A-B4F3-066D89AD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467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358FDA-7C39-685B-E890-06D78898B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A584B7-E028-9897-3FA9-BC984981DD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0BE5C-9638-CC56-5B57-CEA26E8B9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AF65-A84C-4522-A9EE-DE70189DAA8E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E1E084-5784-3315-7CE7-2BDF0EBE3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D0D70-57E9-3CE9-285D-702EF73C7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A681-5C2C-425A-B4F3-066D89AD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097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EB16A-F3B7-EEBC-C12E-149161F71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D19C5-080F-0C3F-12D9-97A05FC5C7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D2BD9C-FCEE-BB7D-5028-FFF71F4E4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AF65-A84C-4522-A9EE-DE70189DAA8E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EDE7D3-A667-7DF5-48D1-EAAB4032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4B4D4-DCD2-864A-B88D-02F84DC4B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A681-5C2C-425A-B4F3-066D89AD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692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F837E-270E-8E4C-4816-1028C844D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7FD07C-67B7-D8A6-A170-70BC5A1979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1997B7-A7E0-2BC5-CA2F-B4F8558F0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AF65-A84C-4522-A9EE-DE70189DAA8E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A5640F-AC3C-AD28-6C4C-793025579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E12E3-D75A-7F33-3C3B-46E1D7F26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A681-5C2C-425A-B4F3-066D89AD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740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CCAAE-55B8-916E-32CB-C19BB2257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A8FCB-7EF9-A327-8B1B-36D7C8FFFA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B22D14-CB13-624D-11ED-BB4BF4BA29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7AAC6E-3A22-B8A0-3593-A5222ED3E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AF65-A84C-4522-A9EE-DE70189DAA8E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6D42C-A918-C909-9FA3-7054F5FCB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7B5D1-D22F-AB40-A88E-BB9BCC122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A681-5C2C-425A-B4F3-066D89AD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445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0E203-52EE-2A8E-605E-A8021B03E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4E10B7-B6AE-B433-DEF1-5C59B26D6B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BA0EF3-DA8B-77B7-E5A6-9CF194992D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669D32-9787-AEDC-6427-F3F1214914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39D116-6CB6-3D9A-7300-3ADF95F053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C02726-4F2A-8E42-4F2F-BF681319C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AF65-A84C-4522-A9EE-DE70189DAA8E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920B8C-6F40-2FAA-AD5B-5DCDBBEB3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46C422-41EC-FC0D-B8C5-EDE67B338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A681-5C2C-425A-B4F3-066D89AD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64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6502D-50F1-6175-3AC3-BA602A6DD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980365-FFDB-063D-49FD-6CAD3ADE7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AF65-A84C-4522-A9EE-DE70189DAA8E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D33EBD-4D26-D058-CAF3-27D0F1CEF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A30829-9A4D-6190-1891-F53549632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A681-5C2C-425A-B4F3-066D89AD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883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74E600-AE33-14DB-323B-80FC7769F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AF65-A84C-4522-A9EE-DE70189DAA8E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00D254-3352-E595-3168-29AB7A6BD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369B36-9DEA-FAA4-D73B-F48D5556E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A681-5C2C-425A-B4F3-066D89AD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765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17124-D5FD-92AE-76A8-3A3CBAB95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77129F-4788-9682-7324-542DA8101F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7744EB-9E63-6B6F-0ED1-46A30FF84D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105CB-4B60-D937-1744-C88675720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AF65-A84C-4522-A9EE-DE70189DAA8E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9DC71A-3A31-6C19-0EDB-CD4C402E7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8CDC76-3232-12B4-5675-18CC165C4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A681-5C2C-425A-B4F3-066D89AD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626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789C2-04ED-85CC-25A2-68556C64B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D08324-7A7D-08B2-DC6B-E674ADA157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58A17D-6B3B-11F4-EE18-1F65C2C9E0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742442-ADF6-40C2-DCB2-DD1CA4899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AF65-A84C-4522-A9EE-DE70189DAA8E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B22D18-BEC9-5183-40DE-C498F5F0A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7F07E5-DF3F-1EEE-F90A-BF7B7F02D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8A681-5C2C-425A-B4F3-066D89AD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17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6EA5C5-2808-155A-0BE3-939DE288F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5434A-2B51-F011-2A5A-EC88B2ED44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C731A-D25B-2A7F-9F78-10D07A1123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1AF65-A84C-4522-A9EE-DE70189DAA8E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2C2C3-FC67-CCFA-FBB1-E1CACE7A2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C5F434-F28C-020E-B99C-EC3B630C75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8A681-5C2C-425A-B4F3-066D89ADC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77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CCB53-1247-70B4-62E2-6F46DD23E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5598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GB" sz="3200" b="1" u="sng" dirty="0">
                <a:latin typeface="+mn-lt"/>
              </a:rPr>
              <a:t>Why do cities grow?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4E369C-75DF-C898-A5BD-47274A2907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655983"/>
            <a:ext cx="12192000" cy="437321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en-GB" dirty="0"/>
              <a:t>LO: To explain why natural increase and rural to urban migration lead to urbanisation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61C9F6-F8DE-9367-8B73-B37F1E3D62EC}"/>
              </a:ext>
            </a:extLst>
          </p:cNvPr>
          <p:cNvSpPr txBox="1"/>
          <p:nvPr/>
        </p:nvSpPr>
        <p:spPr>
          <a:xfrm>
            <a:off x="566530" y="1649896"/>
            <a:ext cx="5695122" cy="41549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Decide if each of these statements is referring to a HIC or LIC:</a:t>
            </a:r>
          </a:p>
          <a:p>
            <a:endParaRPr lang="en-GB" sz="2400" dirty="0"/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Urbanisation happened much earlier so most people are already living in urban areas.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Their rate of urbanisation is slowing down.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They have about 35% of their population living in urban areas.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Urbanisation is speeding up.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07E05B-491F-3D31-1F29-5C8DAEF5F50F}"/>
              </a:ext>
            </a:extLst>
          </p:cNvPr>
          <p:cNvSpPr txBox="1"/>
          <p:nvPr/>
        </p:nvSpPr>
        <p:spPr>
          <a:xfrm>
            <a:off x="6530009" y="2544417"/>
            <a:ext cx="14312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B050"/>
                </a:solidFill>
              </a:rPr>
              <a:t>HIC</a:t>
            </a:r>
          </a:p>
          <a:p>
            <a:endParaRPr lang="en-GB" sz="2400" dirty="0">
              <a:solidFill>
                <a:srgbClr val="00B050"/>
              </a:solidFill>
            </a:endParaRPr>
          </a:p>
          <a:p>
            <a:r>
              <a:rPr lang="en-GB" sz="2400" dirty="0">
                <a:solidFill>
                  <a:srgbClr val="00B050"/>
                </a:solidFill>
              </a:rPr>
              <a:t>HIC</a:t>
            </a:r>
          </a:p>
          <a:p>
            <a:endParaRPr lang="en-GB" sz="2400" dirty="0">
              <a:solidFill>
                <a:srgbClr val="00B050"/>
              </a:solidFill>
            </a:endParaRPr>
          </a:p>
          <a:p>
            <a:endParaRPr lang="en-GB" sz="2400" dirty="0">
              <a:solidFill>
                <a:srgbClr val="00B050"/>
              </a:solidFill>
            </a:endParaRPr>
          </a:p>
          <a:p>
            <a:r>
              <a:rPr lang="en-GB" sz="2400" dirty="0">
                <a:solidFill>
                  <a:srgbClr val="00B050"/>
                </a:solidFill>
              </a:rPr>
              <a:t>LIC</a:t>
            </a:r>
          </a:p>
          <a:p>
            <a:endParaRPr lang="en-GB" sz="2400" dirty="0">
              <a:solidFill>
                <a:srgbClr val="00B050"/>
              </a:solidFill>
            </a:endParaRPr>
          </a:p>
          <a:p>
            <a:r>
              <a:rPr lang="en-GB" sz="2400" dirty="0">
                <a:solidFill>
                  <a:srgbClr val="00B050"/>
                </a:solidFill>
              </a:rPr>
              <a:t>LIC</a:t>
            </a:r>
          </a:p>
        </p:txBody>
      </p:sp>
    </p:spTree>
    <p:extLst>
      <p:ext uri="{BB962C8B-B14F-4D97-AF65-F5344CB8AC3E}">
        <p14:creationId xmlns:p14="http://schemas.microsoft.com/office/powerpoint/2010/main" val="20089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03B5CBA-9E98-28FA-A224-1AAAA84A9C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102899"/>
              </p:ext>
            </p:extLst>
          </p:nvPr>
        </p:nvGraphicFramePr>
        <p:xfrm>
          <a:off x="0" y="0"/>
          <a:ext cx="12192000" cy="6857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4675">
                  <a:extLst>
                    <a:ext uri="{9D8B030D-6E8A-4147-A177-3AD203B41FA5}">
                      <a16:colId xmlns:a16="http://schemas.microsoft.com/office/drawing/2014/main" val="2836093214"/>
                    </a:ext>
                  </a:extLst>
                </a:gridCol>
                <a:gridCol w="9077325">
                  <a:extLst>
                    <a:ext uri="{9D8B030D-6E8A-4147-A177-3AD203B41FA5}">
                      <a16:colId xmlns:a16="http://schemas.microsoft.com/office/drawing/2014/main" val="4204941749"/>
                    </a:ext>
                  </a:extLst>
                </a:gridCol>
              </a:tblGrid>
              <a:tr h="953354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Migration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The movement of people from the countryside to towns/cities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7753293"/>
                  </a:ext>
                </a:extLst>
              </a:tr>
              <a:tr h="522807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Natural increase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When birth rate is lower than the death 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5276463"/>
                  </a:ext>
                </a:extLst>
              </a:tr>
              <a:tr h="522807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Megacity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The movement of people from one place to another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748656"/>
                  </a:ext>
                </a:extLst>
              </a:tr>
              <a:tr h="522807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Birth 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The number of babies born per 1000 people per year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9014709"/>
                  </a:ext>
                </a:extLst>
              </a:tr>
              <a:tr h="1383901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Rural to urban migration</a:t>
                      </a:r>
                    </a:p>
                    <a:p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When birth rate is higher than the death 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6032635"/>
                  </a:ext>
                </a:extLst>
              </a:tr>
              <a:tr h="953354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Push factors</a:t>
                      </a:r>
                    </a:p>
                    <a:p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A city with a population of 10 million people or higher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2101606"/>
                  </a:ext>
                </a:extLst>
              </a:tr>
              <a:tr h="953354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Natural decrease</a:t>
                      </a:r>
                    </a:p>
                    <a:p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Negative factors that make people want to leave an area.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6135709"/>
                  </a:ext>
                </a:extLst>
              </a:tr>
              <a:tr h="522807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Pull factors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Positive factors that make people want to move to an area.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099046"/>
                  </a:ext>
                </a:extLst>
              </a:tr>
              <a:tr h="522807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Death 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The number of people who die per 1000 per year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980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339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03B5CBA-9E98-28FA-A224-1AAAA84A9C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249777"/>
              </p:ext>
            </p:extLst>
          </p:nvPr>
        </p:nvGraphicFramePr>
        <p:xfrm>
          <a:off x="0" y="0"/>
          <a:ext cx="12192000" cy="6857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4675">
                  <a:extLst>
                    <a:ext uri="{9D8B030D-6E8A-4147-A177-3AD203B41FA5}">
                      <a16:colId xmlns:a16="http://schemas.microsoft.com/office/drawing/2014/main" val="2836093214"/>
                    </a:ext>
                  </a:extLst>
                </a:gridCol>
                <a:gridCol w="9077325">
                  <a:extLst>
                    <a:ext uri="{9D8B030D-6E8A-4147-A177-3AD203B41FA5}">
                      <a16:colId xmlns:a16="http://schemas.microsoft.com/office/drawing/2014/main" val="4204941749"/>
                    </a:ext>
                  </a:extLst>
                </a:gridCol>
              </a:tblGrid>
              <a:tr h="953354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Migration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The movement of people from the countryside to towns/cities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753293"/>
                  </a:ext>
                </a:extLst>
              </a:tr>
              <a:tr h="522807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Natural increase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When birth rate is lower than the death 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276463"/>
                  </a:ext>
                </a:extLst>
              </a:tr>
              <a:tr h="522807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Megacity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The movement of people from one place to another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48656"/>
                  </a:ext>
                </a:extLst>
              </a:tr>
              <a:tr h="522807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Birth 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The number of babies born per 1000 people per year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014709"/>
                  </a:ext>
                </a:extLst>
              </a:tr>
              <a:tr h="1383901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Rural to urban migration</a:t>
                      </a:r>
                    </a:p>
                    <a:p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When birth rate is higher than the death 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6032635"/>
                  </a:ext>
                </a:extLst>
              </a:tr>
              <a:tr h="953354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Push factors</a:t>
                      </a:r>
                    </a:p>
                    <a:p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A city with a population of 10 million people or higher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2101606"/>
                  </a:ext>
                </a:extLst>
              </a:tr>
              <a:tr h="953354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Natural decrease</a:t>
                      </a:r>
                    </a:p>
                    <a:p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Negative factors that make people want to leave an area.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6135709"/>
                  </a:ext>
                </a:extLst>
              </a:tr>
              <a:tr h="522807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Pull factors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Positive factors that make people want to move to an area.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099046"/>
                  </a:ext>
                </a:extLst>
              </a:tr>
              <a:tr h="522807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Death 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</a:rPr>
                        <a:t>The number of people who die per 1000 per year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980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749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75864D-5F79-1457-316B-98EBBD81D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66750"/>
            <a:ext cx="5381625" cy="608524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E0DD61C-FACA-47F1-A20E-C232D21D90FE}"/>
              </a:ext>
            </a:extLst>
          </p:cNvPr>
          <p:cNvSpPr txBox="1"/>
          <p:nvPr/>
        </p:nvSpPr>
        <p:spPr>
          <a:xfrm>
            <a:off x="0" y="-49769"/>
            <a:ext cx="1219200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What causes cities to grow?</a:t>
            </a:r>
          </a:p>
        </p:txBody>
      </p:sp>
      <p:pic>
        <p:nvPicPr>
          <p:cNvPr id="26" name="Google Shape;141;p21">
            <a:extLst>
              <a:ext uri="{FF2B5EF4-FFF2-40B4-BE49-F238E27FC236}">
                <a16:creationId xmlns:a16="http://schemas.microsoft.com/office/drawing/2014/main" id="{FF7A2EE0-DB67-329F-F924-DE047272A9F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3741" y="1213020"/>
            <a:ext cx="2793255" cy="2364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142;p21">
            <a:extLst>
              <a:ext uri="{FF2B5EF4-FFF2-40B4-BE49-F238E27FC236}">
                <a16:creationId xmlns:a16="http://schemas.microsoft.com/office/drawing/2014/main" id="{FEDC2A54-3843-CE08-49F4-6BE5E896A6F0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5286" y="4519427"/>
            <a:ext cx="2345844" cy="225110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DD3D382-2330-BF0B-55CD-B38C96B66BFB}"/>
              </a:ext>
            </a:extLst>
          </p:cNvPr>
          <p:cNvSpPr txBox="1"/>
          <p:nvPr/>
        </p:nvSpPr>
        <p:spPr>
          <a:xfrm>
            <a:off x="6866816" y="457997"/>
            <a:ext cx="2854960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/>
              <a:t>Natural increase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F677E8-8A5A-CF37-9456-4252138C6EC0}"/>
              </a:ext>
            </a:extLst>
          </p:cNvPr>
          <p:cNvSpPr txBox="1"/>
          <p:nvPr/>
        </p:nvSpPr>
        <p:spPr>
          <a:xfrm>
            <a:off x="6866816" y="3809588"/>
            <a:ext cx="3872304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/>
              <a:t>Rural to urban migration</a:t>
            </a:r>
          </a:p>
        </p:txBody>
      </p:sp>
    </p:spTree>
    <p:extLst>
      <p:ext uri="{BB962C8B-B14F-4D97-AF65-F5344CB8AC3E}">
        <p14:creationId xmlns:p14="http://schemas.microsoft.com/office/powerpoint/2010/main" val="403100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4;p31">
            <a:extLst>
              <a:ext uri="{FF2B5EF4-FFF2-40B4-BE49-F238E27FC236}">
                <a16:creationId xmlns:a16="http://schemas.microsoft.com/office/drawing/2014/main" id="{5D0935D1-16C7-F390-1DD2-C72FEC5A8E2E}"/>
              </a:ext>
            </a:extLst>
          </p:cNvPr>
          <p:cNvSpPr/>
          <p:nvPr/>
        </p:nvSpPr>
        <p:spPr>
          <a:xfrm>
            <a:off x="123825" y="2697600"/>
            <a:ext cx="5238749" cy="4160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82850" tIns="91400" rIns="182850" bIns="91400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ea typeface="Montserrat"/>
                <a:cs typeface="Montserrat"/>
                <a:sym typeface="Montserrat"/>
              </a:rPr>
              <a:t>Wages are higher in cities.</a:t>
            </a:r>
            <a:endParaRPr sz="2400" dirty="0">
              <a:ea typeface="Montserrat"/>
              <a:cs typeface="Montserrat"/>
              <a:sym typeface="Montserra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ea typeface="Montserrat"/>
                <a:cs typeface="Montserrat"/>
                <a:sym typeface="Montserrat"/>
              </a:rPr>
              <a:t>A higher standard of living is possible.</a:t>
            </a:r>
            <a:endParaRPr sz="2400" dirty="0">
              <a:ea typeface="Montserrat"/>
              <a:cs typeface="Montserrat"/>
              <a:sym typeface="Montserra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ea typeface="Montserrat"/>
                <a:cs typeface="Montserrat"/>
                <a:sym typeface="Montserrat"/>
              </a:rPr>
              <a:t>Climate change is making farming difficult.</a:t>
            </a:r>
            <a:endParaRPr sz="2400" dirty="0">
              <a:ea typeface="Montserrat"/>
              <a:cs typeface="Montserrat"/>
              <a:sym typeface="Montserra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ea typeface="Montserrat"/>
                <a:cs typeface="Montserrat"/>
                <a:sym typeface="Montserrat"/>
              </a:rPr>
              <a:t>Few doctors or hospitals.</a:t>
            </a:r>
            <a:endParaRPr sz="2400" dirty="0">
              <a:ea typeface="Montserrat"/>
              <a:cs typeface="Montserrat"/>
              <a:sym typeface="Montserra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ea typeface="Montserrat"/>
                <a:cs typeface="Montserrat"/>
                <a:sym typeface="Montserrat"/>
              </a:rPr>
              <a:t>Better medical facilities.</a:t>
            </a:r>
            <a:endParaRPr sz="2400" dirty="0">
              <a:ea typeface="Montserrat"/>
              <a:cs typeface="Montserrat"/>
              <a:sym typeface="Montserra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ea typeface="Montserrat"/>
                <a:cs typeface="Montserrat"/>
                <a:sym typeface="Montserrat"/>
              </a:rPr>
              <a:t>Drought reduces crop yields.</a:t>
            </a:r>
            <a:endParaRPr sz="2400" dirty="0">
              <a:ea typeface="Montserrat"/>
              <a:cs typeface="Montserrat"/>
              <a:sym typeface="Montserra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ea typeface="Montserrat"/>
                <a:cs typeface="Montserrat"/>
                <a:sym typeface="Montserrat"/>
              </a:rPr>
              <a:t>Better chance of education.</a:t>
            </a:r>
            <a:endParaRPr sz="2400" dirty="0">
              <a:ea typeface="Montserrat"/>
              <a:cs typeface="Montserrat"/>
              <a:sym typeface="Montserra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ea typeface="Montserrat"/>
                <a:cs typeface="Montserrat"/>
                <a:sym typeface="Montserrat"/>
              </a:rPr>
              <a:t>Schools only provide basic education.</a:t>
            </a:r>
            <a:endParaRPr sz="2400" dirty="0">
              <a:ea typeface="Montserrat"/>
              <a:cs typeface="Montserrat"/>
              <a:sym typeface="Montserrat"/>
            </a:endParaRPr>
          </a:p>
        </p:txBody>
      </p:sp>
      <p:graphicFrame>
        <p:nvGraphicFramePr>
          <p:cNvPr id="3" name="Google Shape;285;p31">
            <a:extLst>
              <a:ext uri="{FF2B5EF4-FFF2-40B4-BE49-F238E27FC236}">
                <a16:creationId xmlns:a16="http://schemas.microsoft.com/office/drawing/2014/main" id="{09940318-6F23-C572-83CA-68289C6410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195754"/>
              </p:ext>
            </p:extLst>
          </p:nvPr>
        </p:nvGraphicFramePr>
        <p:xfrm>
          <a:off x="5715800" y="304500"/>
          <a:ext cx="6476200" cy="2689377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238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8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6633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+mn-lt"/>
                          <a:ea typeface="Montserrat"/>
                          <a:cs typeface="Montserrat"/>
                          <a:sym typeface="Montserrat"/>
                        </a:rPr>
                        <a:t>Push factors</a:t>
                      </a:r>
                      <a:endParaRPr sz="2400" dirty="0">
                        <a:latin typeface="+mn-l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38100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latin typeface="+mn-lt"/>
                          <a:ea typeface="Montserrat"/>
                          <a:cs typeface="Montserrat"/>
                          <a:sym typeface="Montserrat"/>
                        </a:rPr>
                        <a:t>Pull factors</a:t>
                      </a:r>
                      <a:endParaRPr sz="2400">
                        <a:latin typeface="+mn-l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0767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+mn-l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+mn-l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+mn-l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+mn-l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38100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+mn-l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E17F3868-6FDA-8F2A-BF61-6C8DFCB3F3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340"/>
          <a:stretch/>
        </p:blipFill>
        <p:spPr>
          <a:xfrm>
            <a:off x="5715800" y="3429000"/>
            <a:ext cx="6096000" cy="34004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1DCC8A-C7F9-08AD-D821-717A5718493E}"/>
              </a:ext>
            </a:extLst>
          </p:cNvPr>
          <p:cNvSpPr txBox="1"/>
          <p:nvPr/>
        </p:nvSpPr>
        <p:spPr>
          <a:xfrm>
            <a:off x="355600" y="396240"/>
            <a:ext cx="3982720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Categorise the statements into push and pull.</a:t>
            </a:r>
          </a:p>
          <a:p>
            <a:r>
              <a:rPr lang="en-GB" sz="2400" dirty="0"/>
              <a:t>Label them as social, economic and environmental.</a:t>
            </a:r>
          </a:p>
        </p:txBody>
      </p:sp>
    </p:spTree>
    <p:extLst>
      <p:ext uri="{BB962C8B-B14F-4D97-AF65-F5344CB8AC3E}">
        <p14:creationId xmlns:p14="http://schemas.microsoft.com/office/powerpoint/2010/main" val="1010508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35;p37">
            <a:extLst>
              <a:ext uri="{FF2B5EF4-FFF2-40B4-BE49-F238E27FC236}">
                <a16:creationId xmlns:a16="http://schemas.microsoft.com/office/drawing/2014/main" id="{345C57DF-70E8-B9F4-4181-922F6CB1BBDB}"/>
              </a:ext>
            </a:extLst>
          </p:cNvPr>
          <p:cNvSpPr/>
          <p:nvPr/>
        </p:nvSpPr>
        <p:spPr>
          <a:xfrm>
            <a:off x="0" y="0"/>
            <a:ext cx="12192000" cy="8900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50" tIns="91400" rIns="182850" bIns="914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dirty="0">
                <a:ea typeface="Montserrat"/>
                <a:cs typeface="Montserrat"/>
                <a:sym typeface="Montserrat"/>
              </a:rPr>
              <a:t>Using the photo and your own understanding, explain the factors affecting the rate of urbanisation.   (4 marks)</a:t>
            </a:r>
            <a:endParaRPr sz="2800" b="1" dirty="0">
              <a:ea typeface="Montserrat"/>
              <a:cs typeface="Montserrat"/>
              <a:sym typeface="Montserrat"/>
            </a:endParaRPr>
          </a:p>
        </p:txBody>
      </p:sp>
      <p:sp>
        <p:nvSpPr>
          <p:cNvPr id="3" name="Google Shape;336;p37">
            <a:extLst>
              <a:ext uri="{FF2B5EF4-FFF2-40B4-BE49-F238E27FC236}">
                <a16:creationId xmlns:a16="http://schemas.microsoft.com/office/drawing/2014/main" id="{33489A5A-629B-B467-0034-AC06C70B2FF4}"/>
              </a:ext>
            </a:extLst>
          </p:cNvPr>
          <p:cNvSpPr/>
          <p:nvPr/>
        </p:nvSpPr>
        <p:spPr>
          <a:xfrm>
            <a:off x="123635" y="1918470"/>
            <a:ext cx="5213678" cy="2742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91400" rIns="182850" bIns="914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dirty="0">
                <a:ea typeface="Montserrat"/>
                <a:cs typeface="Montserrat"/>
                <a:sym typeface="Montserrat"/>
              </a:rPr>
              <a:t>Point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dirty="0">
                <a:ea typeface="Montserrat"/>
                <a:cs typeface="Montserrat"/>
                <a:sym typeface="Montserrat"/>
              </a:rPr>
              <a:t>Evidence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dirty="0">
                <a:ea typeface="Montserrat"/>
                <a:cs typeface="Montserrat"/>
                <a:sym typeface="Montserrat"/>
              </a:rPr>
              <a:t>Explanation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2400" b="1" dirty="0"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dirty="0">
                <a:ea typeface="Montserrat"/>
                <a:cs typeface="Montserrat"/>
                <a:sym typeface="Montserrat"/>
              </a:rPr>
              <a:t>2 ideas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dirty="0">
                <a:ea typeface="Montserrat"/>
                <a:cs typeface="Montserrat"/>
                <a:sym typeface="Montserrat"/>
              </a:rPr>
              <a:t>Reference the photo and your own knowledge</a:t>
            </a:r>
            <a:endParaRPr sz="2400" b="1" dirty="0">
              <a:ea typeface="Montserrat"/>
              <a:cs typeface="Montserrat"/>
              <a:sym typeface="Montserrat"/>
            </a:endParaRPr>
          </a:p>
        </p:txBody>
      </p:sp>
      <p:pic>
        <p:nvPicPr>
          <p:cNvPr id="4" name="Google Shape;338;p37">
            <a:extLst>
              <a:ext uri="{FF2B5EF4-FFF2-40B4-BE49-F238E27FC236}">
                <a16:creationId xmlns:a16="http://schemas.microsoft.com/office/drawing/2014/main" id="{2B6DDDE2-A222-A027-77B3-EAFB53E9B67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69798" y="1506276"/>
            <a:ext cx="4167706" cy="50436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9703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BCCF0B4-C959-AADA-920C-2671E08EA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3782"/>
            <a:ext cx="12192000" cy="519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797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410</Words>
  <Application>Microsoft Office PowerPoint</Application>
  <PresentationFormat>Widescreen</PresentationFormat>
  <Paragraphs>76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Why do cities grow?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do cities grow?</dc:title>
  <dc:creator>Niall Carton</dc:creator>
  <cp:lastModifiedBy>Niall Carton</cp:lastModifiedBy>
  <cp:revision>1</cp:revision>
  <dcterms:created xsi:type="dcterms:W3CDTF">2022-11-03T13:14:56Z</dcterms:created>
  <dcterms:modified xsi:type="dcterms:W3CDTF">2022-11-03T13:48:12Z</dcterms:modified>
</cp:coreProperties>
</file>