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7" r:id="rId3"/>
    <p:sldId id="263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140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microsoft.com/office/2016/11/relationships/changesInfo" Target="changesInfos/changesInfo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iall Carton" userId="b8012f77-92ab-40a4-a023-1921f514d035" providerId="ADAL" clId="{53F9F1C0-C120-434D-ADD6-239AFA0480F9}"/>
    <pc:docChg chg="modSld">
      <pc:chgData name="Niall Carton" userId="b8012f77-92ab-40a4-a023-1921f514d035" providerId="ADAL" clId="{53F9F1C0-C120-434D-ADD6-239AFA0480F9}" dt="2022-09-15T09:59:25.754" v="19" actId="14100"/>
      <pc:docMkLst>
        <pc:docMk/>
      </pc:docMkLst>
      <pc:sldChg chg="addSp modSp mod">
        <pc:chgData name="Niall Carton" userId="b8012f77-92ab-40a4-a023-1921f514d035" providerId="ADAL" clId="{53F9F1C0-C120-434D-ADD6-239AFA0480F9}" dt="2022-09-15T09:59:25.754" v="19" actId="14100"/>
        <pc:sldMkLst>
          <pc:docMk/>
          <pc:sldMk cId="0" sldId="257"/>
        </pc:sldMkLst>
        <pc:spChg chg="mod">
          <ac:chgData name="Niall Carton" userId="b8012f77-92ab-40a4-a023-1921f514d035" providerId="ADAL" clId="{53F9F1C0-C120-434D-ADD6-239AFA0480F9}" dt="2022-09-15T09:59:15.433" v="17" actId="1076"/>
          <ac:spMkLst>
            <pc:docMk/>
            <pc:sldMk cId="0" sldId="257"/>
            <ac:spMk id="4" creationId="{00000000-0000-0000-0000-000000000000}"/>
          </ac:spMkLst>
        </pc:spChg>
        <pc:spChg chg="add mod">
          <ac:chgData name="Niall Carton" userId="b8012f77-92ab-40a4-a023-1921f514d035" providerId="ADAL" clId="{53F9F1C0-C120-434D-ADD6-239AFA0480F9}" dt="2022-09-15T09:59:25.754" v="19" actId="14100"/>
          <ac:spMkLst>
            <pc:docMk/>
            <pc:sldMk cId="0" sldId="257"/>
            <ac:spMk id="6" creationId="{72C95389-CF8E-0FDE-77D7-074FA4A7E0A4}"/>
          </ac:spMkLst>
        </pc:spChg>
        <pc:picChg chg="mod">
          <ac:chgData name="Niall Carton" userId="b8012f77-92ab-40a4-a023-1921f514d035" providerId="ADAL" clId="{53F9F1C0-C120-434D-ADD6-239AFA0480F9}" dt="2022-09-15T09:59:15.433" v="17" actId="1076"/>
          <ac:picMkLst>
            <pc:docMk/>
            <pc:sldMk cId="0" sldId="257"/>
            <ac:picMk id="2050" creationId="{00000000-0000-0000-0000-000000000000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0B3A2-D071-4CB1-BB29-AC985A2C83C8}" type="datetimeFigureOut">
              <a:rPr lang="en-GB" smtClean="0"/>
              <a:t>15/09/2022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FB41E-D2E0-4AF5-8073-897C60359C2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0B3A2-D071-4CB1-BB29-AC985A2C83C8}" type="datetimeFigureOut">
              <a:rPr lang="en-GB" smtClean="0"/>
              <a:t>15/09/2022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FB41E-D2E0-4AF5-8073-897C60359C2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0B3A2-D071-4CB1-BB29-AC985A2C83C8}" type="datetimeFigureOut">
              <a:rPr lang="en-GB" smtClean="0"/>
              <a:t>15/09/2022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FB41E-D2E0-4AF5-8073-897C60359C2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3E4CFA-2B12-2468-8B72-C5FC5B71A0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9E060B4-098B-15D0-FFCF-8C1A7AF900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0F182A-3BD1-0BAD-3544-DDEDDDE189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CD71C-1458-4E3B-80DE-FB2C12246960}" type="datetimeFigureOut">
              <a:rPr lang="en-GB" smtClean="0"/>
              <a:t>15/09/2022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C350EA-EDF7-2D07-74E9-440539D5DE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C9B40B-28A0-2821-A46F-F1BC2C890D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289EC-C113-4A25-A470-440EC5D283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83397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46AFC4-74C2-B942-372E-93585AFD20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01E05A-9C72-4E8C-1E52-0DC6062D4C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750981-736F-49DE-08C7-8A240050DA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CD71C-1458-4E3B-80DE-FB2C12246960}" type="datetimeFigureOut">
              <a:rPr lang="en-GB" smtClean="0"/>
              <a:t>15/09/2022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E437B7-E302-1227-55E5-742B7E6685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A377A9-9A48-8D1F-6457-CF483D94D0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289EC-C113-4A25-A470-440EC5D283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58282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33C3F4-0C81-8FAF-0D5C-CB917BBF1E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66EE96-6503-C2A5-2C6E-826C665ADE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2C8EB8-FBB3-5EC2-5E67-36E8EC64DC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CD71C-1458-4E3B-80DE-FB2C12246960}" type="datetimeFigureOut">
              <a:rPr lang="en-GB" smtClean="0"/>
              <a:t>15/09/2022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231C9B-1702-7B60-35E2-722CDEC3B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F6A22F-240D-25CB-24FA-D3C55B2DA2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289EC-C113-4A25-A470-440EC5D283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14181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802155-AC04-03E0-AE23-CCAC5BCD2F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039E8B-3703-0A57-6829-40E905E55D2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4B9AA4-99FB-E971-5D3E-19141407AD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A8C0E9-6DF4-3EB9-65C6-EC0201B91A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CD71C-1458-4E3B-80DE-FB2C12246960}" type="datetimeFigureOut">
              <a:rPr lang="en-GB" smtClean="0"/>
              <a:t>15/09/2022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B86769-E381-0257-3439-F67383274B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AC6344-77B5-93B7-259F-4F95E15210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289EC-C113-4A25-A470-440EC5D283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27963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BC41D9-5611-0B7A-D725-984446A875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44F0D2-1354-8CE8-0636-B18F39A846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2340E27-2765-00BB-BAD3-3B8CC5979B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545A020-A9FE-900A-A753-9F3CC596422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7591C7-0BE4-D176-22D2-602C08B9BD3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C848D79-18A8-09CF-1835-105AFC41C5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CD71C-1458-4E3B-80DE-FB2C12246960}" type="datetimeFigureOut">
              <a:rPr lang="en-GB" smtClean="0"/>
              <a:t>15/09/2022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CD7305-ABD7-30A8-D801-C5519DE111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B4802E5-00A4-AEB4-87C8-751FA25072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289EC-C113-4A25-A470-440EC5D283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00297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FF3F9A-2526-62E0-9F8F-25E8D04A78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E760625-A5FF-CB74-C131-983DA04C8B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CD71C-1458-4E3B-80DE-FB2C12246960}" type="datetimeFigureOut">
              <a:rPr lang="en-GB" smtClean="0"/>
              <a:t>15/09/2022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6D2174D-E124-0DB2-3D2B-73EFDA328B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4F2D76-BAC7-C4E8-5D6B-A87ED8FFF1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289EC-C113-4A25-A470-440EC5D283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550365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F7EB1B6-2EE6-9C48-B7DA-F61B81420B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CD71C-1458-4E3B-80DE-FB2C12246960}" type="datetimeFigureOut">
              <a:rPr lang="en-GB" smtClean="0"/>
              <a:t>15/09/2022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76DAA3E-074F-B46F-C8ED-703036B3D9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E1D729-1884-A676-067E-5470D0354B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289EC-C113-4A25-A470-440EC5D283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543781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C5C70A-EF1F-AC41-7248-08BC13EC41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0E5138-6ECF-F255-0850-86DEFC0CEC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B2EC1F9-0F09-2F4B-C627-15A9706FB2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C5C8BA-632D-C14F-4265-3254889F43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CD71C-1458-4E3B-80DE-FB2C12246960}" type="datetimeFigureOut">
              <a:rPr lang="en-GB" smtClean="0"/>
              <a:t>15/09/2022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7D7D2E-482B-6564-C55B-A8242F836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676095C-8F4A-1FBE-0F98-F79B73440A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289EC-C113-4A25-A470-440EC5D283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2481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0B3A2-D071-4CB1-BB29-AC985A2C83C8}" type="datetimeFigureOut">
              <a:rPr lang="en-GB" smtClean="0"/>
              <a:t>15/09/2022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FB41E-D2E0-4AF5-8073-897C60359C2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06031B-4615-AFF9-3641-FA10913224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A6959F0-7503-8DFB-4B6D-EF6573C5B47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A10A4EB-959F-306F-8E1D-457BEFB9D5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AEADC7-4F2A-C719-FBAA-6F849090D8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CD71C-1458-4E3B-80DE-FB2C12246960}" type="datetimeFigureOut">
              <a:rPr lang="en-GB" smtClean="0"/>
              <a:t>15/09/2022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D5C1EE-0D11-ACFA-2A94-F8E6EAD623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2371E49-60DE-62F4-E117-5F2138D263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289EC-C113-4A25-A470-440EC5D283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93856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9805D4-E05D-DB99-3D45-D40C0A562E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A526978-81A8-F3E3-1CD9-0667CB211C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8814C8-FEE5-BF57-DDCB-7CF3596484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CD71C-1458-4E3B-80DE-FB2C12246960}" type="datetimeFigureOut">
              <a:rPr lang="en-GB" smtClean="0"/>
              <a:t>15/09/2022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E254C0-70C3-32BC-AAC5-3DE51CF4D1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8F3B1-AEC6-E47C-8D82-02E0976D04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289EC-C113-4A25-A470-440EC5D283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52731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B9E4C49-3462-703C-B4D3-02F4BD6FD12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255999B-CFA1-05C8-6C28-D736864DA0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BFAEE5-F95E-F1FE-4338-578705F60C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CD71C-1458-4E3B-80DE-FB2C12246960}" type="datetimeFigureOut">
              <a:rPr lang="en-GB" smtClean="0"/>
              <a:t>15/09/2022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F81F82-3964-BFA4-3E80-70FAC8462B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5A5978-5EFB-DCB7-2F39-38C63E2810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289EC-C113-4A25-A470-440EC5D283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17197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0B3A2-D071-4CB1-BB29-AC985A2C83C8}" type="datetimeFigureOut">
              <a:rPr lang="en-GB" smtClean="0"/>
              <a:t>15/09/2022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FB41E-D2E0-4AF5-8073-897C60359C2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0B3A2-D071-4CB1-BB29-AC985A2C83C8}" type="datetimeFigureOut">
              <a:rPr lang="en-GB" smtClean="0"/>
              <a:t>15/09/2022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FB41E-D2E0-4AF5-8073-897C60359C2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0B3A2-D071-4CB1-BB29-AC985A2C83C8}" type="datetimeFigureOut">
              <a:rPr lang="en-GB" smtClean="0"/>
              <a:t>15/09/2022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FB41E-D2E0-4AF5-8073-897C60359C2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0B3A2-D071-4CB1-BB29-AC985A2C83C8}" type="datetimeFigureOut">
              <a:rPr lang="en-GB" smtClean="0"/>
              <a:t>15/09/2022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FB41E-D2E0-4AF5-8073-897C60359C2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0B3A2-D071-4CB1-BB29-AC985A2C83C8}" type="datetimeFigureOut">
              <a:rPr lang="en-GB" smtClean="0"/>
              <a:t>15/09/2022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FB41E-D2E0-4AF5-8073-897C60359C2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0B3A2-D071-4CB1-BB29-AC985A2C83C8}" type="datetimeFigureOut">
              <a:rPr lang="en-GB" smtClean="0"/>
              <a:t>15/09/2022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FB41E-D2E0-4AF5-8073-897C60359C2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0B3A2-D071-4CB1-BB29-AC985A2C83C8}" type="datetimeFigureOut">
              <a:rPr lang="en-GB" smtClean="0"/>
              <a:t>15/09/2022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FB41E-D2E0-4AF5-8073-897C60359C2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D0B3A2-D071-4CB1-BB29-AC985A2C83C8}" type="datetimeFigureOut">
              <a:rPr lang="en-GB" smtClean="0"/>
              <a:t>15/09/2022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0FB41E-D2E0-4AF5-8073-897C60359C2D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120719D-478D-9D58-29A7-0C467B57A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EDDD72-65CF-DA43-D2C2-AD9CBE8CD7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BAB3F4-0EB1-39B2-4D54-74136427AF6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FCD71C-1458-4E3B-80DE-FB2C12246960}" type="datetimeFigureOut">
              <a:rPr lang="en-GB" smtClean="0"/>
              <a:t>15/09/2022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07CB9B-6C85-6482-DF43-0A746F960A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F36374-AF47-F18C-2340-755C9838AC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5289EC-C113-4A25-A470-440EC5D283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6395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3200" b="1" u="sng" dirty="0"/>
              <a:t>What landforms are there in the upper course?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0" y="548680"/>
            <a:ext cx="9144000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LO: To explain the formation of V-shaped valleys, interlocking spurs and waterfalls/gorges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2413" y="2060848"/>
            <a:ext cx="2016224" cy="4524315"/>
          </a:xfrm>
          <a:prstGeom prst="rect">
            <a:avLst/>
          </a:prstGeom>
          <a:solidFill>
            <a:srgbClr val="FFFF00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GB" dirty="0"/>
              <a:t>How many courses are there in the profile of a river?</a:t>
            </a:r>
          </a:p>
          <a:p>
            <a:pPr marL="342900" indent="-342900">
              <a:buAutoNum type="arabicPeriod"/>
            </a:pPr>
            <a:r>
              <a:rPr lang="en-GB" dirty="0"/>
              <a:t>Which course has the steepest gradient?</a:t>
            </a:r>
          </a:p>
          <a:p>
            <a:pPr marL="342900" indent="-342900">
              <a:buAutoNum type="arabicPeriod"/>
            </a:pPr>
            <a:r>
              <a:rPr lang="en-GB" dirty="0"/>
              <a:t>Which course has the greatest velocity?</a:t>
            </a:r>
          </a:p>
          <a:p>
            <a:pPr marL="342900" indent="-342900">
              <a:buAutoNum type="arabicPeriod"/>
            </a:pPr>
            <a:r>
              <a:rPr lang="en-GB" dirty="0"/>
              <a:t>In which course would find the source?</a:t>
            </a:r>
          </a:p>
        </p:txBody>
      </p:sp>
      <p:pic>
        <p:nvPicPr>
          <p:cNvPr id="2050" name="Picture 2" descr="Paper 1 Section C – Physical – River landscapes in the UK. River ..."/>
          <p:cNvPicPr>
            <a:picLocks noChangeAspect="1" noChangeArrowheads="1"/>
          </p:cNvPicPr>
          <p:nvPr/>
        </p:nvPicPr>
        <p:blipFill>
          <a:blip r:embed="rId2" cstate="print"/>
          <a:srcRect t="4747" r="11549" b="25232"/>
          <a:stretch>
            <a:fillRect/>
          </a:stretch>
        </p:blipFill>
        <p:spPr bwMode="auto">
          <a:xfrm>
            <a:off x="2698677" y="1988840"/>
            <a:ext cx="6120680" cy="3086497"/>
          </a:xfrm>
          <a:prstGeom prst="rect">
            <a:avLst/>
          </a:prstGeom>
          <a:noFill/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2C95389-CF8E-0FDE-77D7-074FA4A7E0A4}"/>
              </a:ext>
            </a:extLst>
          </p:cNvPr>
          <p:cNvSpPr txBox="1"/>
          <p:nvPr/>
        </p:nvSpPr>
        <p:spPr>
          <a:xfrm>
            <a:off x="2844" y="918012"/>
            <a:ext cx="9141155" cy="70788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GB" sz="2000" dirty="0"/>
              <a:t>THEME 1: opportunities and challenges in the physical environment and ensuring a sustainable future.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7EFE0C7-C91A-439E-8D54-3839EBE11DAB}"/>
              </a:ext>
            </a:extLst>
          </p:cNvPr>
          <p:cNvSpPr txBox="1"/>
          <p:nvPr/>
        </p:nvSpPr>
        <p:spPr>
          <a:xfrm>
            <a:off x="26670" y="5039"/>
            <a:ext cx="9090660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 defTabSz="685800"/>
            <a:r>
              <a:rPr lang="en-GB" sz="2400" b="1" dirty="0">
                <a:solidFill>
                  <a:prstClr val="black"/>
                </a:solidFill>
                <a:latin typeface="Calibri" panose="020F0502020204030204"/>
              </a:rPr>
              <a:t>Erosion or transportation?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CFB17A3-682A-C3B3-4899-EF9CB450FF4B}"/>
              </a:ext>
            </a:extLst>
          </p:cNvPr>
          <p:cNvSpPr txBox="1"/>
          <p:nvPr/>
        </p:nvSpPr>
        <p:spPr>
          <a:xfrm>
            <a:off x="642938" y="1643063"/>
            <a:ext cx="352186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75" indent="-257175" defTabSz="685800">
              <a:buFontTx/>
              <a:buAutoNum type="arabicPeriod"/>
            </a:pPr>
            <a:r>
              <a:rPr lang="en-GB" sz="2400" dirty="0">
                <a:solidFill>
                  <a:prstClr val="black"/>
                </a:solidFill>
                <a:latin typeface="Calibri" panose="020F0502020204030204"/>
              </a:rPr>
              <a:t>Saltation</a:t>
            </a:r>
          </a:p>
          <a:p>
            <a:pPr marL="257175" indent="-257175" defTabSz="685800">
              <a:buFontTx/>
              <a:buAutoNum type="arabicPeriod"/>
            </a:pPr>
            <a:r>
              <a:rPr lang="en-GB" sz="2400" dirty="0">
                <a:solidFill>
                  <a:prstClr val="black"/>
                </a:solidFill>
                <a:latin typeface="Calibri" panose="020F0502020204030204"/>
              </a:rPr>
              <a:t>Hydraulic action</a:t>
            </a:r>
          </a:p>
          <a:p>
            <a:pPr marL="257175" indent="-257175" defTabSz="685800">
              <a:buFontTx/>
              <a:buAutoNum type="arabicPeriod"/>
            </a:pPr>
            <a:r>
              <a:rPr lang="en-GB" sz="2400" dirty="0">
                <a:solidFill>
                  <a:prstClr val="black"/>
                </a:solidFill>
                <a:latin typeface="Calibri" panose="020F0502020204030204"/>
              </a:rPr>
              <a:t>Traction</a:t>
            </a:r>
          </a:p>
          <a:p>
            <a:pPr marL="257175" indent="-257175" defTabSz="685800">
              <a:buFontTx/>
              <a:buAutoNum type="arabicPeriod"/>
            </a:pPr>
            <a:r>
              <a:rPr lang="en-GB" sz="2400" dirty="0">
                <a:solidFill>
                  <a:prstClr val="black"/>
                </a:solidFill>
                <a:latin typeface="Calibri" panose="020F0502020204030204"/>
              </a:rPr>
              <a:t>Suspension</a:t>
            </a:r>
          </a:p>
          <a:p>
            <a:pPr marL="257175" indent="-257175" defTabSz="685800">
              <a:buFontTx/>
              <a:buAutoNum type="arabicPeriod"/>
            </a:pPr>
            <a:r>
              <a:rPr lang="en-GB" sz="2400" dirty="0">
                <a:solidFill>
                  <a:prstClr val="black"/>
                </a:solidFill>
                <a:latin typeface="Calibri" panose="020F0502020204030204"/>
              </a:rPr>
              <a:t>Abrasion</a:t>
            </a:r>
          </a:p>
          <a:p>
            <a:pPr marL="257175" indent="-257175" defTabSz="685800">
              <a:buFontTx/>
              <a:buAutoNum type="arabicPeriod"/>
            </a:pPr>
            <a:r>
              <a:rPr lang="en-GB" sz="2400" dirty="0">
                <a:solidFill>
                  <a:prstClr val="black"/>
                </a:solidFill>
                <a:latin typeface="Calibri" panose="020F0502020204030204"/>
              </a:rPr>
              <a:t>Attrition</a:t>
            </a:r>
          </a:p>
          <a:p>
            <a:pPr marL="257175" indent="-257175" defTabSz="685800">
              <a:buFontTx/>
              <a:buAutoNum type="arabicPeriod"/>
            </a:pPr>
            <a:r>
              <a:rPr lang="en-GB" sz="2400" dirty="0">
                <a:solidFill>
                  <a:prstClr val="black"/>
                </a:solidFill>
                <a:latin typeface="Calibri" panose="020F0502020204030204"/>
              </a:rPr>
              <a:t>Solution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B1F48C4-EA56-2ACD-8648-113F0F64BDB0}"/>
              </a:ext>
            </a:extLst>
          </p:cNvPr>
          <p:cNvSpPr txBox="1"/>
          <p:nvPr/>
        </p:nvSpPr>
        <p:spPr>
          <a:xfrm>
            <a:off x="3671888" y="1643063"/>
            <a:ext cx="162877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GB" sz="2400" b="1" dirty="0">
                <a:solidFill>
                  <a:srgbClr val="00B050"/>
                </a:solidFill>
                <a:latin typeface="Calibri" panose="020F0502020204030204"/>
              </a:rPr>
              <a:t>T</a:t>
            </a:r>
          </a:p>
          <a:p>
            <a:pPr defTabSz="685800"/>
            <a:r>
              <a:rPr lang="en-GB" sz="2400" b="1" dirty="0">
                <a:solidFill>
                  <a:srgbClr val="00B050"/>
                </a:solidFill>
                <a:latin typeface="Calibri" panose="020F0502020204030204"/>
              </a:rPr>
              <a:t>E</a:t>
            </a:r>
          </a:p>
          <a:p>
            <a:pPr defTabSz="685800"/>
            <a:r>
              <a:rPr lang="en-GB" sz="2400" b="1" dirty="0">
                <a:solidFill>
                  <a:srgbClr val="00B050"/>
                </a:solidFill>
                <a:latin typeface="Calibri" panose="020F0502020204030204"/>
              </a:rPr>
              <a:t>T</a:t>
            </a:r>
          </a:p>
          <a:p>
            <a:pPr defTabSz="685800"/>
            <a:r>
              <a:rPr lang="en-GB" sz="2400" b="1" dirty="0">
                <a:solidFill>
                  <a:srgbClr val="00B050"/>
                </a:solidFill>
                <a:latin typeface="Calibri" panose="020F0502020204030204"/>
              </a:rPr>
              <a:t>T</a:t>
            </a:r>
          </a:p>
          <a:p>
            <a:pPr defTabSz="685800"/>
            <a:r>
              <a:rPr lang="en-GB" sz="2400" b="1" dirty="0">
                <a:solidFill>
                  <a:srgbClr val="00B050"/>
                </a:solidFill>
                <a:latin typeface="Calibri" panose="020F0502020204030204"/>
              </a:rPr>
              <a:t>E</a:t>
            </a:r>
          </a:p>
          <a:p>
            <a:pPr defTabSz="685800"/>
            <a:r>
              <a:rPr lang="en-GB" sz="2400" b="1" dirty="0">
                <a:solidFill>
                  <a:srgbClr val="00B050"/>
                </a:solidFill>
                <a:latin typeface="Calibri" panose="020F0502020204030204"/>
              </a:rPr>
              <a:t>E</a:t>
            </a:r>
          </a:p>
          <a:p>
            <a:pPr defTabSz="685800"/>
            <a:r>
              <a:rPr lang="en-GB" sz="2400" b="1" dirty="0">
                <a:solidFill>
                  <a:srgbClr val="00B050"/>
                </a:solidFill>
                <a:latin typeface="Calibri" panose="020F0502020204030204"/>
              </a:rPr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24890423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/>
              <a:t>What are interlocking spurs?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51520" y="764704"/>
            <a:ext cx="3672408" cy="369331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Near a river’s source, it lacks velocity (power/speed) to erode laterally (</a:t>
            </a:r>
            <a:r>
              <a:rPr lang="en-GB" dirty="0" err="1"/>
              <a:t>sidewards</a:t>
            </a:r>
            <a:r>
              <a:rPr lang="en-GB" dirty="0"/>
              <a:t>) so there is mainly vertical erosion (downwards).  This creates </a:t>
            </a:r>
            <a:r>
              <a:rPr lang="en-GB" b="1" dirty="0"/>
              <a:t>V-shaped valleys</a:t>
            </a:r>
            <a:r>
              <a:rPr lang="en-GB" dirty="0"/>
              <a:t>.  If there are areas of </a:t>
            </a:r>
            <a:r>
              <a:rPr lang="en-GB" b="1" dirty="0"/>
              <a:t>resistant rock</a:t>
            </a:r>
            <a:r>
              <a:rPr lang="en-GB" dirty="0"/>
              <a:t>, the river will bend around it. The slopes of the valley are called spurs. The spurs are left </a:t>
            </a:r>
            <a:r>
              <a:rPr lang="en-GB" b="1" dirty="0"/>
              <a:t>interlocking</a:t>
            </a:r>
            <a:r>
              <a:rPr lang="en-GB" dirty="0"/>
              <a:t>, with those one side overlapping the spurs from another side. This creates </a:t>
            </a:r>
            <a:r>
              <a:rPr lang="en-GB" b="1" dirty="0"/>
              <a:t>interlocking spurs</a:t>
            </a:r>
            <a:r>
              <a:rPr lang="en-GB" dirty="0"/>
              <a:t> of land which link together like the teeth of a zip.</a:t>
            </a:r>
          </a:p>
        </p:txBody>
      </p:sp>
      <p:pic>
        <p:nvPicPr>
          <p:cNvPr id="1026" name="Picture 2" descr="Landforms in the upper course of a river - Internet Geograph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764704"/>
            <a:ext cx="4762500" cy="4924425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251520" y="4581128"/>
            <a:ext cx="3816424" cy="2031325"/>
          </a:xfrm>
          <a:prstGeom prst="rect">
            <a:avLst/>
          </a:prstGeom>
          <a:solidFill>
            <a:srgbClr val="FFFF00">
              <a:alpha val="50196"/>
            </a:srgbClr>
          </a:solidFill>
        </p:spPr>
        <p:txBody>
          <a:bodyPr wrap="square" rtlCol="0">
            <a:spAutoFit/>
          </a:bodyPr>
          <a:lstStyle/>
          <a:p>
            <a:r>
              <a:rPr lang="en-GB" b="1" dirty="0"/>
              <a:t>TASK: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How is a V-shaped valley formed?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Why does the water bend around the more resistant rock?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Why are they called “interlocking” spurs?</a:t>
            </a:r>
          </a:p>
          <a:p>
            <a:pPr marL="342900" indent="-342900">
              <a:buFont typeface="+mj-lt"/>
              <a:buAutoNum type="arabicPeriod"/>
            </a:pPr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/>
              <a:t>How do waterfalls and gorges form?</a:t>
            </a:r>
          </a:p>
        </p:txBody>
      </p:sp>
      <p:pic>
        <p:nvPicPr>
          <p:cNvPr id="15362" name="Picture 2" descr="C:\Users\nco\AppData\Local\Microsoft\Windows\Temporary Internet Files\Content.Outlook\KLBR1ZIJ\CamScanner 05-19-2020 13 36 12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4529788" y="-437084"/>
            <a:ext cx="3168351" cy="5571928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107504" y="692696"/>
            <a:ext cx="3096344" cy="563231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en-GB" dirty="0"/>
              <a:t>Over time this gets bigger, increasing the size of the overhang until the hard rock is no longer supported and it collapses.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GB" b="1" dirty="0"/>
              <a:t>Abrasion</a:t>
            </a:r>
            <a:r>
              <a:rPr lang="en-GB" dirty="0"/>
              <a:t> and </a:t>
            </a:r>
            <a:r>
              <a:rPr lang="en-GB" b="1" dirty="0"/>
              <a:t>hydraulic action</a:t>
            </a:r>
            <a:r>
              <a:rPr lang="en-GB" dirty="0"/>
              <a:t> erode to create a </a:t>
            </a:r>
            <a:r>
              <a:rPr lang="en-GB" b="1" dirty="0"/>
              <a:t>plunge pool</a:t>
            </a:r>
            <a:r>
              <a:rPr lang="en-GB" dirty="0"/>
              <a:t>.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GB" dirty="0"/>
              <a:t>As erosion continues, the hard rock is undercut forming an overhang.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GB" dirty="0"/>
              <a:t>This process continues and the waterfall retreats upstream.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GB" dirty="0"/>
              <a:t>A steep-sided valley is left where the waterfall once was. This is called a </a:t>
            </a:r>
            <a:r>
              <a:rPr lang="en-GB" b="1" dirty="0"/>
              <a:t>gorge.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GB" dirty="0"/>
              <a:t>The soft rock is eroded quicker than the hard rock and this creates a step.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139952" y="4581128"/>
            <a:ext cx="4032448" cy="1754326"/>
          </a:xfrm>
          <a:prstGeom prst="rect">
            <a:avLst/>
          </a:prstGeom>
          <a:solidFill>
            <a:srgbClr val="FFFF00">
              <a:alpha val="50196"/>
            </a:srgbClr>
          </a:solidFill>
        </p:spPr>
        <p:txBody>
          <a:bodyPr wrap="square" rtlCol="0">
            <a:spAutoFit/>
          </a:bodyPr>
          <a:lstStyle/>
          <a:p>
            <a:r>
              <a:rPr lang="en-GB" b="1" dirty="0"/>
              <a:t>TASK: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Draw your own copy of the diagram above. Make sure to include the labels.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Put the statements in the correct order.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/>
              <a:t>How do waterfalls and gorges form?</a:t>
            </a:r>
          </a:p>
        </p:txBody>
      </p:sp>
      <p:pic>
        <p:nvPicPr>
          <p:cNvPr id="15362" name="Picture 2" descr="C:\Users\nco\AppData\Local\Microsoft\Windows\Temporary Internet Files\Content.Outlook\KLBR1ZIJ\CamScanner 05-19-2020 13 36 12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4827752" y="-355144"/>
            <a:ext cx="2952327" cy="5192024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251520" y="764704"/>
            <a:ext cx="338437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dirty="0">
                <a:solidFill>
                  <a:srgbClr val="00B050"/>
                </a:solidFill>
              </a:rPr>
              <a:t>The soft rock is eroded quicker than the hard rock and this creates a step.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>
                <a:solidFill>
                  <a:srgbClr val="00B050"/>
                </a:solidFill>
              </a:rPr>
              <a:t>As erosion continues, the hard rock is undercut forming an overhang.</a:t>
            </a:r>
          </a:p>
          <a:p>
            <a:pPr marL="342900" indent="-342900">
              <a:buFont typeface="+mj-lt"/>
              <a:buAutoNum type="arabicPeriod"/>
            </a:pPr>
            <a:r>
              <a:rPr lang="en-GB" b="1" dirty="0">
                <a:solidFill>
                  <a:srgbClr val="00B050"/>
                </a:solidFill>
              </a:rPr>
              <a:t>Abrasion</a:t>
            </a:r>
            <a:r>
              <a:rPr lang="en-GB" dirty="0">
                <a:solidFill>
                  <a:srgbClr val="00B050"/>
                </a:solidFill>
              </a:rPr>
              <a:t> and </a:t>
            </a:r>
            <a:r>
              <a:rPr lang="en-GB" b="1" dirty="0">
                <a:solidFill>
                  <a:srgbClr val="00B050"/>
                </a:solidFill>
              </a:rPr>
              <a:t>hydraulic action</a:t>
            </a:r>
            <a:r>
              <a:rPr lang="en-GB" dirty="0">
                <a:solidFill>
                  <a:srgbClr val="00B050"/>
                </a:solidFill>
              </a:rPr>
              <a:t> erode to create a </a:t>
            </a:r>
            <a:r>
              <a:rPr lang="en-GB" b="1" dirty="0">
                <a:solidFill>
                  <a:srgbClr val="00B050"/>
                </a:solidFill>
              </a:rPr>
              <a:t>plunge pool</a:t>
            </a:r>
            <a:r>
              <a:rPr lang="en-GB" dirty="0">
                <a:solidFill>
                  <a:srgbClr val="00B050"/>
                </a:solidFill>
              </a:rPr>
              <a:t>.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>
                <a:solidFill>
                  <a:srgbClr val="00B050"/>
                </a:solidFill>
              </a:rPr>
              <a:t>Over time this gets bigger, increasing the size of the overhang until the hard rock is no longer supported and it collapses.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>
                <a:solidFill>
                  <a:srgbClr val="00B050"/>
                </a:solidFill>
              </a:rPr>
              <a:t>This process continues and the waterfall retreats upstream.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>
                <a:solidFill>
                  <a:srgbClr val="00B050"/>
                </a:solidFill>
              </a:rPr>
              <a:t>A steep-sided valley is left where the waterfall once was. This is called a </a:t>
            </a:r>
            <a:r>
              <a:rPr lang="en-GB" b="1" dirty="0">
                <a:solidFill>
                  <a:srgbClr val="00B050"/>
                </a:solidFill>
              </a:rPr>
              <a:t>gorge.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67944" y="3789040"/>
            <a:ext cx="4032448" cy="1754326"/>
          </a:xfrm>
          <a:prstGeom prst="rect">
            <a:avLst/>
          </a:prstGeom>
          <a:solidFill>
            <a:srgbClr val="FFFF00">
              <a:alpha val="50196"/>
            </a:srgbClr>
          </a:solidFill>
        </p:spPr>
        <p:txBody>
          <a:bodyPr wrap="square" rtlCol="0">
            <a:spAutoFit/>
          </a:bodyPr>
          <a:lstStyle/>
          <a:p>
            <a:r>
              <a:rPr lang="en-GB" b="1" dirty="0"/>
              <a:t>TASK: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Draw your own copy of the diagram above. Make sure to include the labels.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Put the statements in the correct order.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764704"/>
            <a:ext cx="3457575" cy="263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79512" y="836712"/>
            <a:ext cx="43924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1) Study Figure 1 and explain the formation of this landform (4).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3528" y="3861048"/>
            <a:ext cx="720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2) Explain how waterfalls are formed (4)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/>
              <a:t>Question Time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491</Words>
  <Application>Microsoft Office PowerPoint</Application>
  <PresentationFormat>On-screen Show (4:3)</PresentationFormat>
  <Paragraphs>51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Wingdings</vt:lpstr>
      <vt:lpstr>Office Theme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Kingsdale Foundation School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nco</dc:creator>
  <cp:lastModifiedBy>Niall Carton</cp:lastModifiedBy>
  <cp:revision>14</cp:revision>
  <dcterms:created xsi:type="dcterms:W3CDTF">2020-05-19T10:47:49Z</dcterms:created>
  <dcterms:modified xsi:type="dcterms:W3CDTF">2022-09-15T09:59:32Z</dcterms:modified>
</cp:coreProperties>
</file>