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7" r:id="rId6"/>
    <p:sldId id="260" r:id="rId7"/>
    <p:sldId id="264" r:id="rId8"/>
    <p:sldId id="266" r:id="rId9"/>
    <p:sldId id="265" r:id="rId10"/>
    <p:sldId id="269" r:id="rId11"/>
    <p:sldId id="263" r:id="rId12"/>
    <p:sldId id="261" r:id="rId13"/>
    <p:sldId id="268" r:id="rId14"/>
    <p:sldId id="262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4DE3DD-207F-40B0-A698-A814557D24D6}" v="1" dt="2022-09-15T12:21:39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AC4DE3DD-207F-40B0-A698-A814557D24D6}"/>
    <pc:docChg chg="custSel modSld">
      <pc:chgData name="Niall Carton" userId="b8012f77-92ab-40a4-a023-1921f514d035" providerId="ADAL" clId="{AC4DE3DD-207F-40B0-A698-A814557D24D6}" dt="2022-09-16T12:01:41.099" v="42" actId="20577"/>
      <pc:docMkLst>
        <pc:docMk/>
      </pc:docMkLst>
      <pc:sldChg chg="delSp modSp mod">
        <pc:chgData name="Niall Carton" userId="b8012f77-92ab-40a4-a023-1921f514d035" providerId="ADAL" clId="{AC4DE3DD-207F-40B0-A698-A814557D24D6}" dt="2022-09-16T12:01:41.099" v="42" actId="20577"/>
        <pc:sldMkLst>
          <pc:docMk/>
          <pc:sldMk cId="636259890" sldId="256"/>
        </pc:sldMkLst>
        <pc:spChg chg="del">
          <ac:chgData name="Niall Carton" userId="b8012f77-92ab-40a4-a023-1921f514d035" providerId="ADAL" clId="{AC4DE3DD-207F-40B0-A698-A814557D24D6}" dt="2022-09-15T12:46:38.520" v="0" actId="478"/>
          <ac:spMkLst>
            <pc:docMk/>
            <pc:sldMk cId="636259890" sldId="256"/>
            <ac:spMk id="2" creationId="{E09380D9-1DAE-47EC-A435-6DBD1BCADC5D}"/>
          </ac:spMkLst>
        </pc:spChg>
        <pc:spChg chg="mod">
          <ac:chgData name="Niall Carton" userId="b8012f77-92ab-40a4-a023-1921f514d035" providerId="ADAL" clId="{AC4DE3DD-207F-40B0-A698-A814557D24D6}" dt="2022-09-16T12:01:41.099" v="42" actId="20577"/>
          <ac:spMkLst>
            <pc:docMk/>
            <pc:sldMk cId="636259890" sldId="256"/>
            <ac:spMk id="4" creationId="{A4856430-E0BD-431F-A846-DEAA05EE097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29564-0738-4032-9DAE-26642EA1A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72CED-D44C-4B02-9C36-C7326C1CD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C8B55-DBF8-4F5E-825A-FF0251162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D9086-7C8A-4F51-90E0-0C7D90B2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0EDF2-831B-4E81-A30F-3A23EBADB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910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18A6-964E-4AAD-B9FE-1CF82B567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5F9EF2-B5CD-4A5D-A4B6-DD0EF19EB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78CAC-05DB-4839-AD97-61E27C60D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2B589-9D04-4DD6-9C47-1D702577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28528-6E15-4FB8-931E-81BE5792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74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00CDF1-F85B-40AB-B236-807EE015F2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D46527-FEBF-4676-A68F-E1C91E9CA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64892-5352-4227-993B-59D3B2543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58636-0490-4AE4-AEC4-D8E7C4A25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D2380-3248-4A49-9492-D18959068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2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DBB50-7FCD-4362-8673-E570BFB58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1C1E3-9641-4756-B26F-88AAB76AE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10A94-1939-4BBF-B31D-DC8E5238B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F0579-09CC-4416-8435-0DE9E6098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2F04E-78A1-4B93-9291-28185198C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3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A364C-21C4-43DC-A0B0-52FE9258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F7AF2-46B0-40D6-8A6B-69C43E7DC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5E3C8-C367-4A5B-A363-3D8A94DC8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D0179-F6BF-4AE3-96D4-25660D692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67E07-1686-4415-9B37-6F89D80FF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880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8DFF-D483-4B24-8025-D6B8B73AE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4B840-3218-478A-ADEC-B0E9BDE16B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73440F-C6C8-4610-A377-70EA56863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F3EF8-142C-4A11-8BF5-136F4E2FF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3BD44-CC98-412C-8A1B-AC45928F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8881F-0478-4A4F-9AE3-5B0172CD5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08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AB3EE-C4FD-437C-80D4-AEB1886A5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2C27A-CFB6-496C-89E1-47FBA5902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5BB2F-62D9-4B71-AFA9-6D53886B7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C119B6-5CD4-45E5-98CA-187D080183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4FE74F-F112-4754-81B7-A59F93DBE1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CBDA1-C775-4337-BD3D-461061722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8AEC6F-FC48-4C38-B7E1-AC172624D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244142-3B7F-4B8F-9E09-A5060BC37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38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D5D67-9E7F-4E58-B06E-DFBE37A9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8E9F89-6094-4219-AF8E-31494C42A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C8736-07B6-4838-9220-0F631D01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8A45F-31C1-4B95-B44A-B38B75F2E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51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5819F-26EC-442C-83A5-767F042E3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78DED-D718-4F1A-9DF4-1F83A043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C0812-A6C1-437C-9DA8-3DEA4E2A0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15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C7ECF-88F5-488E-AEDF-C385BBD88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0D9EE-F407-47F6-83FF-D3F378696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238E5-1B23-4330-9CFF-82B2733A5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2A324-C1EE-4B8E-91A8-C52C61A2A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464C9-5C2D-45B5-B0C2-B57F28CA3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83FAB7-3CBA-4680-B93E-561FFADF4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35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00A79-4B44-405F-AB69-73CB21E03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D25B4F-5B63-455A-87A1-BBF117A466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40FE2-BF4D-48BF-8593-D84171558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0D645-D757-48EA-A89A-EBE0F7775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F749C-A73B-4F70-9579-2F13D4301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9C8EB-08A2-4529-87AD-397DAC144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87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EA8280-3509-4DFB-BBA3-5EAF96168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E5B72-0FB3-444B-8B4F-76278823E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DA570-726E-484C-A55E-0F8BB2417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E6756-003D-432A-BBD9-D8D9C7E8FC9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E1FC7-4ECA-4718-B1B6-F65724220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6F2B2-7E63-4239-8CA8-1358734E30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6B2C0-65B3-4D3F-AFDA-04B9D6C36B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14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856430-E0BD-431F-A846-DEAA05EE0971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/>
              <a:t>                </a:t>
            </a:r>
            <a:r>
              <a:rPr lang="en-GB" sz="2800" b="1" u="sng" dirty="0"/>
              <a:t>How do meanders and oxbow lakes form (middle course landforms)?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7FDB0-8C08-4A0C-B527-B29D80521163}"/>
              </a:ext>
            </a:extLst>
          </p:cNvPr>
          <p:cNvSpPr txBox="1"/>
          <p:nvPr/>
        </p:nvSpPr>
        <p:spPr>
          <a:xfrm>
            <a:off x="0" y="491362"/>
            <a:ext cx="12192000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Learning Objectives: </a:t>
            </a:r>
          </a:p>
          <a:p>
            <a:r>
              <a:rPr lang="en-GB" sz="2000" dirty="0"/>
              <a:t>To explain how meanders and oxbow lakes form as a result of erosion and deposition.</a:t>
            </a:r>
          </a:p>
          <a:p>
            <a:r>
              <a:rPr lang="en-GB" sz="2000" dirty="0"/>
              <a:t>To explain the characteristics of meanders and oxbow lakes.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E3D6C1DE-BF51-4C49-816E-D16AF41E2E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441824"/>
              </p:ext>
            </p:extLst>
          </p:nvPr>
        </p:nvGraphicFramePr>
        <p:xfrm>
          <a:off x="3436730" y="2514600"/>
          <a:ext cx="8128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556893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5822288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Erosion is when rock material is broken down and worn away.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A river has five main sections which are called courses.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512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Hydraulic action is a form of erosion.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Rivers deposit sediment when the water gains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178700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1399014-7645-4B1B-81E3-B2B55890DC75}"/>
              </a:ext>
            </a:extLst>
          </p:cNvPr>
          <p:cNvSpPr txBox="1"/>
          <p:nvPr/>
        </p:nvSpPr>
        <p:spPr>
          <a:xfrm>
            <a:off x="172278" y="1853045"/>
            <a:ext cx="2849217" cy="37856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Starter:</a:t>
            </a:r>
          </a:p>
          <a:p>
            <a:r>
              <a:rPr lang="en-GB" sz="2400" dirty="0"/>
              <a:t>This grid has four statements in it.</a:t>
            </a:r>
          </a:p>
          <a:p>
            <a:r>
              <a:rPr lang="en-GB" sz="2400" dirty="0"/>
              <a:t>Some are correct and some are incorrect. </a:t>
            </a:r>
          </a:p>
          <a:p>
            <a:r>
              <a:rPr lang="en-GB" sz="2400" dirty="0"/>
              <a:t>Can you find and fix the errors?</a:t>
            </a:r>
          </a:p>
          <a:p>
            <a:r>
              <a:rPr lang="en-GB" sz="2400" dirty="0"/>
              <a:t>A blank column has been left on your worksheet for you.</a:t>
            </a:r>
          </a:p>
        </p:txBody>
      </p:sp>
    </p:spTree>
    <p:extLst>
      <p:ext uri="{BB962C8B-B14F-4D97-AF65-F5344CB8AC3E}">
        <p14:creationId xmlns:p14="http://schemas.microsoft.com/office/powerpoint/2010/main" val="636259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6553316-1D98-4205-8C39-68732EDAE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6" y="0"/>
            <a:ext cx="6651338" cy="68011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B5F383-0278-4694-9404-1306DF3027C5}"/>
              </a:ext>
            </a:extLst>
          </p:cNvPr>
          <p:cNvSpPr txBox="1"/>
          <p:nvPr/>
        </p:nvSpPr>
        <p:spPr>
          <a:xfrm>
            <a:off x="9479766" y="5155096"/>
            <a:ext cx="39756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6F8AA4-D6C8-4A63-AA74-692BEDDBCF98}"/>
              </a:ext>
            </a:extLst>
          </p:cNvPr>
          <p:cNvSpPr txBox="1"/>
          <p:nvPr/>
        </p:nvSpPr>
        <p:spPr>
          <a:xfrm>
            <a:off x="10301401" y="3550718"/>
            <a:ext cx="39756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17A946-D570-4C3B-A3E0-562A8BCE07F0}"/>
              </a:ext>
            </a:extLst>
          </p:cNvPr>
          <p:cNvSpPr txBox="1"/>
          <p:nvPr/>
        </p:nvSpPr>
        <p:spPr>
          <a:xfrm>
            <a:off x="10698967" y="4692135"/>
            <a:ext cx="39756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C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DD33E22-0CF2-4F2E-929B-9494B61F0B55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10005391" y="4041913"/>
            <a:ext cx="892359" cy="650222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980F00B-623D-4ECF-A3F6-C8F0E389132A}"/>
              </a:ext>
            </a:extLst>
          </p:cNvPr>
          <p:cNvSpPr txBox="1"/>
          <p:nvPr/>
        </p:nvSpPr>
        <p:spPr>
          <a:xfrm>
            <a:off x="11410259" y="4507469"/>
            <a:ext cx="39756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13A2A9-640C-44B6-91E6-A985EEA43298}"/>
              </a:ext>
            </a:extLst>
          </p:cNvPr>
          <p:cNvSpPr txBox="1"/>
          <p:nvPr/>
        </p:nvSpPr>
        <p:spPr>
          <a:xfrm>
            <a:off x="225288" y="1011345"/>
            <a:ext cx="3207026" cy="41549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/>
              <a:t>Look at A and B. Which one is showing a river cliff and which is a slip-off slope?</a:t>
            </a:r>
          </a:p>
          <a:p>
            <a:pPr marL="342900" indent="-342900">
              <a:buAutoNum type="arabicPeriod"/>
            </a:pPr>
            <a:r>
              <a:rPr lang="en-GB" sz="2400" dirty="0"/>
              <a:t>Which landform could be expected to form at C?</a:t>
            </a:r>
          </a:p>
          <a:p>
            <a:pPr marL="342900" indent="-342900">
              <a:buAutoNum type="arabicPeriod"/>
            </a:pPr>
            <a:r>
              <a:rPr lang="en-GB" sz="2400" dirty="0"/>
              <a:t>Is D a point of erosion or deposition?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26631-6CC7-410B-BD32-810D46B1DDDB}"/>
              </a:ext>
            </a:extLst>
          </p:cNvPr>
          <p:cNvSpPr txBox="1"/>
          <p:nvPr/>
        </p:nvSpPr>
        <p:spPr>
          <a:xfrm>
            <a:off x="729496" y="643181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Western </a:t>
            </a:r>
            <a:r>
              <a:rPr lang="en-GB" b="1" dirty="0" err="1"/>
              <a:t>Cleddau</a:t>
            </a:r>
            <a:r>
              <a:rPr lang="en-GB" b="1" dirty="0"/>
              <a:t> River, Pembrokeshire, Wales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7E6C6B-E366-46DD-ABF4-DB6816BA0D91}"/>
              </a:ext>
            </a:extLst>
          </p:cNvPr>
          <p:cNvSpPr txBox="1">
            <a:spLocks/>
          </p:cNvSpPr>
          <p:nvPr/>
        </p:nvSpPr>
        <p:spPr>
          <a:xfrm>
            <a:off x="1" y="-1708"/>
            <a:ext cx="5381635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Let’s see a real-life example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AA9C66-7F78-4098-9805-B6A7F1EE9550}"/>
              </a:ext>
            </a:extLst>
          </p:cNvPr>
          <p:cNvSpPr txBox="1"/>
          <p:nvPr/>
        </p:nvSpPr>
        <p:spPr>
          <a:xfrm>
            <a:off x="3432314" y="1293913"/>
            <a:ext cx="1722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A = River cliff</a:t>
            </a:r>
          </a:p>
          <a:p>
            <a:r>
              <a:rPr lang="en-GB" sz="2400" b="1" dirty="0">
                <a:solidFill>
                  <a:srgbClr val="00B050"/>
                </a:solidFill>
              </a:rPr>
              <a:t>B =  slip-off slope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19B06B-E898-450C-8218-2465DDCDD417}"/>
              </a:ext>
            </a:extLst>
          </p:cNvPr>
          <p:cNvSpPr txBox="1"/>
          <p:nvPr/>
        </p:nvSpPr>
        <p:spPr>
          <a:xfrm>
            <a:off x="3432314" y="3267227"/>
            <a:ext cx="1722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Oxbow lake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3E682A-D81D-45C2-8C30-FDE8946C18D0}"/>
              </a:ext>
            </a:extLst>
          </p:cNvPr>
          <p:cNvSpPr txBox="1"/>
          <p:nvPr/>
        </p:nvSpPr>
        <p:spPr>
          <a:xfrm>
            <a:off x="3432314" y="4310664"/>
            <a:ext cx="1722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Erosion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C53E01-CB74-4333-BC39-DB0101DB9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36" y="-1708"/>
            <a:ext cx="4432517" cy="332438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6848B9-E1D9-4549-9875-99F2040069D7}"/>
              </a:ext>
            </a:extLst>
          </p:cNvPr>
          <p:cNvCxnSpPr>
            <a:cxnSpLocks/>
          </p:cNvCxnSpPr>
          <p:nvPr/>
        </p:nvCxnSpPr>
        <p:spPr>
          <a:xfrm>
            <a:off x="4722125" y="1598146"/>
            <a:ext cx="4091824" cy="54125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F3A30A-1683-4096-9447-72F9A1EE784C}"/>
              </a:ext>
            </a:extLst>
          </p:cNvPr>
          <p:cNvCxnSpPr>
            <a:cxnSpLocks/>
          </p:cNvCxnSpPr>
          <p:nvPr/>
        </p:nvCxnSpPr>
        <p:spPr>
          <a:xfrm flipV="1">
            <a:off x="5037460" y="1493642"/>
            <a:ext cx="1407447" cy="85093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39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35AF10-4A09-42EA-B5D6-86124193A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405" y="361846"/>
            <a:ext cx="6134308" cy="61343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E45891-3557-43C3-BD80-CC2E9396EC30}"/>
              </a:ext>
            </a:extLst>
          </p:cNvPr>
          <p:cNvSpPr txBox="1"/>
          <p:nvPr/>
        </p:nvSpPr>
        <p:spPr>
          <a:xfrm>
            <a:off x="6188766" y="6488668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96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2A6794-E877-4745-9C7F-F2F2629CDF0C}"/>
              </a:ext>
            </a:extLst>
          </p:cNvPr>
          <p:cNvSpPr txBox="1"/>
          <p:nvPr/>
        </p:nvSpPr>
        <p:spPr>
          <a:xfrm>
            <a:off x="7891671" y="6496154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97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72B1F3-A21F-4863-A208-FC54F060365C}"/>
              </a:ext>
            </a:extLst>
          </p:cNvPr>
          <p:cNvSpPr txBox="1"/>
          <p:nvPr/>
        </p:nvSpPr>
        <p:spPr>
          <a:xfrm>
            <a:off x="9680717" y="6496154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98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535D77-FCE5-449B-9F91-A2B7312E299C}"/>
              </a:ext>
            </a:extLst>
          </p:cNvPr>
          <p:cNvSpPr txBox="1"/>
          <p:nvPr/>
        </p:nvSpPr>
        <p:spPr>
          <a:xfrm>
            <a:off x="11393560" y="6488668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99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E69A31-855E-4C52-9C8A-F7244E3C2407}"/>
              </a:ext>
            </a:extLst>
          </p:cNvPr>
          <p:cNvSpPr txBox="1"/>
          <p:nvPr/>
        </p:nvSpPr>
        <p:spPr>
          <a:xfrm>
            <a:off x="5405236" y="6119336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41F879-8DA2-4646-9510-6A50EDB89E37}"/>
              </a:ext>
            </a:extLst>
          </p:cNvPr>
          <p:cNvSpPr txBox="1"/>
          <p:nvPr/>
        </p:nvSpPr>
        <p:spPr>
          <a:xfrm>
            <a:off x="5405236" y="4276415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BFFD55-90E4-4814-A65D-E02387578624}"/>
              </a:ext>
            </a:extLst>
          </p:cNvPr>
          <p:cNvSpPr txBox="1"/>
          <p:nvPr/>
        </p:nvSpPr>
        <p:spPr>
          <a:xfrm>
            <a:off x="5340626" y="2396919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E97833-8877-4189-8539-E86BB008A0B1}"/>
              </a:ext>
            </a:extLst>
          </p:cNvPr>
          <p:cNvSpPr txBox="1"/>
          <p:nvPr/>
        </p:nvSpPr>
        <p:spPr>
          <a:xfrm>
            <a:off x="5340626" y="517423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BA4AFA-23C9-4F57-9CD3-D03376FAFA28}"/>
              </a:ext>
            </a:extLst>
          </p:cNvPr>
          <p:cNvSpPr txBox="1"/>
          <p:nvPr/>
        </p:nvSpPr>
        <p:spPr>
          <a:xfrm>
            <a:off x="225288" y="1011345"/>
            <a:ext cx="3207026" cy="452431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/>
              <a:t>What is the four figure grid reference for the two meanders?</a:t>
            </a:r>
          </a:p>
          <a:p>
            <a:pPr marL="342900" indent="-342900">
              <a:buAutoNum type="arabicPeriod"/>
            </a:pPr>
            <a:r>
              <a:rPr lang="en-GB" sz="2400" dirty="0"/>
              <a:t>What is the six figure grid reference for the river cliff nearest Fern Hill?</a:t>
            </a:r>
          </a:p>
          <a:p>
            <a:pPr marL="342900" indent="-342900">
              <a:buAutoNum type="arabicPeriod"/>
            </a:pPr>
            <a:r>
              <a:rPr lang="en-GB" sz="2400" dirty="0"/>
              <a:t>Should Little Milford be concerned about river flooding? Why is this the case?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496064-148C-4FE3-9B08-3CD57AADC13A}"/>
              </a:ext>
            </a:extLst>
          </p:cNvPr>
          <p:cNvSpPr txBox="1"/>
          <p:nvPr/>
        </p:nvSpPr>
        <p:spPr>
          <a:xfrm>
            <a:off x="3578087" y="1470992"/>
            <a:ext cx="1391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9713</a:t>
            </a:r>
          </a:p>
          <a:p>
            <a:r>
              <a:rPr lang="en-GB" sz="2400" b="1" dirty="0">
                <a:solidFill>
                  <a:srgbClr val="00B050"/>
                </a:solidFill>
              </a:rPr>
              <a:t>9711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75006D-AC49-4857-B0B4-6ED9B16CC9BD}"/>
              </a:ext>
            </a:extLst>
          </p:cNvPr>
          <p:cNvSpPr txBox="1"/>
          <p:nvPr/>
        </p:nvSpPr>
        <p:spPr>
          <a:xfrm>
            <a:off x="3531604" y="3013501"/>
            <a:ext cx="1391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976135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16BC368-B551-4690-8666-7DC513B16E1B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5989983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Let’s look at meanders on an OS map</a:t>
            </a:r>
          </a:p>
        </p:txBody>
      </p:sp>
    </p:spTree>
    <p:extLst>
      <p:ext uri="{BB962C8B-B14F-4D97-AF65-F5344CB8AC3E}">
        <p14:creationId xmlns:p14="http://schemas.microsoft.com/office/powerpoint/2010/main" val="938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6C064F-EE78-46B1-93D8-9C581D86B404}"/>
              </a:ext>
            </a:extLst>
          </p:cNvPr>
          <p:cNvSpPr txBox="1"/>
          <p:nvPr/>
        </p:nvSpPr>
        <p:spPr>
          <a:xfrm>
            <a:off x="238537" y="2858846"/>
            <a:ext cx="4625011" cy="22467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The command is “explain”, so responses should provide a reasoned account of how and why a meander changes over time. Note that it is not essential to include the formation of a meander, although this can </a:t>
            </a:r>
          </a:p>
          <a:p>
            <a:r>
              <a:rPr lang="en-US" sz="2000" dirty="0"/>
              <a:t>be credited. Emphasis is placed on change to existing meanders. 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2887A3-12A7-4A27-95F9-37C213BD4EA5}"/>
              </a:ext>
            </a:extLst>
          </p:cNvPr>
          <p:cNvSpPr txBox="1"/>
          <p:nvPr/>
        </p:nvSpPr>
        <p:spPr>
          <a:xfrm>
            <a:off x="874642" y="1152939"/>
            <a:ext cx="801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Explain how river meanders may change over time (4 marks</a:t>
            </a:r>
            <a:r>
              <a:rPr lang="en-GB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6862CE-F872-4D29-A631-AE71E096147B}"/>
              </a:ext>
            </a:extLst>
          </p:cNvPr>
          <p:cNvSpPr txBox="1"/>
          <p:nvPr/>
        </p:nvSpPr>
        <p:spPr>
          <a:xfrm>
            <a:off x="874642" y="1166191"/>
            <a:ext cx="1007167" cy="3975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254165-9EB9-4B46-AA43-2F59AF875450}"/>
              </a:ext>
            </a:extLst>
          </p:cNvPr>
          <p:cNvCxnSpPr>
            <a:cxnSpLocks/>
          </p:cNvCxnSpPr>
          <p:nvPr/>
        </p:nvCxnSpPr>
        <p:spPr>
          <a:xfrm>
            <a:off x="1232452" y="1627856"/>
            <a:ext cx="145773" cy="11801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441D7B-FA17-4639-B91F-A13F0932004D}"/>
              </a:ext>
            </a:extLst>
          </p:cNvPr>
          <p:cNvCxnSpPr/>
          <p:nvPr/>
        </p:nvCxnSpPr>
        <p:spPr>
          <a:xfrm>
            <a:off x="2584174" y="1563757"/>
            <a:ext cx="16697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C9329C-93A3-495D-829F-A72EEEC5D027}"/>
              </a:ext>
            </a:extLst>
          </p:cNvPr>
          <p:cNvCxnSpPr>
            <a:cxnSpLocks/>
          </p:cNvCxnSpPr>
          <p:nvPr/>
        </p:nvCxnSpPr>
        <p:spPr>
          <a:xfrm>
            <a:off x="5002696" y="1563757"/>
            <a:ext cx="10933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0BBC80-121B-47B2-BECA-23302FFF55BC}"/>
              </a:ext>
            </a:extLst>
          </p:cNvPr>
          <p:cNvCxnSpPr/>
          <p:nvPr/>
        </p:nvCxnSpPr>
        <p:spPr>
          <a:xfrm>
            <a:off x="4731026" y="1855304"/>
            <a:ext cx="3193774" cy="5830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C5CB6E9-B32B-4B9A-B921-14F014D2D65B}"/>
              </a:ext>
            </a:extLst>
          </p:cNvPr>
          <p:cNvSpPr txBox="1"/>
          <p:nvPr/>
        </p:nvSpPr>
        <p:spPr>
          <a:xfrm>
            <a:off x="8067001" y="2438400"/>
            <a:ext cx="1842053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Migrate</a:t>
            </a:r>
          </a:p>
          <a:p>
            <a:r>
              <a:rPr lang="en-GB" sz="2000" dirty="0"/>
              <a:t>Oxbow lake</a:t>
            </a:r>
          </a:p>
          <a:p>
            <a:r>
              <a:rPr lang="en-GB" sz="2000" dirty="0"/>
              <a:t>Thalweg</a:t>
            </a:r>
          </a:p>
          <a:p>
            <a:r>
              <a:rPr lang="en-GB" sz="2000" dirty="0"/>
              <a:t>Helicoidal flow</a:t>
            </a:r>
          </a:p>
          <a:p>
            <a:r>
              <a:rPr lang="en-GB" sz="2000" dirty="0"/>
              <a:t>Erosion</a:t>
            </a:r>
          </a:p>
          <a:p>
            <a:r>
              <a:rPr lang="en-GB" sz="2000" dirty="0"/>
              <a:t>Deposition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AC28F2-CB1D-4A52-AC06-37F3BE00B820}"/>
              </a:ext>
            </a:extLst>
          </p:cNvPr>
          <p:cNvSpPr txBox="1"/>
          <p:nvPr/>
        </p:nvSpPr>
        <p:spPr>
          <a:xfrm>
            <a:off x="5201478" y="5105615"/>
            <a:ext cx="4048539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Point: </a:t>
            </a:r>
            <a:r>
              <a:rPr lang="en-GB" sz="2400" dirty="0"/>
              <a:t>Meanders change as…</a:t>
            </a:r>
          </a:p>
          <a:p>
            <a:r>
              <a:rPr lang="en-GB" sz="2400" b="1" dirty="0"/>
              <a:t>Explain: </a:t>
            </a:r>
            <a:r>
              <a:rPr lang="en-GB" sz="2400" dirty="0"/>
              <a:t>This is due to…</a:t>
            </a:r>
          </a:p>
          <a:p>
            <a:r>
              <a:rPr lang="en-GB" sz="2400" b="1" dirty="0"/>
              <a:t>Explain: </a:t>
            </a:r>
            <a:r>
              <a:rPr lang="en-GB" sz="2400" dirty="0"/>
              <a:t>This leads to…</a:t>
            </a:r>
          </a:p>
          <a:p>
            <a:r>
              <a:rPr lang="en-GB" sz="2400" b="1" dirty="0"/>
              <a:t>Explain: </a:t>
            </a:r>
            <a:r>
              <a:rPr lang="en-GB" sz="2400" dirty="0"/>
              <a:t>This causes…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EF141DB-963E-44A2-AFA9-8B16C6366EDA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12192000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Time to prove what we have learnt!</a:t>
            </a:r>
          </a:p>
        </p:txBody>
      </p:sp>
      <p:pic>
        <p:nvPicPr>
          <p:cNvPr id="9218" name="Picture 2" descr="Geoschooley techniques to help with answering exam questions…">
            <a:extLst>
              <a:ext uri="{FF2B5EF4-FFF2-40B4-BE49-F238E27FC236}">
                <a16:creationId xmlns:a16="http://schemas.microsoft.com/office/drawing/2014/main" id="{6EF575C2-7BE6-4D56-B3D3-131A0806A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256" y="531280"/>
            <a:ext cx="2055124" cy="205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14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2EAE2-3EFB-40A0-8147-E7DE02047883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12192000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Not forgetting about Mars…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511C68-1D84-4B4B-85F4-760170804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879" y="804141"/>
            <a:ext cx="6401809" cy="56122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D3596C-3C2A-4B31-BC7A-3E204D36C086}"/>
              </a:ext>
            </a:extLst>
          </p:cNvPr>
          <p:cNvSpPr txBox="1"/>
          <p:nvPr/>
        </p:nvSpPr>
        <p:spPr>
          <a:xfrm>
            <a:off x="145773" y="950197"/>
            <a:ext cx="4916558" cy="47089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The surface of Mars is littered with channels that appear to be the work of ancient water flows. Indeed, some of these channels meander back and forth like slow-moving streams on our planet. </a:t>
            </a:r>
          </a:p>
          <a:p>
            <a:endParaRPr lang="en-US" sz="2000" dirty="0"/>
          </a:p>
          <a:p>
            <a:r>
              <a:rPr lang="en-US" sz="2000" dirty="0"/>
              <a:t>"We've gotten over the hump and can now agree that water flowed on the Martian surface in the past," says Alan Howard of the University of Virginia.</a:t>
            </a:r>
          </a:p>
          <a:p>
            <a:endParaRPr lang="en-US" sz="2000" dirty="0"/>
          </a:p>
          <a:p>
            <a:r>
              <a:rPr lang="en-US" sz="2000" dirty="0"/>
              <a:t>But how much and when is still unclear. Howard believes the meandering channels on Mars may tell us a lot about the wet history of our planetary </a:t>
            </a:r>
            <a:r>
              <a:rPr lang="en-US" sz="2000" dirty="0" err="1"/>
              <a:t>neighbour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8661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7B224D-BBBA-4EAE-B9F4-D7E1BD1A6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071" y="393124"/>
            <a:ext cx="4782234" cy="2216929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A80D5CE-56B6-4A22-B478-F980280E8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056460"/>
              </p:ext>
            </p:extLst>
          </p:nvPr>
        </p:nvGraphicFramePr>
        <p:xfrm>
          <a:off x="5306735" y="2120031"/>
          <a:ext cx="1953536" cy="91440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1933111935"/>
                    </a:ext>
                  </a:extLst>
                </a:gridCol>
                <a:gridCol w="1745256">
                  <a:extLst>
                    <a:ext uri="{9D8B030D-6E8A-4147-A177-3AD203B41FA5}">
                      <a16:colId xmlns:a16="http://schemas.microsoft.com/office/drawing/2014/main" val="1146373844"/>
                    </a:ext>
                  </a:extLst>
                </a:gridCol>
              </a:tblGrid>
              <a:tr h="3284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200" dirty="0"/>
                        <a:t>Where I think the fastest</a:t>
                      </a:r>
                      <a:r>
                        <a:rPr lang="en-GB" sz="1200" baseline="0" dirty="0"/>
                        <a:t> flow of water is. 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9140989"/>
                  </a:ext>
                </a:extLst>
              </a:tr>
              <a:tr h="328494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Where the actual fastest flow of water is.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470898"/>
                  </a:ext>
                </a:extLst>
              </a:tr>
            </a:tbl>
          </a:graphicData>
        </a:graphic>
      </p:graphicFrame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B147C5CA-6756-4C0D-97D9-A144E51A50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342514"/>
              </p:ext>
            </p:extLst>
          </p:nvPr>
        </p:nvGraphicFramePr>
        <p:xfrm>
          <a:off x="176695" y="393124"/>
          <a:ext cx="4782233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319">
                  <a:extLst>
                    <a:ext uri="{9D8B030D-6E8A-4147-A177-3AD203B41FA5}">
                      <a16:colId xmlns:a16="http://schemas.microsoft.com/office/drawing/2014/main" val="3035568939"/>
                    </a:ext>
                  </a:extLst>
                </a:gridCol>
                <a:gridCol w="1573457">
                  <a:extLst>
                    <a:ext uri="{9D8B030D-6E8A-4147-A177-3AD203B41FA5}">
                      <a16:colId xmlns:a16="http://schemas.microsoft.com/office/drawing/2014/main" val="1582228851"/>
                    </a:ext>
                  </a:extLst>
                </a:gridCol>
                <a:gridCol w="1573457">
                  <a:extLst>
                    <a:ext uri="{9D8B030D-6E8A-4147-A177-3AD203B41FA5}">
                      <a16:colId xmlns:a16="http://schemas.microsoft.com/office/drawing/2014/main" val="1117489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Erosion is when rock material is broken down and worn away.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A river has five main sections which are called courses.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512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Hydraulic action is a form of erosion.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Rivers deposit sediment when the water gains energy.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178700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D9DB166-EC12-4E9F-84F5-42EE9CA7CCC4}"/>
              </a:ext>
            </a:extLst>
          </p:cNvPr>
          <p:cNvSpPr txBox="1"/>
          <p:nvPr/>
        </p:nvSpPr>
        <p:spPr>
          <a:xfrm>
            <a:off x="5923359" y="235432"/>
            <a:ext cx="3856130" cy="31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Meander: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109AA3-FF02-42DA-ACB5-41810AF3A2DE}"/>
              </a:ext>
            </a:extLst>
          </p:cNvPr>
          <p:cNvSpPr txBox="1"/>
          <p:nvPr/>
        </p:nvSpPr>
        <p:spPr>
          <a:xfrm>
            <a:off x="8266740" y="1322733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D8E15F-F423-4277-B890-1BB08A7A5A39}"/>
              </a:ext>
            </a:extLst>
          </p:cNvPr>
          <p:cNvSpPr txBox="1"/>
          <p:nvPr/>
        </p:nvSpPr>
        <p:spPr>
          <a:xfrm>
            <a:off x="8327681" y="189049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02E2C8-C832-4357-9CDD-681403B8B5FC}"/>
              </a:ext>
            </a:extLst>
          </p:cNvPr>
          <p:cNvSpPr txBox="1"/>
          <p:nvPr/>
        </p:nvSpPr>
        <p:spPr>
          <a:xfrm>
            <a:off x="5923359" y="1369116"/>
            <a:ext cx="3856130" cy="31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Thalweg: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E5020F-F9B6-4CDB-BFC0-66FEFD4C9FDD}"/>
              </a:ext>
            </a:extLst>
          </p:cNvPr>
          <p:cNvSpPr txBox="1"/>
          <p:nvPr/>
        </p:nvSpPr>
        <p:spPr>
          <a:xfrm>
            <a:off x="9186093" y="1255322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186BBA-EBAD-4F3E-8E59-E67CFBAB93C8}"/>
              </a:ext>
            </a:extLst>
          </p:cNvPr>
          <p:cNvSpPr txBox="1"/>
          <p:nvPr/>
        </p:nvSpPr>
        <p:spPr>
          <a:xfrm>
            <a:off x="9186093" y="2526724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7A6ACC-23A0-4B03-9A90-E86DDB79ADA6}"/>
              </a:ext>
            </a:extLst>
          </p:cNvPr>
          <p:cNvSpPr txBox="1"/>
          <p:nvPr/>
        </p:nvSpPr>
        <p:spPr>
          <a:xfrm>
            <a:off x="10084026" y="77740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D2D473-1AF6-48D5-B78D-BD64992075FA}"/>
              </a:ext>
            </a:extLst>
          </p:cNvPr>
          <p:cNvSpPr txBox="1"/>
          <p:nvPr/>
        </p:nvSpPr>
        <p:spPr>
          <a:xfrm>
            <a:off x="11012863" y="2666328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68060D-F8B9-4F3D-BCDD-B5FEFCC4DA08}"/>
              </a:ext>
            </a:extLst>
          </p:cNvPr>
          <p:cNvSpPr txBox="1"/>
          <p:nvPr/>
        </p:nvSpPr>
        <p:spPr>
          <a:xfrm>
            <a:off x="11034046" y="1626453"/>
            <a:ext cx="280911" cy="31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BD4059-654E-41CC-8FDC-2A1875872609}"/>
              </a:ext>
            </a:extLst>
          </p:cNvPr>
          <p:cNvSpPr txBox="1"/>
          <p:nvPr/>
        </p:nvSpPr>
        <p:spPr>
          <a:xfrm>
            <a:off x="0" y="3236796"/>
            <a:ext cx="530087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 dirty="0">
                <a:solidFill>
                  <a:srgbClr val="231F20"/>
                </a:solidFill>
                <a:effectLst/>
              </a:rPr>
              <a:t>As the river erodes </a:t>
            </a:r>
            <a:r>
              <a:rPr lang="en-GB" sz="1600" b="1" i="0" dirty="0">
                <a:solidFill>
                  <a:srgbClr val="231F20"/>
                </a:solidFill>
                <a:effectLst/>
              </a:rPr>
              <a:t>vertically (downwards)/laterally (sidewards)</a:t>
            </a:r>
            <a:r>
              <a:rPr lang="en-GB" sz="1600" b="0" i="0" dirty="0">
                <a:solidFill>
                  <a:srgbClr val="231F20"/>
                </a:solidFill>
                <a:effectLst/>
              </a:rPr>
              <a:t>, it forms large bends called</a:t>
            </a:r>
            <a:r>
              <a:rPr lang="en-GB" sz="1600" i="0" dirty="0">
                <a:solidFill>
                  <a:srgbClr val="231F20"/>
                </a:solidFill>
                <a:effectLst/>
              </a:rPr>
              <a:t> meanders.</a:t>
            </a:r>
          </a:p>
          <a:p>
            <a:pPr algn="l"/>
            <a:r>
              <a:rPr lang="en-GB" sz="1600" dirty="0">
                <a:solidFill>
                  <a:srgbClr val="231F20"/>
                </a:solidFill>
              </a:rPr>
              <a:t>Helicoidal flow, which is water flowing in a corkscrew motion, forces the fastest</a:t>
            </a:r>
            <a:r>
              <a:rPr lang="en-GB" sz="1600" dirty="0"/>
              <a:t> flowing water to the </a:t>
            </a:r>
            <a:r>
              <a:rPr lang="en-GB" sz="1600" b="1" dirty="0"/>
              <a:t>outside/inside </a:t>
            </a:r>
            <a:r>
              <a:rPr lang="en-GB" sz="1600" dirty="0"/>
              <a:t>of the bank causing lateral erosion through abrasion and hydraulic action, as this is where the river has </a:t>
            </a:r>
            <a:r>
              <a:rPr lang="en-GB" sz="1600" b="1" dirty="0"/>
              <a:t>most/least </a:t>
            </a:r>
            <a:r>
              <a:rPr lang="en-GB" sz="1600" dirty="0"/>
              <a:t>energy.</a:t>
            </a:r>
          </a:p>
          <a:p>
            <a:pPr algn="l"/>
            <a:r>
              <a:rPr lang="en-GB" sz="1600" dirty="0"/>
              <a:t>This undercuts the banks and forms a </a:t>
            </a:r>
            <a:r>
              <a:rPr lang="en-GB" sz="1600" b="1" dirty="0"/>
              <a:t>river beach (slip-off slope)/river cliff</a:t>
            </a:r>
            <a:r>
              <a:rPr lang="en-GB" sz="1600" dirty="0"/>
              <a:t>. </a:t>
            </a:r>
          </a:p>
          <a:p>
            <a:pPr algn="l"/>
            <a:r>
              <a:rPr lang="en-GB" sz="1600" b="0" i="0" dirty="0">
                <a:solidFill>
                  <a:srgbClr val="231F20"/>
                </a:solidFill>
                <a:effectLst/>
              </a:rPr>
              <a:t>On the </a:t>
            </a:r>
            <a:r>
              <a:rPr lang="en-GB" sz="1600" b="1" i="0" dirty="0">
                <a:solidFill>
                  <a:srgbClr val="231F20"/>
                </a:solidFill>
                <a:effectLst/>
              </a:rPr>
              <a:t>inside/outside</a:t>
            </a:r>
            <a:r>
              <a:rPr lang="en-GB" sz="1600" b="0" i="0" dirty="0">
                <a:solidFill>
                  <a:srgbClr val="231F20"/>
                </a:solidFill>
                <a:effectLst/>
              </a:rPr>
              <a:t> of the bend, where the river flow is </a:t>
            </a:r>
            <a:r>
              <a:rPr lang="en-GB" sz="1600" b="1" i="0" dirty="0">
                <a:solidFill>
                  <a:srgbClr val="231F20"/>
                </a:solidFill>
                <a:effectLst/>
              </a:rPr>
              <a:t>faster/slower</a:t>
            </a:r>
            <a:r>
              <a:rPr lang="en-GB" sz="1600" b="0" i="0" dirty="0">
                <a:solidFill>
                  <a:srgbClr val="231F20"/>
                </a:solidFill>
                <a:effectLst/>
              </a:rPr>
              <a:t>, material is </a:t>
            </a:r>
            <a:r>
              <a:rPr lang="en-GB" sz="1600" b="1" i="0" dirty="0">
                <a:solidFill>
                  <a:srgbClr val="231F20"/>
                </a:solidFill>
                <a:effectLst/>
              </a:rPr>
              <a:t>eroded/deposited</a:t>
            </a:r>
            <a:r>
              <a:rPr lang="en-GB" sz="1600" b="0" i="0" dirty="0">
                <a:solidFill>
                  <a:srgbClr val="231F20"/>
                </a:solidFill>
                <a:effectLst/>
              </a:rPr>
              <a:t>, as there is </a:t>
            </a:r>
            <a:r>
              <a:rPr lang="en-GB" sz="1600" b="1" i="0" dirty="0">
                <a:solidFill>
                  <a:srgbClr val="231F20"/>
                </a:solidFill>
                <a:effectLst/>
              </a:rPr>
              <a:t>more/less </a:t>
            </a:r>
            <a:r>
              <a:rPr lang="en-GB" sz="1600" b="0" i="0" dirty="0">
                <a:solidFill>
                  <a:srgbClr val="231F20"/>
                </a:solidFill>
                <a:effectLst/>
              </a:rPr>
              <a:t>energy. This will form a </a:t>
            </a:r>
            <a:r>
              <a:rPr lang="en-GB" sz="1600" b="1" i="0" dirty="0">
                <a:solidFill>
                  <a:srgbClr val="231F20"/>
                </a:solidFill>
                <a:effectLst/>
              </a:rPr>
              <a:t>slip-off slope/river cliff</a:t>
            </a:r>
            <a:r>
              <a:rPr lang="en-GB" sz="1600" b="0" i="0" dirty="0">
                <a:solidFill>
                  <a:srgbClr val="231F20"/>
                </a:solidFill>
                <a:effectLst/>
              </a:rPr>
              <a:t>.</a:t>
            </a:r>
          </a:p>
          <a:p>
            <a:r>
              <a:rPr lang="en-GB" sz="1600" dirty="0"/>
              <a:t>This combination of erosion and deposition results in an </a:t>
            </a:r>
            <a:r>
              <a:rPr lang="en-GB" sz="1600" b="1" dirty="0"/>
              <a:t>asymmetrical/symmetrical </a:t>
            </a:r>
            <a:r>
              <a:rPr lang="en-GB" sz="1600" dirty="0"/>
              <a:t>cross-profile.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FA2EEEA-A377-47D5-941A-0265D6959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359" y="3639346"/>
            <a:ext cx="5750007" cy="10878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981FA07-F976-45F1-8034-30A7994515D5}"/>
              </a:ext>
            </a:extLst>
          </p:cNvPr>
          <p:cNvSpPr txBox="1"/>
          <p:nvPr/>
        </p:nvSpPr>
        <p:spPr>
          <a:xfrm>
            <a:off x="10815384" y="5131441"/>
            <a:ext cx="1376616" cy="1384995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Erosion on the outside bend causes the shape of the river to change over time.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C27C79-2B1D-46FE-BE04-0360B020FDB1}"/>
              </a:ext>
            </a:extLst>
          </p:cNvPr>
          <p:cNvSpPr txBox="1"/>
          <p:nvPr/>
        </p:nvSpPr>
        <p:spPr>
          <a:xfrm>
            <a:off x="6891132" y="5044573"/>
            <a:ext cx="1617201" cy="160043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erosion leads to the neck between two meanders becoming narrower (moving them closer together).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F10D0D-EDC2-4120-854C-B5BCE1249C59}"/>
              </a:ext>
            </a:extLst>
          </p:cNvPr>
          <p:cNvSpPr txBox="1"/>
          <p:nvPr/>
        </p:nvSpPr>
        <p:spPr>
          <a:xfrm>
            <a:off x="8608592" y="5044573"/>
            <a:ext cx="2124236" cy="160043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Eventually the river will breach the neck between the two meanders, usually during a flood. At this point the river will begin to take the new shorter route.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13CA0D-AD49-44D0-BAF1-9D0CC7B14F52}"/>
              </a:ext>
            </a:extLst>
          </p:cNvPr>
          <p:cNvSpPr txBox="1"/>
          <p:nvPr/>
        </p:nvSpPr>
        <p:spPr>
          <a:xfrm>
            <a:off x="5377152" y="5008961"/>
            <a:ext cx="1413721" cy="181588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Deposition occurs cutting off the meander, leaving behind a lake in the shape of a horseshoe called an oxbow lake.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2C5F50-B0E9-4B69-A640-10653CC85C63}"/>
              </a:ext>
            </a:extLst>
          </p:cNvPr>
          <p:cNvSpPr txBox="1"/>
          <p:nvPr/>
        </p:nvSpPr>
        <p:spPr>
          <a:xfrm>
            <a:off x="176695" y="77740"/>
            <a:ext cx="121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Starter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5004CE-7642-447B-A177-F9E67C9FD3D7}"/>
              </a:ext>
            </a:extLst>
          </p:cNvPr>
          <p:cNvSpPr txBox="1"/>
          <p:nvPr/>
        </p:nvSpPr>
        <p:spPr>
          <a:xfrm>
            <a:off x="5068720" y="713936"/>
            <a:ext cx="121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Task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D935B4-BCFB-43BF-A22E-9576868C3239}"/>
              </a:ext>
            </a:extLst>
          </p:cNvPr>
          <p:cNvSpPr txBox="1"/>
          <p:nvPr/>
        </p:nvSpPr>
        <p:spPr>
          <a:xfrm>
            <a:off x="165651" y="2881400"/>
            <a:ext cx="121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Task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03945D-5497-476E-8843-95BB5FBBE674}"/>
              </a:ext>
            </a:extLst>
          </p:cNvPr>
          <p:cNvSpPr txBox="1"/>
          <p:nvPr/>
        </p:nvSpPr>
        <p:spPr>
          <a:xfrm>
            <a:off x="5758070" y="3205375"/>
            <a:ext cx="121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Task 3</a:t>
            </a:r>
          </a:p>
        </p:txBody>
      </p:sp>
    </p:spTree>
    <p:extLst>
      <p:ext uri="{BB962C8B-B14F-4D97-AF65-F5344CB8AC3E}">
        <p14:creationId xmlns:p14="http://schemas.microsoft.com/office/powerpoint/2010/main" val="1038206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A7FDB0-8C08-4A0C-B527-B29D80521163}"/>
              </a:ext>
            </a:extLst>
          </p:cNvPr>
          <p:cNvSpPr txBox="1"/>
          <p:nvPr/>
        </p:nvSpPr>
        <p:spPr>
          <a:xfrm>
            <a:off x="0" y="491362"/>
            <a:ext cx="12192000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Learning Objectives: </a:t>
            </a:r>
          </a:p>
          <a:p>
            <a:r>
              <a:rPr lang="en-GB" sz="2000" dirty="0"/>
              <a:t>To explain how meanders and oxbow lakes form as a result of erosion and deposition.</a:t>
            </a:r>
          </a:p>
          <a:p>
            <a:r>
              <a:rPr lang="en-GB" sz="2000" dirty="0"/>
              <a:t>To explain the characteristics of meanders and oxbow lakes.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E3D6C1DE-BF51-4C49-816E-D16AF41E2E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50278"/>
              </p:ext>
            </p:extLst>
          </p:nvPr>
        </p:nvGraphicFramePr>
        <p:xfrm>
          <a:off x="3436730" y="2514600"/>
          <a:ext cx="8128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556893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5822288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Erosion is when rock material is broken down and worn away.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A river has </a:t>
                      </a:r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three </a:t>
                      </a:r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main sections which are called courses.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512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Hydraulic action is a form of erosion.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Rivers deposit sediment when the water </a:t>
                      </a:r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loses </a:t>
                      </a:r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energy.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7870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9AA1703-A47F-4995-AD13-7B48FD5D7ABD}"/>
              </a:ext>
            </a:extLst>
          </p:cNvPr>
          <p:cNvSpPr txBox="1"/>
          <p:nvPr/>
        </p:nvSpPr>
        <p:spPr>
          <a:xfrm>
            <a:off x="172278" y="1853045"/>
            <a:ext cx="2849217" cy="37856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Starter:</a:t>
            </a:r>
          </a:p>
          <a:p>
            <a:r>
              <a:rPr lang="en-GB" sz="2400" dirty="0"/>
              <a:t>This grid has four statements in it.</a:t>
            </a:r>
          </a:p>
          <a:p>
            <a:r>
              <a:rPr lang="en-GB" sz="2400" dirty="0"/>
              <a:t>Some are correct and some are incorrect. </a:t>
            </a:r>
          </a:p>
          <a:p>
            <a:r>
              <a:rPr lang="en-GB" sz="2400" dirty="0"/>
              <a:t>Can you find and fix the errors?</a:t>
            </a:r>
          </a:p>
          <a:p>
            <a:r>
              <a:rPr lang="en-GB" sz="2400" dirty="0"/>
              <a:t>A blank column has been left on your worksheet for you.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0662FE-B010-4202-98FD-174AA58C2D11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/>
              <a:t>                              </a:t>
            </a:r>
            <a:r>
              <a:rPr lang="en-GB" sz="2800" b="1" u="sng" dirty="0"/>
              <a:t>How do meanders and oxbow lakes form?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7C091-05CC-4301-ADCC-D91F2A34AAC4}"/>
              </a:ext>
            </a:extLst>
          </p:cNvPr>
          <p:cNvSpPr txBox="1"/>
          <p:nvPr/>
        </p:nvSpPr>
        <p:spPr>
          <a:xfrm>
            <a:off x="9965635" y="-15929"/>
            <a:ext cx="2226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08/03/2022</a:t>
            </a:r>
          </a:p>
        </p:txBody>
      </p:sp>
    </p:spTree>
    <p:extLst>
      <p:ext uri="{BB962C8B-B14F-4D97-AF65-F5344CB8AC3E}">
        <p14:creationId xmlns:p14="http://schemas.microsoft.com/office/powerpoint/2010/main" val="4143961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DB255D-E268-452D-B2B8-F56E4CAEA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957" y="709303"/>
            <a:ext cx="7566991" cy="60489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997A450-E836-43E7-AC54-09C4C11ADBDD}"/>
              </a:ext>
            </a:extLst>
          </p:cNvPr>
          <p:cNvSpPr/>
          <p:nvPr/>
        </p:nvSpPr>
        <p:spPr>
          <a:xfrm>
            <a:off x="5042452" y="4545496"/>
            <a:ext cx="3332922" cy="675861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70EC10-E709-4A06-A4A1-C3B8469536A1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How does today’s lesson fit into your GCSE geography?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6C8F5E-676B-4167-BC69-2B2658A9CD97}"/>
              </a:ext>
            </a:extLst>
          </p:cNvPr>
          <p:cNvSpPr txBox="1"/>
          <p:nvPr/>
        </p:nvSpPr>
        <p:spPr>
          <a:xfrm>
            <a:off x="2186609" y="3748084"/>
            <a:ext cx="49033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05D4CE1-739A-4C63-BF60-166CDDD7C255}"/>
              </a:ext>
            </a:extLst>
          </p:cNvPr>
          <p:cNvCxnSpPr/>
          <p:nvPr/>
        </p:nvCxnSpPr>
        <p:spPr>
          <a:xfrm>
            <a:off x="2716695" y="4064132"/>
            <a:ext cx="1192696" cy="4280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6AAD3E2-420F-4B30-AD2F-4B16C2608667}"/>
              </a:ext>
            </a:extLst>
          </p:cNvPr>
          <p:cNvSpPr txBox="1"/>
          <p:nvPr/>
        </p:nvSpPr>
        <p:spPr>
          <a:xfrm>
            <a:off x="3697356" y="4514094"/>
            <a:ext cx="1192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Of a river</a:t>
            </a:r>
          </a:p>
        </p:txBody>
      </p:sp>
    </p:spTree>
    <p:extLst>
      <p:ext uri="{BB962C8B-B14F-4D97-AF65-F5344CB8AC3E}">
        <p14:creationId xmlns:p14="http://schemas.microsoft.com/office/powerpoint/2010/main" val="28521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B5539C-B57E-4D54-AFB0-ED676F44F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992" y="1396447"/>
            <a:ext cx="9531626" cy="47658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44B27A-C592-49C1-B322-7DA27B51F22B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Think beyond GCSE geography…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7A9E8D-BA9E-46CE-A55B-DB04B757145E}"/>
              </a:ext>
            </a:extLst>
          </p:cNvPr>
          <p:cNvSpPr txBox="1"/>
          <p:nvPr/>
        </p:nvSpPr>
        <p:spPr>
          <a:xfrm>
            <a:off x="8375374" y="4386470"/>
            <a:ext cx="2054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…to Mars!</a:t>
            </a:r>
          </a:p>
        </p:txBody>
      </p:sp>
    </p:spTree>
    <p:extLst>
      <p:ext uri="{BB962C8B-B14F-4D97-AF65-F5344CB8AC3E}">
        <p14:creationId xmlns:p14="http://schemas.microsoft.com/office/powerpoint/2010/main" val="130722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CSE (9-1) Geography - The Course of a River | Gcse geography, Geography  lessons, Geography">
            <a:extLst>
              <a:ext uri="{FF2B5EF4-FFF2-40B4-BE49-F238E27FC236}">
                <a16:creationId xmlns:a16="http://schemas.microsoft.com/office/drawing/2014/main" id="{AB8EC1FF-BAB0-4F61-99A7-B4885E92B7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" t="9232" r="3289" b="35264"/>
          <a:stretch/>
        </p:blipFill>
        <p:spPr bwMode="auto">
          <a:xfrm>
            <a:off x="427176" y="1587202"/>
            <a:ext cx="11284635" cy="380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2B608B2C-6B02-4B9F-9350-2597BF4C4248}"/>
              </a:ext>
            </a:extLst>
          </p:cNvPr>
          <p:cNvSpPr/>
          <p:nvPr/>
        </p:nvSpPr>
        <p:spPr>
          <a:xfrm rot="16200000">
            <a:off x="1914915" y="3958908"/>
            <a:ext cx="307961" cy="3177415"/>
          </a:xfrm>
          <a:prstGeom prst="leftBrace">
            <a:avLst>
              <a:gd name="adj1" fmla="val 0"/>
              <a:gd name="adj2" fmla="val 44052"/>
            </a:avLst>
          </a:prstGeom>
          <a:ln w="28575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61C837FB-2213-455D-B886-653F312485B9}"/>
              </a:ext>
            </a:extLst>
          </p:cNvPr>
          <p:cNvSpPr/>
          <p:nvPr/>
        </p:nvSpPr>
        <p:spPr>
          <a:xfrm rot="16200000">
            <a:off x="5305918" y="3798330"/>
            <a:ext cx="307961" cy="3498569"/>
          </a:xfrm>
          <a:prstGeom prst="leftBrace">
            <a:avLst>
              <a:gd name="adj1" fmla="val 0"/>
              <a:gd name="adj2" fmla="val 44052"/>
            </a:avLst>
          </a:prstGeom>
          <a:ln w="28575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B1ED8F15-7B2A-49C3-BEA3-1E44A96A2FD8}"/>
              </a:ext>
            </a:extLst>
          </p:cNvPr>
          <p:cNvSpPr/>
          <p:nvPr/>
        </p:nvSpPr>
        <p:spPr>
          <a:xfrm rot="16200000">
            <a:off x="8040912" y="4667927"/>
            <a:ext cx="311122" cy="1762533"/>
          </a:xfrm>
          <a:prstGeom prst="leftBrace">
            <a:avLst>
              <a:gd name="adj1" fmla="val 0"/>
              <a:gd name="adj2" fmla="val 44052"/>
            </a:avLst>
          </a:prstGeom>
          <a:ln w="28575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 descr="GCSE (9-1) Geography - The Course of a River | Gcse geography, Geography  lessons, Geography">
            <a:extLst>
              <a:ext uri="{FF2B5EF4-FFF2-40B4-BE49-F238E27FC236}">
                <a16:creationId xmlns:a16="http://schemas.microsoft.com/office/drawing/2014/main" id="{FC924D0B-B1B9-4499-A3C6-2004E43677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4" t="71691" r="25651" b="22512"/>
          <a:stretch/>
        </p:blipFill>
        <p:spPr bwMode="auto">
          <a:xfrm>
            <a:off x="689113" y="5883966"/>
            <a:ext cx="8587409" cy="39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9BC10D-E7E4-4E60-9790-53E04F6EE194}"/>
              </a:ext>
            </a:extLst>
          </p:cNvPr>
          <p:cNvSpPr txBox="1"/>
          <p:nvPr/>
        </p:nvSpPr>
        <p:spPr>
          <a:xfrm>
            <a:off x="7209182" y="2250588"/>
            <a:ext cx="1351721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853CBF-AD30-4DD8-A8AE-590D21A2DB33}"/>
              </a:ext>
            </a:extLst>
          </p:cNvPr>
          <p:cNvSpPr txBox="1"/>
          <p:nvPr/>
        </p:nvSpPr>
        <p:spPr>
          <a:xfrm>
            <a:off x="5850834" y="2936420"/>
            <a:ext cx="1464371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DCC320-BF24-47A6-A8BA-FD5A2C19C9AB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Where are we in the river’s journey?</a:t>
            </a:r>
          </a:p>
        </p:txBody>
      </p:sp>
    </p:spTree>
    <p:extLst>
      <p:ext uri="{BB962C8B-B14F-4D97-AF65-F5344CB8AC3E}">
        <p14:creationId xmlns:p14="http://schemas.microsoft.com/office/powerpoint/2010/main" val="235893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52512C0-14E3-44C7-8FF6-FF72B824C18A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12192000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Why do rivers meander?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F98BC6-55CB-4F03-A9D6-4EA5A3F99A3F}"/>
              </a:ext>
            </a:extLst>
          </p:cNvPr>
          <p:cNvGrpSpPr/>
          <p:nvPr/>
        </p:nvGrpSpPr>
        <p:grpSpPr>
          <a:xfrm>
            <a:off x="5161747" y="2270786"/>
            <a:ext cx="6752395" cy="3227267"/>
            <a:chOff x="692727" y="2636912"/>
            <a:chExt cx="8391927" cy="4091363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15565522-A704-4337-B11B-FBF9A2879663}"/>
                </a:ext>
              </a:extLst>
            </p:cNvPr>
            <p:cNvSpPr/>
            <p:nvPr/>
          </p:nvSpPr>
          <p:spPr>
            <a:xfrm>
              <a:off x="692727" y="2636912"/>
              <a:ext cx="7899319" cy="3300236"/>
            </a:xfrm>
            <a:custGeom>
              <a:avLst/>
              <a:gdLst>
                <a:gd name="connsiteX0" fmla="*/ 0 w 7899319"/>
                <a:gd name="connsiteY0" fmla="*/ 2274854 h 3300236"/>
                <a:gd name="connsiteX1" fmla="*/ 1745673 w 7899319"/>
                <a:gd name="connsiteY1" fmla="*/ 113545 h 3300236"/>
                <a:gd name="connsiteX2" fmla="*/ 3338946 w 7899319"/>
                <a:gd name="connsiteY2" fmla="*/ 2635072 h 3300236"/>
                <a:gd name="connsiteX3" fmla="*/ 4544291 w 7899319"/>
                <a:gd name="connsiteY3" fmla="*/ 141254 h 3300236"/>
                <a:gd name="connsiteX4" fmla="*/ 5985164 w 7899319"/>
                <a:gd name="connsiteY4" fmla="*/ 570745 h 3300236"/>
                <a:gd name="connsiteX5" fmla="*/ 6026728 w 7899319"/>
                <a:gd name="connsiteY5" fmla="*/ 2745909 h 3300236"/>
                <a:gd name="connsiteX6" fmla="*/ 7010400 w 7899319"/>
                <a:gd name="connsiteY6" fmla="*/ 3300091 h 3300236"/>
                <a:gd name="connsiteX7" fmla="*/ 7869382 w 7899319"/>
                <a:gd name="connsiteY7" fmla="*/ 2718200 h 3300236"/>
                <a:gd name="connsiteX8" fmla="*/ 7620000 w 7899319"/>
                <a:gd name="connsiteY8" fmla="*/ 473763 h 330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99319" h="3300236">
                  <a:moveTo>
                    <a:pt x="0" y="2274854"/>
                  </a:moveTo>
                  <a:cubicBezTo>
                    <a:pt x="594591" y="1164181"/>
                    <a:pt x="1189182" y="53509"/>
                    <a:pt x="1745673" y="113545"/>
                  </a:cubicBezTo>
                  <a:cubicBezTo>
                    <a:pt x="2302164" y="173581"/>
                    <a:pt x="2872510" y="2630454"/>
                    <a:pt x="3338946" y="2635072"/>
                  </a:cubicBezTo>
                  <a:cubicBezTo>
                    <a:pt x="3805382" y="2639690"/>
                    <a:pt x="4103255" y="485308"/>
                    <a:pt x="4544291" y="141254"/>
                  </a:cubicBezTo>
                  <a:cubicBezTo>
                    <a:pt x="4985327" y="-202800"/>
                    <a:pt x="5738091" y="136636"/>
                    <a:pt x="5985164" y="570745"/>
                  </a:cubicBezTo>
                  <a:cubicBezTo>
                    <a:pt x="6232237" y="1004854"/>
                    <a:pt x="5855855" y="2291018"/>
                    <a:pt x="6026728" y="2745909"/>
                  </a:cubicBezTo>
                  <a:cubicBezTo>
                    <a:pt x="6197601" y="3200800"/>
                    <a:pt x="6703291" y="3304709"/>
                    <a:pt x="7010400" y="3300091"/>
                  </a:cubicBezTo>
                  <a:cubicBezTo>
                    <a:pt x="7317509" y="3295473"/>
                    <a:pt x="7767782" y="3189255"/>
                    <a:pt x="7869382" y="2718200"/>
                  </a:cubicBezTo>
                  <a:cubicBezTo>
                    <a:pt x="7970982" y="2247145"/>
                    <a:pt x="7795491" y="1360454"/>
                    <a:pt x="7620000" y="473763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26F5537D-FEF7-4242-A1E3-21A7C67BB9D7}"/>
                </a:ext>
              </a:extLst>
            </p:cNvPr>
            <p:cNvSpPr/>
            <p:nvPr/>
          </p:nvSpPr>
          <p:spPr>
            <a:xfrm>
              <a:off x="706582" y="3089564"/>
              <a:ext cx="8378072" cy="3638711"/>
            </a:xfrm>
            <a:custGeom>
              <a:avLst/>
              <a:gdLst>
                <a:gd name="connsiteX0" fmla="*/ 0 w 8378072"/>
                <a:gd name="connsiteY0" fmla="*/ 2604654 h 3638711"/>
                <a:gd name="connsiteX1" fmla="*/ 1094509 w 8378072"/>
                <a:gd name="connsiteY1" fmla="*/ 928254 h 3638711"/>
                <a:gd name="connsiteX2" fmla="*/ 1884218 w 8378072"/>
                <a:gd name="connsiteY2" fmla="*/ 678872 h 3638711"/>
                <a:gd name="connsiteX3" fmla="*/ 2535382 w 8378072"/>
                <a:gd name="connsiteY3" fmla="*/ 2105891 h 3638711"/>
                <a:gd name="connsiteX4" fmla="*/ 3131127 w 8378072"/>
                <a:gd name="connsiteY4" fmla="*/ 3311236 h 3638711"/>
                <a:gd name="connsiteX5" fmla="*/ 3934691 w 8378072"/>
                <a:gd name="connsiteY5" fmla="*/ 3158836 h 3638711"/>
                <a:gd name="connsiteX6" fmla="*/ 4336473 w 8378072"/>
                <a:gd name="connsiteY6" fmla="*/ 2078181 h 3638711"/>
                <a:gd name="connsiteX7" fmla="*/ 4530436 w 8378072"/>
                <a:gd name="connsiteY7" fmla="*/ 1052945 h 3638711"/>
                <a:gd name="connsiteX8" fmla="*/ 4904509 w 8378072"/>
                <a:gd name="connsiteY8" fmla="*/ 526472 h 3638711"/>
                <a:gd name="connsiteX9" fmla="*/ 5444836 w 8378072"/>
                <a:gd name="connsiteY9" fmla="*/ 706581 h 3638711"/>
                <a:gd name="connsiteX10" fmla="*/ 5444836 w 8378072"/>
                <a:gd name="connsiteY10" fmla="*/ 1801091 h 3638711"/>
                <a:gd name="connsiteX11" fmla="*/ 5569527 w 8378072"/>
                <a:gd name="connsiteY11" fmla="*/ 3380509 h 3638711"/>
                <a:gd name="connsiteX12" fmla="*/ 6941127 w 8378072"/>
                <a:gd name="connsiteY12" fmla="*/ 3616036 h 3638711"/>
                <a:gd name="connsiteX13" fmla="*/ 8188036 w 8378072"/>
                <a:gd name="connsiteY13" fmla="*/ 3158836 h 3638711"/>
                <a:gd name="connsiteX14" fmla="*/ 8354291 w 8378072"/>
                <a:gd name="connsiteY14" fmla="*/ 1870363 h 3638711"/>
                <a:gd name="connsiteX15" fmla="*/ 7994073 w 8378072"/>
                <a:gd name="connsiteY15" fmla="*/ 0 h 363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78072" h="3638711">
                  <a:moveTo>
                    <a:pt x="0" y="2604654"/>
                  </a:moveTo>
                  <a:cubicBezTo>
                    <a:pt x="390236" y="1926936"/>
                    <a:pt x="780473" y="1249218"/>
                    <a:pt x="1094509" y="928254"/>
                  </a:cubicBezTo>
                  <a:cubicBezTo>
                    <a:pt x="1408545" y="607290"/>
                    <a:pt x="1644073" y="482599"/>
                    <a:pt x="1884218" y="678872"/>
                  </a:cubicBezTo>
                  <a:cubicBezTo>
                    <a:pt x="2124363" y="875145"/>
                    <a:pt x="2327564" y="1667164"/>
                    <a:pt x="2535382" y="2105891"/>
                  </a:cubicBezTo>
                  <a:cubicBezTo>
                    <a:pt x="2743200" y="2544618"/>
                    <a:pt x="2897909" y="3135745"/>
                    <a:pt x="3131127" y="3311236"/>
                  </a:cubicBezTo>
                  <a:cubicBezTo>
                    <a:pt x="3364345" y="3486727"/>
                    <a:pt x="3733800" y="3364345"/>
                    <a:pt x="3934691" y="3158836"/>
                  </a:cubicBezTo>
                  <a:cubicBezTo>
                    <a:pt x="4135582" y="2953327"/>
                    <a:pt x="4237182" y="2429163"/>
                    <a:pt x="4336473" y="2078181"/>
                  </a:cubicBezTo>
                  <a:cubicBezTo>
                    <a:pt x="4435764" y="1727199"/>
                    <a:pt x="4435763" y="1311563"/>
                    <a:pt x="4530436" y="1052945"/>
                  </a:cubicBezTo>
                  <a:cubicBezTo>
                    <a:pt x="4625109" y="794327"/>
                    <a:pt x="4752109" y="584199"/>
                    <a:pt x="4904509" y="526472"/>
                  </a:cubicBezTo>
                  <a:cubicBezTo>
                    <a:pt x="5056909" y="468745"/>
                    <a:pt x="5354782" y="494144"/>
                    <a:pt x="5444836" y="706581"/>
                  </a:cubicBezTo>
                  <a:cubicBezTo>
                    <a:pt x="5534891" y="919017"/>
                    <a:pt x="5424054" y="1355436"/>
                    <a:pt x="5444836" y="1801091"/>
                  </a:cubicBezTo>
                  <a:cubicBezTo>
                    <a:pt x="5465618" y="2246746"/>
                    <a:pt x="5320145" y="3078018"/>
                    <a:pt x="5569527" y="3380509"/>
                  </a:cubicBezTo>
                  <a:cubicBezTo>
                    <a:pt x="5818909" y="3683000"/>
                    <a:pt x="6504709" y="3652981"/>
                    <a:pt x="6941127" y="3616036"/>
                  </a:cubicBezTo>
                  <a:cubicBezTo>
                    <a:pt x="7377545" y="3579091"/>
                    <a:pt x="7952509" y="3449781"/>
                    <a:pt x="8188036" y="3158836"/>
                  </a:cubicBezTo>
                  <a:cubicBezTo>
                    <a:pt x="8423563" y="2867891"/>
                    <a:pt x="8386618" y="2396836"/>
                    <a:pt x="8354291" y="1870363"/>
                  </a:cubicBezTo>
                  <a:cubicBezTo>
                    <a:pt x="8321964" y="1343890"/>
                    <a:pt x="8158018" y="671945"/>
                    <a:pt x="7994073" y="0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ABA2B5C-B7CB-4CEF-A803-8832ADE4DAAD}"/>
              </a:ext>
            </a:extLst>
          </p:cNvPr>
          <p:cNvSpPr txBox="1"/>
          <p:nvPr/>
        </p:nvSpPr>
        <p:spPr>
          <a:xfrm>
            <a:off x="179438" y="653163"/>
            <a:ext cx="3332462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Task 1: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Imagine the river’s course is a race course.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 Draw a line</a:t>
            </a:r>
            <a:r>
              <a:rPr kumimoji="0" lang="en-GB" sz="240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on your </a:t>
            </a:r>
            <a:r>
              <a:rPr lang="en-GB" sz="2400" kern="0" dirty="0">
                <a:solidFill>
                  <a:prstClr val="black"/>
                </a:solidFill>
              </a:rPr>
              <a:t>sheet to add where </a:t>
            </a:r>
            <a:r>
              <a:rPr kumimoji="0" lang="en-GB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you think the fastest current would flow</a:t>
            </a:r>
            <a:r>
              <a:rPr lang="en-GB" sz="2400" kern="0" dirty="0">
                <a:solidFill>
                  <a:prstClr val="black"/>
                </a:solidFill>
              </a:rPr>
              <a:t>.</a:t>
            </a:r>
            <a:r>
              <a:rPr kumimoji="0" lang="en-GB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2C231-0E6B-4E6D-96A5-EEA55FCB5807}"/>
              </a:ext>
            </a:extLst>
          </p:cNvPr>
          <p:cNvSpPr txBox="1"/>
          <p:nvPr/>
        </p:nvSpPr>
        <p:spPr>
          <a:xfrm rot="16200000">
            <a:off x="4361107" y="4481624"/>
            <a:ext cx="90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Start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157F59-96BD-40E9-9001-FC6584AC6ADE}"/>
              </a:ext>
            </a:extLst>
          </p:cNvPr>
          <p:cNvSpPr txBox="1"/>
          <p:nvPr/>
        </p:nvSpPr>
        <p:spPr>
          <a:xfrm>
            <a:off x="10909436" y="2152966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Finish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9A691D2-BB39-4553-9CDD-DD523C4AFF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953838"/>
              </p:ext>
            </p:extLst>
          </p:nvPr>
        </p:nvGraphicFramePr>
        <p:xfrm>
          <a:off x="6333781" y="6005804"/>
          <a:ext cx="5760640" cy="731520"/>
        </p:xfrm>
        <a:graphic>
          <a:graphicData uri="http://schemas.openxmlformats.org/drawingml/2006/table">
            <a:tbl>
              <a:tblPr firstRow="1" bandRow="1"/>
              <a:tblGrid>
                <a:gridCol w="768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2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4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/>
                        <a:t>Where I think the fastest</a:t>
                      </a:r>
                      <a:r>
                        <a:rPr lang="en-GB" baseline="0" dirty="0"/>
                        <a:t> flow of water is.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Where the actual fastest flow of water is.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51224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E4F5928-075C-4C34-9853-C3AE8ACF7434}"/>
              </a:ext>
            </a:extLst>
          </p:cNvPr>
          <p:cNvSpPr txBox="1"/>
          <p:nvPr/>
        </p:nvSpPr>
        <p:spPr>
          <a:xfrm>
            <a:off x="6289008" y="716625"/>
            <a:ext cx="593672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Meander: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 winding curve or bend in a river. </a:t>
            </a:r>
          </a:p>
        </p:txBody>
      </p:sp>
      <p:sp>
        <p:nvSpPr>
          <p:cNvPr id="13" name="Freeform 4">
            <a:extLst>
              <a:ext uri="{FF2B5EF4-FFF2-40B4-BE49-F238E27FC236}">
                <a16:creationId xmlns:a16="http://schemas.microsoft.com/office/drawing/2014/main" id="{16AE241C-8AC6-4A58-BF90-60561F3400BF}"/>
              </a:ext>
            </a:extLst>
          </p:cNvPr>
          <p:cNvSpPr/>
          <p:nvPr/>
        </p:nvSpPr>
        <p:spPr>
          <a:xfrm>
            <a:off x="5042081" y="2373651"/>
            <a:ext cx="6741247" cy="2981978"/>
          </a:xfrm>
          <a:custGeom>
            <a:avLst/>
            <a:gdLst>
              <a:gd name="connsiteX0" fmla="*/ 0 w 6580909"/>
              <a:gd name="connsiteY0" fmla="*/ 2133600 h 2867891"/>
              <a:gd name="connsiteX1" fmla="*/ 41563 w 6580909"/>
              <a:gd name="connsiteY1" fmla="*/ 2064327 h 2867891"/>
              <a:gd name="connsiteX2" fmla="*/ 96982 w 6580909"/>
              <a:gd name="connsiteY2" fmla="*/ 1981200 h 2867891"/>
              <a:gd name="connsiteX3" fmla="*/ 138545 w 6580909"/>
              <a:gd name="connsiteY3" fmla="*/ 1898072 h 2867891"/>
              <a:gd name="connsiteX4" fmla="*/ 166254 w 6580909"/>
              <a:gd name="connsiteY4" fmla="*/ 1814945 h 2867891"/>
              <a:gd name="connsiteX5" fmla="*/ 193963 w 6580909"/>
              <a:gd name="connsiteY5" fmla="*/ 1773381 h 2867891"/>
              <a:gd name="connsiteX6" fmla="*/ 249382 w 6580909"/>
              <a:gd name="connsiteY6" fmla="*/ 1662545 h 2867891"/>
              <a:gd name="connsiteX7" fmla="*/ 290945 w 6580909"/>
              <a:gd name="connsiteY7" fmla="*/ 1579418 h 2867891"/>
              <a:gd name="connsiteX8" fmla="*/ 304800 w 6580909"/>
              <a:gd name="connsiteY8" fmla="*/ 1537854 h 2867891"/>
              <a:gd name="connsiteX9" fmla="*/ 360218 w 6580909"/>
              <a:gd name="connsiteY9" fmla="*/ 1454727 h 2867891"/>
              <a:gd name="connsiteX10" fmla="*/ 387927 w 6580909"/>
              <a:gd name="connsiteY10" fmla="*/ 1413163 h 2867891"/>
              <a:gd name="connsiteX11" fmla="*/ 443345 w 6580909"/>
              <a:gd name="connsiteY11" fmla="*/ 1330036 h 2867891"/>
              <a:gd name="connsiteX12" fmla="*/ 498763 w 6580909"/>
              <a:gd name="connsiteY12" fmla="*/ 1246909 h 2867891"/>
              <a:gd name="connsiteX13" fmla="*/ 526472 w 6580909"/>
              <a:gd name="connsiteY13" fmla="*/ 1163781 h 2867891"/>
              <a:gd name="connsiteX14" fmla="*/ 568036 w 6580909"/>
              <a:gd name="connsiteY14" fmla="*/ 1039091 h 2867891"/>
              <a:gd name="connsiteX15" fmla="*/ 595745 w 6580909"/>
              <a:gd name="connsiteY15" fmla="*/ 955963 h 2867891"/>
              <a:gd name="connsiteX16" fmla="*/ 609600 w 6580909"/>
              <a:gd name="connsiteY16" fmla="*/ 900545 h 2867891"/>
              <a:gd name="connsiteX17" fmla="*/ 637309 w 6580909"/>
              <a:gd name="connsiteY17" fmla="*/ 817418 h 2867891"/>
              <a:gd name="connsiteX18" fmla="*/ 665018 w 6580909"/>
              <a:gd name="connsiteY18" fmla="*/ 734291 h 2867891"/>
              <a:gd name="connsiteX19" fmla="*/ 692727 w 6580909"/>
              <a:gd name="connsiteY19" fmla="*/ 651163 h 2867891"/>
              <a:gd name="connsiteX20" fmla="*/ 706582 w 6580909"/>
              <a:gd name="connsiteY20" fmla="*/ 609600 h 2867891"/>
              <a:gd name="connsiteX21" fmla="*/ 734291 w 6580909"/>
              <a:gd name="connsiteY21" fmla="*/ 568036 h 2867891"/>
              <a:gd name="connsiteX22" fmla="*/ 803563 w 6580909"/>
              <a:gd name="connsiteY22" fmla="*/ 443345 h 2867891"/>
              <a:gd name="connsiteX23" fmla="*/ 845127 w 6580909"/>
              <a:gd name="connsiteY23" fmla="*/ 415636 h 2867891"/>
              <a:gd name="connsiteX24" fmla="*/ 928254 w 6580909"/>
              <a:gd name="connsiteY24" fmla="*/ 360218 h 2867891"/>
              <a:gd name="connsiteX25" fmla="*/ 942109 w 6580909"/>
              <a:gd name="connsiteY25" fmla="*/ 318654 h 2867891"/>
              <a:gd name="connsiteX26" fmla="*/ 983672 w 6580909"/>
              <a:gd name="connsiteY26" fmla="*/ 304800 h 2867891"/>
              <a:gd name="connsiteX27" fmla="*/ 1025236 w 6580909"/>
              <a:gd name="connsiteY27" fmla="*/ 277091 h 2867891"/>
              <a:gd name="connsiteX28" fmla="*/ 1052945 w 6580909"/>
              <a:gd name="connsiteY28" fmla="*/ 249381 h 2867891"/>
              <a:gd name="connsiteX29" fmla="*/ 1094509 w 6580909"/>
              <a:gd name="connsiteY29" fmla="*/ 235527 h 2867891"/>
              <a:gd name="connsiteX30" fmla="*/ 1163782 w 6580909"/>
              <a:gd name="connsiteY30" fmla="*/ 180109 h 2867891"/>
              <a:gd name="connsiteX31" fmla="*/ 1191491 w 6580909"/>
              <a:gd name="connsiteY31" fmla="*/ 138545 h 2867891"/>
              <a:gd name="connsiteX32" fmla="*/ 1233054 w 6580909"/>
              <a:gd name="connsiteY32" fmla="*/ 110836 h 2867891"/>
              <a:gd name="connsiteX33" fmla="*/ 1274618 w 6580909"/>
              <a:gd name="connsiteY33" fmla="*/ 69272 h 2867891"/>
              <a:gd name="connsiteX34" fmla="*/ 1357745 w 6580909"/>
              <a:gd name="connsiteY34" fmla="*/ 41563 h 2867891"/>
              <a:gd name="connsiteX35" fmla="*/ 1399309 w 6580909"/>
              <a:gd name="connsiteY35" fmla="*/ 27709 h 2867891"/>
              <a:gd name="connsiteX36" fmla="*/ 1620982 w 6580909"/>
              <a:gd name="connsiteY36" fmla="*/ 69272 h 2867891"/>
              <a:gd name="connsiteX37" fmla="*/ 1648691 w 6580909"/>
              <a:gd name="connsiteY37" fmla="*/ 110836 h 2867891"/>
              <a:gd name="connsiteX38" fmla="*/ 1676400 w 6580909"/>
              <a:gd name="connsiteY38" fmla="*/ 193963 h 2867891"/>
              <a:gd name="connsiteX39" fmla="*/ 1704109 w 6580909"/>
              <a:gd name="connsiteY39" fmla="*/ 304800 h 2867891"/>
              <a:gd name="connsiteX40" fmla="*/ 1731818 w 6580909"/>
              <a:gd name="connsiteY40" fmla="*/ 540327 h 2867891"/>
              <a:gd name="connsiteX41" fmla="*/ 1773382 w 6580909"/>
              <a:gd name="connsiteY41" fmla="*/ 665018 h 2867891"/>
              <a:gd name="connsiteX42" fmla="*/ 1814945 w 6580909"/>
              <a:gd name="connsiteY42" fmla="*/ 803563 h 2867891"/>
              <a:gd name="connsiteX43" fmla="*/ 1828800 w 6580909"/>
              <a:gd name="connsiteY43" fmla="*/ 845127 h 2867891"/>
              <a:gd name="connsiteX44" fmla="*/ 1856509 w 6580909"/>
              <a:gd name="connsiteY44" fmla="*/ 886691 h 2867891"/>
              <a:gd name="connsiteX45" fmla="*/ 1870363 w 6580909"/>
              <a:gd name="connsiteY45" fmla="*/ 928254 h 2867891"/>
              <a:gd name="connsiteX46" fmla="*/ 1898072 w 6580909"/>
              <a:gd name="connsiteY46" fmla="*/ 1025236 h 2867891"/>
              <a:gd name="connsiteX47" fmla="*/ 1925782 w 6580909"/>
              <a:gd name="connsiteY47" fmla="*/ 1066800 h 2867891"/>
              <a:gd name="connsiteX48" fmla="*/ 1967345 w 6580909"/>
              <a:gd name="connsiteY48" fmla="*/ 1149927 h 2867891"/>
              <a:gd name="connsiteX49" fmla="*/ 1995054 w 6580909"/>
              <a:gd name="connsiteY49" fmla="*/ 1233054 h 2867891"/>
              <a:gd name="connsiteX50" fmla="*/ 2022763 w 6580909"/>
              <a:gd name="connsiteY50" fmla="*/ 1316181 h 2867891"/>
              <a:gd name="connsiteX51" fmla="*/ 2036618 w 6580909"/>
              <a:gd name="connsiteY51" fmla="*/ 1357745 h 2867891"/>
              <a:gd name="connsiteX52" fmla="*/ 2050472 w 6580909"/>
              <a:gd name="connsiteY52" fmla="*/ 1413163 h 2867891"/>
              <a:gd name="connsiteX53" fmla="*/ 2078182 w 6580909"/>
              <a:gd name="connsiteY53" fmla="*/ 1496291 h 2867891"/>
              <a:gd name="connsiteX54" fmla="*/ 2092036 w 6580909"/>
              <a:gd name="connsiteY54" fmla="*/ 1537854 h 2867891"/>
              <a:gd name="connsiteX55" fmla="*/ 2119745 w 6580909"/>
              <a:gd name="connsiteY55" fmla="*/ 1579418 h 2867891"/>
              <a:gd name="connsiteX56" fmla="*/ 2147454 w 6580909"/>
              <a:gd name="connsiteY56" fmla="*/ 1662545 h 2867891"/>
              <a:gd name="connsiteX57" fmla="*/ 2175163 w 6580909"/>
              <a:gd name="connsiteY57" fmla="*/ 1704109 h 2867891"/>
              <a:gd name="connsiteX58" fmla="*/ 2230582 w 6580909"/>
              <a:gd name="connsiteY58" fmla="*/ 1814945 h 2867891"/>
              <a:gd name="connsiteX59" fmla="*/ 2272145 w 6580909"/>
              <a:gd name="connsiteY59" fmla="*/ 1898072 h 2867891"/>
              <a:gd name="connsiteX60" fmla="*/ 2299854 w 6580909"/>
              <a:gd name="connsiteY60" fmla="*/ 1981200 h 2867891"/>
              <a:gd name="connsiteX61" fmla="*/ 2341418 w 6580909"/>
              <a:gd name="connsiteY61" fmla="*/ 2119745 h 2867891"/>
              <a:gd name="connsiteX62" fmla="*/ 2355272 w 6580909"/>
              <a:gd name="connsiteY62" fmla="*/ 2161309 h 2867891"/>
              <a:gd name="connsiteX63" fmla="*/ 2382982 w 6580909"/>
              <a:gd name="connsiteY63" fmla="*/ 2202872 h 2867891"/>
              <a:gd name="connsiteX64" fmla="*/ 2396836 w 6580909"/>
              <a:gd name="connsiteY64" fmla="*/ 2244436 h 2867891"/>
              <a:gd name="connsiteX65" fmla="*/ 2424545 w 6580909"/>
              <a:gd name="connsiteY65" fmla="*/ 2341418 h 2867891"/>
              <a:gd name="connsiteX66" fmla="*/ 2479963 w 6580909"/>
              <a:gd name="connsiteY66" fmla="*/ 2410691 h 2867891"/>
              <a:gd name="connsiteX67" fmla="*/ 2549236 w 6580909"/>
              <a:gd name="connsiteY67" fmla="*/ 2535381 h 2867891"/>
              <a:gd name="connsiteX68" fmla="*/ 2632363 w 6580909"/>
              <a:gd name="connsiteY68" fmla="*/ 2576945 h 2867891"/>
              <a:gd name="connsiteX69" fmla="*/ 2715491 w 6580909"/>
              <a:gd name="connsiteY69" fmla="*/ 2604654 h 2867891"/>
              <a:gd name="connsiteX70" fmla="*/ 2826327 w 6580909"/>
              <a:gd name="connsiteY70" fmla="*/ 2632363 h 2867891"/>
              <a:gd name="connsiteX71" fmla="*/ 3048000 w 6580909"/>
              <a:gd name="connsiteY71" fmla="*/ 2618509 h 2867891"/>
              <a:gd name="connsiteX72" fmla="*/ 3075709 w 6580909"/>
              <a:gd name="connsiteY72" fmla="*/ 2535381 h 2867891"/>
              <a:gd name="connsiteX73" fmla="*/ 3089563 w 6580909"/>
              <a:gd name="connsiteY73" fmla="*/ 2452254 h 2867891"/>
              <a:gd name="connsiteX74" fmla="*/ 3131127 w 6580909"/>
              <a:gd name="connsiteY74" fmla="*/ 2355272 h 2867891"/>
              <a:gd name="connsiteX75" fmla="*/ 3172691 w 6580909"/>
              <a:gd name="connsiteY75" fmla="*/ 2313709 h 2867891"/>
              <a:gd name="connsiteX76" fmla="*/ 3255818 w 6580909"/>
              <a:gd name="connsiteY76" fmla="*/ 2286000 h 2867891"/>
              <a:gd name="connsiteX77" fmla="*/ 3297382 w 6580909"/>
              <a:gd name="connsiteY77" fmla="*/ 2272145 h 2867891"/>
              <a:gd name="connsiteX78" fmla="*/ 3352800 w 6580909"/>
              <a:gd name="connsiteY78" fmla="*/ 2189018 h 2867891"/>
              <a:gd name="connsiteX79" fmla="*/ 3366654 w 6580909"/>
              <a:gd name="connsiteY79" fmla="*/ 2147454 h 2867891"/>
              <a:gd name="connsiteX80" fmla="*/ 3394363 w 6580909"/>
              <a:gd name="connsiteY80" fmla="*/ 2105891 h 2867891"/>
              <a:gd name="connsiteX81" fmla="*/ 3422072 w 6580909"/>
              <a:gd name="connsiteY81" fmla="*/ 2022763 h 2867891"/>
              <a:gd name="connsiteX82" fmla="*/ 3435927 w 6580909"/>
              <a:gd name="connsiteY82" fmla="*/ 1981200 h 2867891"/>
              <a:gd name="connsiteX83" fmla="*/ 3449782 w 6580909"/>
              <a:gd name="connsiteY83" fmla="*/ 1274618 h 2867891"/>
              <a:gd name="connsiteX84" fmla="*/ 3477491 w 6580909"/>
              <a:gd name="connsiteY84" fmla="*/ 955963 h 2867891"/>
              <a:gd name="connsiteX85" fmla="*/ 3491345 w 6580909"/>
              <a:gd name="connsiteY85" fmla="*/ 831272 h 2867891"/>
              <a:gd name="connsiteX86" fmla="*/ 3532909 w 6580909"/>
              <a:gd name="connsiteY86" fmla="*/ 692727 h 2867891"/>
              <a:gd name="connsiteX87" fmla="*/ 3560618 w 6580909"/>
              <a:gd name="connsiteY87" fmla="*/ 609600 h 2867891"/>
              <a:gd name="connsiteX88" fmla="*/ 3602182 w 6580909"/>
              <a:gd name="connsiteY88" fmla="*/ 484909 h 2867891"/>
              <a:gd name="connsiteX89" fmla="*/ 3616036 w 6580909"/>
              <a:gd name="connsiteY89" fmla="*/ 443345 h 2867891"/>
              <a:gd name="connsiteX90" fmla="*/ 3629891 w 6580909"/>
              <a:gd name="connsiteY90" fmla="*/ 360218 h 2867891"/>
              <a:gd name="connsiteX91" fmla="*/ 3657600 w 6580909"/>
              <a:gd name="connsiteY91" fmla="*/ 277091 h 2867891"/>
              <a:gd name="connsiteX92" fmla="*/ 3671454 w 6580909"/>
              <a:gd name="connsiteY92" fmla="*/ 235527 h 2867891"/>
              <a:gd name="connsiteX93" fmla="*/ 3685309 w 6580909"/>
              <a:gd name="connsiteY93" fmla="*/ 180109 h 2867891"/>
              <a:gd name="connsiteX94" fmla="*/ 3740727 w 6580909"/>
              <a:gd name="connsiteY94" fmla="*/ 96981 h 2867891"/>
              <a:gd name="connsiteX95" fmla="*/ 3823854 w 6580909"/>
              <a:gd name="connsiteY95" fmla="*/ 41563 h 2867891"/>
              <a:gd name="connsiteX96" fmla="*/ 3865418 w 6580909"/>
              <a:gd name="connsiteY96" fmla="*/ 13854 h 2867891"/>
              <a:gd name="connsiteX97" fmla="*/ 3906982 w 6580909"/>
              <a:gd name="connsiteY97" fmla="*/ 0 h 2867891"/>
              <a:gd name="connsiteX98" fmla="*/ 4281054 w 6580909"/>
              <a:gd name="connsiteY98" fmla="*/ 13854 h 2867891"/>
              <a:gd name="connsiteX99" fmla="*/ 4475018 w 6580909"/>
              <a:gd name="connsiteY99" fmla="*/ 69272 h 2867891"/>
              <a:gd name="connsiteX100" fmla="*/ 4516582 w 6580909"/>
              <a:gd name="connsiteY100" fmla="*/ 83127 h 2867891"/>
              <a:gd name="connsiteX101" fmla="*/ 4558145 w 6580909"/>
              <a:gd name="connsiteY101" fmla="*/ 124691 h 2867891"/>
              <a:gd name="connsiteX102" fmla="*/ 4572000 w 6580909"/>
              <a:gd name="connsiteY102" fmla="*/ 166254 h 2867891"/>
              <a:gd name="connsiteX103" fmla="*/ 4599709 w 6580909"/>
              <a:gd name="connsiteY103" fmla="*/ 207818 h 2867891"/>
              <a:gd name="connsiteX104" fmla="*/ 4641272 w 6580909"/>
              <a:gd name="connsiteY104" fmla="*/ 332509 h 2867891"/>
              <a:gd name="connsiteX105" fmla="*/ 4655127 w 6580909"/>
              <a:gd name="connsiteY105" fmla="*/ 374072 h 2867891"/>
              <a:gd name="connsiteX106" fmla="*/ 4682836 w 6580909"/>
              <a:gd name="connsiteY106" fmla="*/ 1856509 h 2867891"/>
              <a:gd name="connsiteX107" fmla="*/ 4710545 w 6580909"/>
              <a:gd name="connsiteY107" fmla="*/ 2036618 h 2867891"/>
              <a:gd name="connsiteX108" fmla="*/ 4724400 w 6580909"/>
              <a:gd name="connsiteY108" fmla="*/ 2078181 h 2867891"/>
              <a:gd name="connsiteX109" fmla="*/ 4752109 w 6580909"/>
              <a:gd name="connsiteY109" fmla="*/ 2272145 h 2867891"/>
              <a:gd name="connsiteX110" fmla="*/ 4779818 w 6580909"/>
              <a:gd name="connsiteY110" fmla="*/ 2410691 h 2867891"/>
              <a:gd name="connsiteX111" fmla="*/ 4807527 w 6580909"/>
              <a:gd name="connsiteY111" fmla="*/ 2535381 h 2867891"/>
              <a:gd name="connsiteX112" fmla="*/ 4835236 w 6580909"/>
              <a:gd name="connsiteY112" fmla="*/ 2563091 h 2867891"/>
              <a:gd name="connsiteX113" fmla="*/ 4890654 w 6580909"/>
              <a:gd name="connsiteY113" fmla="*/ 2687781 h 2867891"/>
              <a:gd name="connsiteX114" fmla="*/ 4918363 w 6580909"/>
              <a:gd name="connsiteY114" fmla="*/ 2715491 h 2867891"/>
              <a:gd name="connsiteX115" fmla="*/ 4973782 w 6580909"/>
              <a:gd name="connsiteY115" fmla="*/ 2784763 h 2867891"/>
              <a:gd name="connsiteX116" fmla="*/ 5015345 w 6580909"/>
              <a:gd name="connsiteY116" fmla="*/ 2798618 h 2867891"/>
              <a:gd name="connsiteX117" fmla="*/ 5056909 w 6580909"/>
              <a:gd name="connsiteY117" fmla="*/ 2826327 h 2867891"/>
              <a:gd name="connsiteX118" fmla="*/ 5264727 w 6580909"/>
              <a:gd name="connsiteY118" fmla="*/ 2867891 h 2867891"/>
              <a:gd name="connsiteX119" fmla="*/ 6137563 w 6580909"/>
              <a:gd name="connsiteY119" fmla="*/ 2854036 h 2867891"/>
              <a:gd name="connsiteX120" fmla="*/ 6220691 w 6580909"/>
              <a:gd name="connsiteY120" fmla="*/ 2826327 h 2867891"/>
              <a:gd name="connsiteX121" fmla="*/ 6262254 w 6580909"/>
              <a:gd name="connsiteY121" fmla="*/ 2812472 h 2867891"/>
              <a:gd name="connsiteX122" fmla="*/ 6303818 w 6580909"/>
              <a:gd name="connsiteY122" fmla="*/ 2770909 h 2867891"/>
              <a:gd name="connsiteX123" fmla="*/ 6359236 w 6580909"/>
              <a:gd name="connsiteY123" fmla="*/ 2687781 h 2867891"/>
              <a:gd name="connsiteX124" fmla="*/ 6400800 w 6580909"/>
              <a:gd name="connsiteY124" fmla="*/ 2646218 h 2867891"/>
              <a:gd name="connsiteX125" fmla="*/ 6442363 w 6580909"/>
              <a:gd name="connsiteY125" fmla="*/ 2563091 h 2867891"/>
              <a:gd name="connsiteX126" fmla="*/ 6497782 w 6580909"/>
              <a:gd name="connsiteY126" fmla="*/ 2507672 h 2867891"/>
              <a:gd name="connsiteX127" fmla="*/ 6525491 w 6580909"/>
              <a:gd name="connsiteY127" fmla="*/ 2424545 h 2867891"/>
              <a:gd name="connsiteX128" fmla="*/ 6539345 w 6580909"/>
              <a:gd name="connsiteY128" fmla="*/ 2382981 h 2867891"/>
              <a:gd name="connsiteX129" fmla="*/ 6567054 w 6580909"/>
              <a:gd name="connsiteY129" fmla="*/ 1995054 h 2867891"/>
              <a:gd name="connsiteX130" fmla="*/ 6580909 w 6580909"/>
              <a:gd name="connsiteY130" fmla="*/ 1953491 h 2867891"/>
              <a:gd name="connsiteX131" fmla="*/ 6567054 w 6580909"/>
              <a:gd name="connsiteY131" fmla="*/ 1427018 h 2867891"/>
              <a:gd name="connsiteX132" fmla="*/ 6525491 w 6580909"/>
              <a:gd name="connsiteY132" fmla="*/ 1288472 h 2867891"/>
              <a:gd name="connsiteX133" fmla="*/ 6470072 w 6580909"/>
              <a:gd name="connsiteY133" fmla="*/ 1122218 h 2867891"/>
              <a:gd name="connsiteX134" fmla="*/ 6442363 w 6580909"/>
              <a:gd name="connsiteY134" fmla="*/ 1025236 h 2867891"/>
              <a:gd name="connsiteX135" fmla="*/ 6414654 w 6580909"/>
              <a:gd name="connsiteY135" fmla="*/ 942109 h 2867891"/>
              <a:gd name="connsiteX136" fmla="*/ 6400800 w 6580909"/>
              <a:gd name="connsiteY136" fmla="*/ 900545 h 2867891"/>
              <a:gd name="connsiteX137" fmla="*/ 6386945 w 6580909"/>
              <a:gd name="connsiteY137" fmla="*/ 858981 h 2867891"/>
              <a:gd name="connsiteX138" fmla="*/ 6373091 w 6580909"/>
              <a:gd name="connsiteY138" fmla="*/ 817418 h 2867891"/>
              <a:gd name="connsiteX139" fmla="*/ 6345382 w 6580909"/>
              <a:gd name="connsiteY139" fmla="*/ 762000 h 2867891"/>
              <a:gd name="connsiteX140" fmla="*/ 6317672 w 6580909"/>
              <a:gd name="connsiteY140" fmla="*/ 665018 h 2867891"/>
              <a:gd name="connsiteX141" fmla="*/ 6289963 w 6580909"/>
              <a:gd name="connsiteY141" fmla="*/ 581891 h 2867891"/>
              <a:gd name="connsiteX142" fmla="*/ 6276109 w 6580909"/>
              <a:gd name="connsiteY142" fmla="*/ 540327 h 2867891"/>
              <a:gd name="connsiteX143" fmla="*/ 6179127 w 6580909"/>
              <a:gd name="connsiteY143" fmla="*/ 249381 h 2867891"/>
              <a:gd name="connsiteX144" fmla="*/ 6137563 w 6580909"/>
              <a:gd name="connsiteY144" fmla="*/ 166254 h 2867891"/>
              <a:gd name="connsiteX145" fmla="*/ 6123709 w 6580909"/>
              <a:gd name="connsiteY145" fmla="*/ 166254 h 286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6580909" h="2867891">
                <a:moveTo>
                  <a:pt x="0" y="2133600"/>
                </a:moveTo>
                <a:cubicBezTo>
                  <a:pt x="13854" y="2110509"/>
                  <a:pt x="27106" y="2087045"/>
                  <a:pt x="41563" y="2064327"/>
                </a:cubicBezTo>
                <a:cubicBezTo>
                  <a:pt x="59442" y="2036231"/>
                  <a:pt x="96982" y="1981200"/>
                  <a:pt x="96982" y="1981200"/>
                </a:cubicBezTo>
                <a:cubicBezTo>
                  <a:pt x="147503" y="1829631"/>
                  <a:pt x="66932" y="2059201"/>
                  <a:pt x="138545" y="1898072"/>
                </a:cubicBezTo>
                <a:cubicBezTo>
                  <a:pt x="150407" y="1871382"/>
                  <a:pt x="150053" y="1839247"/>
                  <a:pt x="166254" y="1814945"/>
                </a:cubicBezTo>
                <a:cubicBezTo>
                  <a:pt x="175490" y="1801090"/>
                  <a:pt x="187200" y="1788597"/>
                  <a:pt x="193963" y="1773381"/>
                </a:cubicBezTo>
                <a:cubicBezTo>
                  <a:pt x="244906" y="1658760"/>
                  <a:pt x="192475" y="1719450"/>
                  <a:pt x="249382" y="1662545"/>
                </a:cubicBezTo>
                <a:cubicBezTo>
                  <a:pt x="284202" y="1558079"/>
                  <a:pt x="237233" y="1686840"/>
                  <a:pt x="290945" y="1579418"/>
                </a:cubicBezTo>
                <a:cubicBezTo>
                  <a:pt x="297476" y="1566356"/>
                  <a:pt x="297708" y="1550620"/>
                  <a:pt x="304800" y="1537854"/>
                </a:cubicBezTo>
                <a:cubicBezTo>
                  <a:pt x="320973" y="1508743"/>
                  <a:pt x="341745" y="1482436"/>
                  <a:pt x="360218" y="1454727"/>
                </a:cubicBezTo>
                <a:cubicBezTo>
                  <a:pt x="369454" y="1440872"/>
                  <a:pt x="382661" y="1428960"/>
                  <a:pt x="387927" y="1413163"/>
                </a:cubicBezTo>
                <a:cubicBezTo>
                  <a:pt x="407978" y="1353012"/>
                  <a:pt x="391456" y="1381927"/>
                  <a:pt x="443345" y="1330036"/>
                </a:cubicBezTo>
                <a:cubicBezTo>
                  <a:pt x="489183" y="1192524"/>
                  <a:pt x="412277" y="1402586"/>
                  <a:pt x="498763" y="1246909"/>
                </a:cubicBezTo>
                <a:cubicBezTo>
                  <a:pt x="512948" y="1221376"/>
                  <a:pt x="517235" y="1191490"/>
                  <a:pt x="526472" y="1163781"/>
                </a:cubicBezTo>
                <a:lnTo>
                  <a:pt x="568036" y="1039091"/>
                </a:lnTo>
                <a:lnTo>
                  <a:pt x="595745" y="955963"/>
                </a:lnTo>
                <a:cubicBezTo>
                  <a:pt x="600363" y="937490"/>
                  <a:pt x="604128" y="918783"/>
                  <a:pt x="609600" y="900545"/>
                </a:cubicBezTo>
                <a:cubicBezTo>
                  <a:pt x="617993" y="872569"/>
                  <a:pt x="628073" y="845127"/>
                  <a:pt x="637309" y="817418"/>
                </a:cubicBezTo>
                <a:lnTo>
                  <a:pt x="665018" y="734291"/>
                </a:lnTo>
                <a:lnTo>
                  <a:pt x="692727" y="651163"/>
                </a:lnTo>
                <a:cubicBezTo>
                  <a:pt x="697345" y="637309"/>
                  <a:pt x="698481" y="621751"/>
                  <a:pt x="706582" y="609600"/>
                </a:cubicBezTo>
                <a:lnTo>
                  <a:pt x="734291" y="568036"/>
                </a:lnTo>
                <a:cubicBezTo>
                  <a:pt x="748728" y="524723"/>
                  <a:pt x="762728" y="470568"/>
                  <a:pt x="803563" y="443345"/>
                </a:cubicBezTo>
                <a:cubicBezTo>
                  <a:pt x="817418" y="434109"/>
                  <a:pt x="832335" y="426296"/>
                  <a:pt x="845127" y="415636"/>
                </a:cubicBezTo>
                <a:cubicBezTo>
                  <a:pt x="914314" y="357980"/>
                  <a:pt x="855211" y="384565"/>
                  <a:pt x="928254" y="360218"/>
                </a:cubicBezTo>
                <a:cubicBezTo>
                  <a:pt x="932872" y="346363"/>
                  <a:pt x="931782" y="328981"/>
                  <a:pt x="942109" y="318654"/>
                </a:cubicBezTo>
                <a:cubicBezTo>
                  <a:pt x="952435" y="308328"/>
                  <a:pt x="970610" y="311331"/>
                  <a:pt x="983672" y="304800"/>
                </a:cubicBezTo>
                <a:cubicBezTo>
                  <a:pt x="998565" y="297353"/>
                  <a:pt x="1012234" y="287493"/>
                  <a:pt x="1025236" y="277091"/>
                </a:cubicBezTo>
                <a:cubicBezTo>
                  <a:pt x="1035436" y="268931"/>
                  <a:pt x="1041744" y="256102"/>
                  <a:pt x="1052945" y="249381"/>
                </a:cubicBezTo>
                <a:cubicBezTo>
                  <a:pt x="1065468" y="241867"/>
                  <a:pt x="1080654" y="240145"/>
                  <a:pt x="1094509" y="235527"/>
                </a:cubicBezTo>
                <a:cubicBezTo>
                  <a:pt x="1173919" y="116410"/>
                  <a:pt x="1068181" y="256589"/>
                  <a:pt x="1163782" y="180109"/>
                </a:cubicBezTo>
                <a:cubicBezTo>
                  <a:pt x="1176784" y="169707"/>
                  <a:pt x="1179717" y="150319"/>
                  <a:pt x="1191491" y="138545"/>
                </a:cubicBezTo>
                <a:cubicBezTo>
                  <a:pt x="1203265" y="126771"/>
                  <a:pt x="1220262" y="121496"/>
                  <a:pt x="1233054" y="110836"/>
                </a:cubicBezTo>
                <a:cubicBezTo>
                  <a:pt x="1248106" y="98293"/>
                  <a:pt x="1257490" y="78787"/>
                  <a:pt x="1274618" y="69272"/>
                </a:cubicBezTo>
                <a:cubicBezTo>
                  <a:pt x="1300150" y="55087"/>
                  <a:pt x="1330036" y="50799"/>
                  <a:pt x="1357745" y="41563"/>
                </a:cubicBezTo>
                <a:lnTo>
                  <a:pt x="1399309" y="27709"/>
                </a:lnTo>
                <a:cubicBezTo>
                  <a:pt x="1528880" y="36964"/>
                  <a:pt x="1563039" y="-3156"/>
                  <a:pt x="1620982" y="69272"/>
                </a:cubicBezTo>
                <a:cubicBezTo>
                  <a:pt x="1631384" y="82274"/>
                  <a:pt x="1639455" y="96981"/>
                  <a:pt x="1648691" y="110836"/>
                </a:cubicBezTo>
                <a:cubicBezTo>
                  <a:pt x="1657927" y="138545"/>
                  <a:pt x="1670672" y="165322"/>
                  <a:pt x="1676400" y="193963"/>
                </a:cubicBezTo>
                <a:cubicBezTo>
                  <a:pt x="1693118" y="277557"/>
                  <a:pt x="1682807" y="240896"/>
                  <a:pt x="1704109" y="304800"/>
                </a:cubicBezTo>
                <a:cubicBezTo>
                  <a:pt x="1707557" y="339285"/>
                  <a:pt x="1721007" y="493479"/>
                  <a:pt x="1731818" y="540327"/>
                </a:cubicBezTo>
                <a:cubicBezTo>
                  <a:pt x="1773423" y="720612"/>
                  <a:pt x="1745652" y="554093"/>
                  <a:pt x="1773382" y="665018"/>
                </a:cubicBezTo>
                <a:cubicBezTo>
                  <a:pt x="1794319" y="748770"/>
                  <a:pt x="1781215" y="702375"/>
                  <a:pt x="1814945" y="803563"/>
                </a:cubicBezTo>
                <a:cubicBezTo>
                  <a:pt x="1819563" y="817418"/>
                  <a:pt x="1820699" y="832976"/>
                  <a:pt x="1828800" y="845127"/>
                </a:cubicBezTo>
                <a:lnTo>
                  <a:pt x="1856509" y="886691"/>
                </a:lnTo>
                <a:cubicBezTo>
                  <a:pt x="1861127" y="900545"/>
                  <a:pt x="1866351" y="914212"/>
                  <a:pt x="1870363" y="928254"/>
                </a:cubicBezTo>
                <a:cubicBezTo>
                  <a:pt x="1876279" y="948960"/>
                  <a:pt x="1887002" y="1003097"/>
                  <a:pt x="1898072" y="1025236"/>
                </a:cubicBezTo>
                <a:cubicBezTo>
                  <a:pt x="1905519" y="1040129"/>
                  <a:pt x="1916545" y="1052945"/>
                  <a:pt x="1925782" y="1066800"/>
                </a:cubicBezTo>
                <a:cubicBezTo>
                  <a:pt x="1976305" y="1218372"/>
                  <a:pt x="1895729" y="988791"/>
                  <a:pt x="1967345" y="1149927"/>
                </a:cubicBezTo>
                <a:cubicBezTo>
                  <a:pt x="1979207" y="1176617"/>
                  <a:pt x="1985818" y="1205345"/>
                  <a:pt x="1995054" y="1233054"/>
                </a:cubicBezTo>
                <a:lnTo>
                  <a:pt x="2022763" y="1316181"/>
                </a:lnTo>
                <a:cubicBezTo>
                  <a:pt x="2027381" y="1330036"/>
                  <a:pt x="2033076" y="1343577"/>
                  <a:pt x="2036618" y="1357745"/>
                </a:cubicBezTo>
                <a:cubicBezTo>
                  <a:pt x="2041236" y="1376218"/>
                  <a:pt x="2045001" y="1394925"/>
                  <a:pt x="2050472" y="1413163"/>
                </a:cubicBezTo>
                <a:cubicBezTo>
                  <a:pt x="2058865" y="1441139"/>
                  <a:pt x="2068945" y="1468582"/>
                  <a:pt x="2078182" y="1496291"/>
                </a:cubicBezTo>
                <a:cubicBezTo>
                  <a:pt x="2082800" y="1510145"/>
                  <a:pt x="2083935" y="1525703"/>
                  <a:pt x="2092036" y="1537854"/>
                </a:cubicBezTo>
                <a:cubicBezTo>
                  <a:pt x="2101272" y="1551709"/>
                  <a:pt x="2112982" y="1564202"/>
                  <a:pt x="2119745" y="1579418"/>
                </a:cubicBezTo>
                <a:cubicBezTo>
                  <a:pt x="2131607" y="1606108"/>
                  <a:pt x="2131253" y="1638243"/>
                  <a:pt x="2147454" y="1662545"/>
                </a:cubicBezTo>
                <a:cubicBezTo>
                  <a:pt x="2156690" y="1676400"/>
                  <a:pt x="2168400" y="1688893"/>
                  <a:pt x="2175163" y="1704109"/>
                </a:cubicBezTo>
                <a:cubicBezTo>
                  <a:pt x="2226106" y="1818730"/>
                  <a:pt x="2173675" y="1758040"/>
                  <a:pt x="2230582" y="1814945"/>
                </a:cubicBezTo>
                <a:cubicBezTo>
                  <a:pt x="2281105" y="1966520"/>
                  <a:pt x="2200530" y="1736938"/>
                  <a:pt x="2272145" y="1898072"/>
                </a:cubicBezTo>
                <a:cubicBezTo>
                  <a:pt x="2284008" y="1924763"/>
                  <a:pt x="2292770" y="1952864"/>
                  <a:pt x="2299854" y="1981200"/>
                </a:cubicBezTo>
                <a:cubicBezTo>
                  <a:pt x="2320794" y="2064958"/>
                  <a:pt x="2307686" y="2018547"/>
                  <a:pt x="2341418" y="2119745"/>
                </a:cubicBezTo>
                <a:cubicBezTo>
                  <a:pt x="2346036" y="2133600"/>
                  <a:pt x="2347171" y="2149158"/>
                  <a:pt x="2355272" y="2161309"/>
                </a:cubicBezTo>
                <a:lnTo>
                  <a:pt x="2382982" y="2202872"/>
                </a:lnTo>
                <a:cubicBezTo>
                  <a:pt x="2387600" y="2216727"/>
                  <a:pt x="2392824" y="2230394"/>
                  <a:pt x="2396836" y="2244436"/>
                </a:cubicBezTo>
                <a:cubicBezTo>
                  <a:pt x="2402752" y="2265143"/>
                  <a:pt x="2413475" y="2319278"/>
                  <a:pt x="2424545" y="2341418"/>
                </a:cubicBezTo>
                <a:cubicBezTo>
                  <a:pt x="2442021" y="2376370"/>
                  <a:pt x="2454192" y="2384919"/>
                  <a:pt x="2479963" y="2410691"/>
                </a:cubicBezTo>
                <a:cubicBezTo>
                  <a:pt x="2492162" y="2447288"/>
                  <a:pt x="2513508" y="2523471"/>
                  <a:pt x="2549236" y="2535381"/>
                </a:cubicBezTo>
                <a:cubicBezTo>
                  <a:pt x="2700832" y="2585914"/>
                  <a:pt x="2471206" y="2505320"/>
                  <a:pt x="2632363" y="2576945"/>
                </a:cubicBezTo>
                <a:cubicBezTo>
                  <a:pt x="2659054" y="2588808"/>
                  <a:pt x="2687782" y="2595417"/>
                  <a:pt x="2715491" y="2604654"/>
                </a:cubicBezTo>
                <a:cubicBezTo>
                  <a:pt x="2779400" y="2625957"/>
                  <a:pt x="2742723" y="2615643"/>
                  <a:pt x="2826327" y="2632363"/>
                </a:cubicBezTo>
                <a:cubicBezTo>
                  <a:pt x="2900218" y="2627745"/>
                  <a:pt x="2978999" y="2645343"/>
                  <a:pt x="3048000" y="2618509"/>
                </a:cubicBezTo>
                <a:cubicBezTo>
                  <a:pt x="3075222" y="2607923"/>
                  <a:pt x="3075709" y="2535381"/>
                  <a:pt x="3075709" y="2535381"/>
                </a:cubicBezTo>
                <a:cubicBezTo>
                  <a:pt x="3080327" y="2507672"/>
                  <a:pt x="3083469" y="2479676"/>
                  <a:pt x="3089563" y="2452254"/>
                </a:cubicBezTo>
                <a:cubicBezTo>
                  <a:pt x="3095398" y="2425997"/>
                  <a:pt x="3117467" y="2374397"/>
                  <a:pt x="3131127" y="2355272"/>
                </a:cubicBezTo>
                <a:cubicBezTo>
                  <a:pt x="3142515" y="2339328"/>
                  <a:pt x="3155563" y="2323224"/>
                  <a:pt x="3172691" y="2313709"/>
                </a:cubicBezTo>
                <a:cubicBezTo>
                  <a:pt x="3198223" y="2299525"/>
                  <a:pt x="3228109" y="2295236"/>
                  <a:pt x="3255818" y="2286000"/>
                </a:cubicBezTo>
                <a:lnTo>
                  <a:pt x="3297382" y="2272145"/>
                </a:lnTo>
                <a:cubicBezTo>
                  <a:pt x="3315855" y="2244436"/>
                  <a:pt x="3342269" y="2220611"/>
                  <a:pt x="3352800" y="2189018"/>
                </a:cubicBezTo>
                <a:cubicBezTo>
                  <a:pt x="3357418" y="2175163"/>
                  <a:pt x="3360123" y="2160516"/>
                  <a:pt x="3366654" y="2147454"/>
                </a:cubicBezTo>
                <a:cubicBezTo>
                  <a:pt x="3374100" y="2132561"/>
                  <a:pt x="3387600" y="2121107"/>
                  <a:pt x="3394363" y="2105891"/>
                </a:cubicBezTo>
                <a:cubicBezTo>
                  <a:pt x="3406226" y="2079200"/>
                  <a:pt x="3412835" y="2050472"/>
                  <a:pt x="3422072" y="2022763"/>
                </a:cubicBezTo>
                <a:lnTo>
                  <a:pt x="3435927" y="1981200"/>
                </a:lnTo>
                <a:cubicBezTo>
                  <a:pt x="3440545" y="1745673"/>
                  <a:pt x="3440240" y="1509997"/>
                  <a:pt x="3449782" y="1274618"/>
                </a:cubicBezTo>
                <a:cubicBezTo>
                  <a:pt x="3454101" y="1168086"/>
                  <a:pt x="3467539" y="1062117"/>
                  <a:pt x="3477491" y="955963"/>
                </a:cubicBezTo>
                <a:cubicBezTo>
                  <a:pt x="3481394" y="914326"/>
                  <a:pt x="3484986" y="872605"/>
                  <a:pt x="3491345" y="831272"/>
                </a:cubicBezTo>
                <a:cubicBezTo>
                  <a:pt x="3497327" y="792390"/>
                  <a:pt x="3522122" y="725088"/>
                  <a:pt x="3532909" y="692727"/>
                </a:cubicBezTo>
                <a:lnTo>
                  <a:pt x="3560618" y="609600"/>
                </a:lnTo>
                <a:lnTo>
                  <a:pt x="3602182" y="484909"/>
                </a:lnTo>
                <a:cubicBezTo>
                  <a:pt x="3606800" y="471054"/>
                  <a:pt x="3613635" y="457750"/>
                  <a:pt x="3616036" y="443345"/>
                </a:cubicBezTo>
                <a:cubicBezTo>
                  <a:pt x="3620654" y="415636"/>
                  <a:pt x="3623078" y="387470"/>
                  <a:pt x="3629891" y="360218"/>
                </a:cubicBezTo>
                <a:cubicBezTo>
                  <a:pt x="3636975" y="331882"/>
                  <a:pt x="3648364" y="304800"/>
                  <a:pt x="3657600" y="277091"/>
                </a:cubicBezTo>
                <a:cubicBezTo>
                  <a:pt x="3662218" y="263236"/>
                  <a:pt x="3667912" y="249695"/>
                  <a:pt x="3671454" y="235527"/>
                </a:cubicBezTo>
                <a:cubicBezTo>
                  <a:pt x="3676072" y="217054"/>
                  <a:pt x="3676794" y="197140"/>
                  <a:pt x="3685309" y="180109"/>
                </a:cubicBezTo>
                <a:cubicBezTo>
                  <a:pt x="3700202" y="150322"/>
                  <a:pt x="3713018" y="115454"/>
                  <a:pt x="3740727" y="96981"/>
                </a:cubicBezTo>
                <a:lnTo>
                  <a:pt x="3823854" y="41563"/>
                </a:lnTo>
                <a:cubicBezTo>
                  <a:pt x="3837709" y="32327"/>
                  <a:pt x="3849621" y="19119"/>
                  <a:pt x="3865418" y="13854"/>
                </a:cubicBezTo>
                <a:lnTo>
                  <a:pt x="3906982" y="0"/>
                </a:lnTo>
                <a:cubicBezTo>
                  <a:pt x="4031673" y="4618"/>
                  <a:pt x="4156734" y="3198"/>
                  <a:pt x="4281054" y="13854"/>
                </a:cubicBezTo>
                <a:cubicBezTo>
                  <a:pt x="4327891" y="17869"/>
                  <a:pt x="4426580" y="53126"/>
                  <a:pt x="4475018" y="69272"/>
                </a:cubicBezTo>
                <a:lnTo>
                  <a:pt x="4516582" y="83127"/>
                </a:lnTo>
                <a:cubicBezTo>
                  <a:pt x="4530436" y="96982"/>
                  <a:pt x="4547277" y="108388"/>
                  <a:pt x="4558145" y="124691"/>
                </a:cubicBezTo>
                <a:cubicBezTo>
                  <a:pt x="4566246" y="136842"/>
                  <a:pt x="4565469" y="153192"/>
                  <a:pt x="4572000" y="166254"/>
                </a:cubicBezTo>
                <a:cubicBezTo>
                  <a:pt x="4579447" y="181147"/>
                  <a:pt x="4590473" y="193963"/>
                  <a:pt x="4599709" y="207818"/>
                </a:cubicBezTo>
                <a:lnTo>
                  <a:pt x="4641272" y="332509"/>
                </a:lnTo>
                <a:lnTo>
                  <a:pt x="4655127" y="374072"/>
                </a:lnTo>
                <a:cubicBezTo>
                  <a:pt x="4726829" y="947671"/>
                  <a:pt x="4654684" y="336307"/>
                  <a:pt x="4682836" y="1856509"/>
                </a:cubicBezTo>
                <a:cubicBezTo>
                  <a:pt x="4684052" y="1922169"/>
                  <a:pt x="4693261" y="1976124"/>
                  <a:pt x="4710545" y="2036618"/>
                </a:cubicBezTo>
                <a:cubicBezTo>
                  <a:pt x="4714557" y="2050660"/>
                  <a:pt x="4719782" y="2064327"/>
                  <a:pt x="4724400" y="2078181"/>
                </a:cubicBezTo>
                <a:cubicBezTo>
                  <a:pt x="4753912" y="2343801"/>
                  <a:pt x="4722700" y="2095687"/>
                  <a:pt x="4752109" y="2272145"/>
                </a:cubicBezTo>
                <a:cubicBezTo>
                  <a:pt x="4773336" y="2399507"/>
                  <a:pt x="4753263" y="2331027"/>
                  <a:pt x="4779818" y="2410691"/>
                </a:cubicBezTo>
                <a:cubicBezTo>
                  <a:pt x="4782617" y="2427484"/>
                  <a:pt x="4791784" y="2509142"/>
                  <a:pt x="4807527" y="2535381"/>
                </a:cubicBezTo>
                <a:cubicBezTo>
                  <a:pt x="4814248" y="2546582"/>
                  <a:pt x="4826000" y="2553854"/>
                  <a:pt x="4835236" y="2563091"/>
                </a:cubicBezTo>
                <a:cubicBezTo>
                  <a:pt x="4857208" y="2629007"/>
                  <a:pt x="4853016" y="2640733"/>
                  <a:pt x="4890654" y="2687781"/>
                </a:cubicBezTo>
                <a:cubicBezTo>
                  <a:pt x="4898814" y="2697981"/>
                  <a:pt x="4910203" y="2705291"/>
                  <a:pt x="4918363" y="2715491"/>
                </a:cubicBezTo>
                <a:cubicBezTo>
                  <a:pt x="4935791" y="2737276"/>
                  <a:pt x="4948048" y="2769322"/>
                  <a:pt x="4973782" y="2784763"/>
                </a:cubicBezTo>
                <a:cubicBezTo>
                  <a:pt x="4986305" y="2792277"/>
                  <a:pt x="5002283" y="2792087"/>
                  <a:pt x="5015345" y="2798618"/>
                </a:cubicBezTo>
                <a:cubicBezTo>
                  <a:pt x="5030238" y="2806065"/>
                  <a:pt x="5041693" y="2819564"/>
                  <a:pt x="5056909" y="2826327"/>
                </a:cubicBezTo>
                <a:cubicBezTo>
                  <a:pt x="5138776" y="2862712"/>
                  <a:pt x="5169615" y="2857323"/>
                  <a:pt x="5264727" y="2867891"/>
                </a:cubicBezTo>
                <a:cubicBezTo>
                  <a:pt x="5555672" y="2863273"/>
                  <a:pt x="5846856" y="2866676"/>
                  <a:pt x="6137563" y="2854036"/>
                </a:cubicBezTo>
                <a:cubicBezTo>
                  <a:pt x="6166744" y="2852767"/>
                  <a:pt x="6192982" y="2835564"/>
                  <a:pt x="6220691" y="2826327"/>
                </a:cubicBezTo>
                <a:lnTo>
                  <a:pt x="6262254" y="2812472"/>
                </a:lnTo>
                <a:cubicBezTo>
                  <a:pt x="6276109" y="2798618"/>
                  <a:pt x="6291789" y="2786375"/>
                  <a:pt x="6303818" y="2770909"/>
                </a:cubicBezTo>
                <a:cubicBezTo>
                  <a:pt x="6324264" y="2744622"/>
                  <a:pt x="6335687" y="2711329"/>
                  <a:pt x="6359236" y="2687781"/>
                </a:cubicBezTo>
                <a:lnTo>
                  <a:pt x="6400800" y="2646218"/>
                </a:lnTo>
                <a:cubicBezTo>
                  <a:pt x="6414209" y="2605988"/>
                  <a:pt x="6413063" y="2597274"/>
                  <a:pt x="6442363" y="2563091"/>
                </a:cubicBezTo>
                <a:cubicBezTo>
                  <a:pt x="6459365" y="2543256"/>
                  <a:pt x="6497782" y="2507672"/>
                  <a:pt x="6497782" y="2507672"/>
                </a:cubicBezTo>
                <a:lnTo>
                  <a:pt x="6525491" y="2424545"/>
                </a:lnTo>
                <a:lnTo>
                  <a:pt x="6539345" y="2382981"/>
                </a:lnTo>
                <a:cubicBezTo>
                  <a:pt x="6545974" y="2230515"/>
                  <a:pt x="6534177" y="2126562"/>
                  <a:pt x="6567054" y="1995054"/>
                </a:cubicBezTo>
                <a:cubicBezTo>
                  <a:pt x="6570596" y="1980886"/>
                  <a:pt x="6576291" y="1967345"/>
                  <a:pt x="6580909" y="1953491"/>
                </a:cubicBezTo>
                <a:cubicBezTo>
                  <a:pt x="6576291" y="1778000"/>
                  <a:pt x="6575404" y="1602371"/>
                  <a:pt x="6567054" y="1427018"/>
                </a:cubicBezTo>
                <a:cubicBezTo>
                  <a:pt x="6565891" y="1402588"/>
                  <a:pt x="6528888" y="1298664"/>
                  <a:pt x="6525491" y="1288472"/>
                </a:cubicBezTo>
                <a:lnTo>
                  <a:pt x="6470072" y="1122218"/>
                </a:lnTo>
                <a:cubicBezTo>
                  <a:pt x="6423520" y="982563"/>
                  <a:pt x="6494542" y="1199163"/>
                  <a:pt x="6442363" y="1025236"/>
                </a:cubicBezTo>
                <a:cubicBezTo>
                  <a:pt x="6433970" y="997260"/>
                  <a:pt x="6423890" y="969818"/>
                  <a:pt x="6414654" y="942109"/>
                </a:cubicBezTo>
                <a:lnTo>
                  <a:pt x="6400800" y="900545"/>
                </a:lnTo>
                <a:lnTo>
                  <a:pt x="6386945" y="858981"/>
                </a:lnTo>
                <a:cubicBezTo>
                  <a:pt x="6382327" y="845127"/>
                  <a:pt x="6379622" y="830480"/>
                  <a:pt x="6373091" y="817418"/>
                </a:cubicBezTo>
                <a:cubicBezTo>
                  <a:pt x="6363855" y="798945"/>
                  <a:pt x="6353518" y="780983"/>
                  <a:pt x="6345382" y="762000"/>
                </a:cubicBezTo>
                <a:cubicBezTo>
                  <a:pt x="6329861" y="725786"/>
                  <a:pt x="6329390" y="704077"/>
                  <a:pt x="6317672" y="665018"/>
                </a:cubicBezTo>
                <a:cubicBezTo>
                  <a:pt x="6309279" y="637042"/>
                  <a:pt x="6299199" y="609600"/>
                  <a:pt x="6289963" y="581891"/>
                </a:cubicBezTo>
                <a:lnTo>
                  <a:pt x="6276109" y="540327"/>
                </a:lnTo>
                <a:lnTo>
                  <a:pt x="6179127" y="249381"/>
                </a:lnTo>
                <a:cubicBezTo>
                  <a:pt x="6167859" y="215577"/>
                  <a:pt x="6164419" y="193111"/>
                  <a:pt x="6137563" y="166254"/>
                </a:cubicBezTo>
                <a:cubicBezTo>
                  <a:pt x="6134298" y="162989"/>
                  <a:pt x="6128327" y="166254"/>
                  <a:pt x="6123709" y="166254"/>
                </a:cubicBezTo>
              </a:path>
            </a:pathLst>
          </a:custGeom>
          <a:noFill/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E7E204-6B4F-4336-BA55-0C4AF0C6EE63}"/>
              </a:ext>
            </a:extLst>
          </p:cNvPr>
          <p:cNvSpPr/>
          <p:nvPr/>
        </p:nvSpPr>
        <p:spPr>
          <a:xfrm>
            <a:off x="6333781" y="6371564"/>
            <a:ext cx="756132" cy="3657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ADA1E0-D2B5-4C06-9FD5-60022DDC2873}"/>
              </a:ext>
            </a:extLst>
          </p:cNvPr>
          <p:cNvSpPr txBox="1"/>
          <p:nvPr/>
        </p:nvSpPr>
        <p:spPr>
          <a:xfrm>
            <a:off x="3631096" y="5725483"/>
            <a:ext cx="263216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path of the fastest flow of water in a river is called the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thalweg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03CA98-1826-449C-9FC1-79F9D3DCBBD8}"/>
              </a:ext>
            </a:extLst>
          </p:cNvPr>
          <p:cNvCxnSpPr>
            <a:cxnSpLocks/>
            <a:endCxn id="13" idx="66"/>
          </p:cNvCxnSpPr>
          <p:nvPr/>
        </p:nvCxnSpPr>
        <p:spPr>
          <a:xfrm flipV="1">
            <a:off x="5273969" y="4880241"/>
            <a:ext cx="2308497" cy="7494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B44D8D1-575F-423A-B399-54ED48298E43}"/>
              </a:ext>
            </a:extLst>
          </p:cNvPr>
          <p:cNvSpPr txBox="1"/>
          <p:nvPr/>
        </p:nvSpPr>
        <p:spPr>
          <a:xfrm>
            <a:off x="179438" y="3303016"/>
            <a:ext cx="3332462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2. In green pen, draw where the thalweg actually flows.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C4BB55-C8CE-46C5-BB7B-BDF997D89178}"/>
              </a:ext>
            </a:extLst>
          </p:cNvPr>
          <p:cNvSpPr txBox="1"/>
          <p:nvPr/>
        </p:nvSpPr>
        <p:spPr>
          <a:xfrm>
            <a:off x="183659" y="4475541"/>
            <a:ext cx="3332462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3. Add the letters </a:t>
            </a:r>
            <a:r>
              <a:rPr lang="en-GB" sz="2400" b="1" dirty="0"/>
              <a:t>E</a:t>
            </a:r>
            <a:r>
              <a:rPr lang="en-GB" sz="2400" dirty="0"/>
              <a:t> and </a:t>
            </a:r>
            <a:r>
              <a:rPr lang="en-GB" sz="2400" b="1" dirty="0"/>
              <a:t>D</a:t>
            </a:r>
            <a:r>
              <a:rPr lang="en-GB" sz="2400" dirty="0"/>
              <a:t> to where you think </a:t>
            </a:r>
            <a:r>
              <a:rPr lang="en-GB" sz="2400" b="1" dirty="0"/>
              <a:t>erosion</a:t>
            </a:r>
            <a:r>
              <a:rPr lang="en-GB" sz="2400" dirty="0"/>
              <a:t> and </a:t>
            </a:r>
            <a:r>
              <a:rPr lang="en-GB" sz="2400" b="1" dirty="0"/>
              <a:t>deposition</a:t>
            </a:r>
            <a:r>
              <a:rPr lang="en-GB" sz="2400" dirty="0"/>
              <a:t> take place.</a:t>
            </a:r>
          </a:p>
          <a:p>
            <a:r>
              <a:rPr lang="en-GB" sz="2400" dirty="0"/>
              <a:t>4. Can you explain your decisions?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1D163C-0F85-46CC-B92D-C1DDB5C48D65}"/>
              </a:ext>
            </a:extLst>
          </p:cNvPr>
          <p:cNvSpPr txBox="1"/>
          <p:nvPr/>
        </p:nvSpPr>
        <p:spPr>
          <a:xfrm>
            <a:off x="6305691" y="1858477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8F9DD8-19CD-4121-A91A-2986A2BD8902}"/>
              </a:ext>
            </a:extLst>
          </p:cNvPr>
          <p:cNvSpPr txBox="1"/>
          <p:nvPr/>
        </p:nvSpPr>
        <p:spPr>
          <a:xfrm>
            <a:off x="7733411" y="519688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656165-4F33-4A1E-A25D-5C2184BFF1C6}"/>
              </a:ext>
            </a:extLst>
          </p:cNvPr>
          <p:cNvSpPr txBox="1"/>
          <p:nvPr/>
        </p:nvSpPr>
        <p:spPr>
          <a:xfrm>
            <a:off x="9055920" y="1782169"/>
            <a:ext cx="38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14591A-C428-46B5-933E-DABD2D75368B}"/>
              </a:ext>
            </a:extLst>
          </p:cNvPr>
          <p:cNvSpPr txBox="1"/>
          <p:nvPr/>
        </p:nvSpPr>
        <p:spPr>
          <a:xfrm>
            <a:off x="10450960" y="5402537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E08C14-565F-4701-9C6F-F04750F8DFA3}"/>
              </a:ext>
            </a:extLst>
          </p:cNvPr>
          <p:cNvSpPr txBox="1"/>
          <p:nvPr/>
        </p:nvSpPr>
        <p:spPr>
          <a:xfrm>
            <a:off x="6289008" y="3137388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3E11AE-9E2A-40EF-BB60-F381137B5C42}"/>
              </a:ext>
            </a:extLst>
          </p:cNvPr>
          <p:cNvSpPr txBox="1"/>
          <p:nvPr/>
        </p:nvSpPr>
        <p:spPr>
          <a:xfrm>
            <a:off x="7666686" y="3589521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F1824D-0EFD-4F9C-A093-CD338EEA4C29}"/>
              </a:ext>
            </a:extLst>
          </p:cNvPr>
          <p:cNvSpPr txBox="1"/>
          <p:nvPr/>
        </p:nvSpPr>
        <p:spPr>
          <a:xfrm>
            <a:off x="9043096" y="3155431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EE5908-D083-4307-B924-49DD45BC5D52}"/>
              </a:ext>
            </a:extLst>
          </p:cNvPr>
          <p:cNvSpPr txBox="1"/>
          <p:nvPr/>
        </p:nvSpPr>
        <p:spPr>
          <a:xfrm>
            <a:off x="10502649" y="418181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6268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2" grpId="0" animBg="1"/>
      <p:bldP spid="25" grpId="0" animBg="1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73A9BD-78C5-43EE-9EA1-CC789D04C3C8}"/>
              </a:ext>
            </a:extLst>
          </p:cNvPr>
          <p:cNvSpPr txBox="1"/>
          <p:nvPr/>
        </p:nvSpPr>
        <p:spPr>
          <a:xfrm>
            <a:off x="78875" y="671691"/>
            <a:ext cx="6149647" cy="6186309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b="0" i="0" dirty="0">
                <a:effectLst/>
              </a:rPr>
              <a:t>As the river erodes </a:t>
            </a:r>
            <a:r>
              <a:rPr lang="en-GB" sz="2200" b="1" i="0" dirty="0">
                <a:effectLst/>
              </a:rPr>
              <a:t>vertically (downwards)/laterally (sidewards)</a:t>
            </a:r>
            <a:r>
              <a:rPr lang="en-GB" sz="2200" b="0" i="0" dirty="0">
                <a:effectLst/>
              </a:rPr>
              <a:t>, it forms large bends called</a:t>
            </a:r>
            <a:r>
              <a:rPr lang="en-GB" sz="2200" i="0" dirty="0">
                <a:effectLst/>
              </a:rPr>
              <a:t> meanders.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/>
              <a:t>Helicoidal flow, which is water flowing in a corkscrew motion, forces the fastest flowing water to the </a:t>
            </a:r>
            <a:r>
              <a:rPr lang="en-GB" sz="2200" b="1" dirty="0"/>
              <a:t>outside/inside </a:t>
            </a:r>
            <a:r>
              <a:rPr lang="en-GB" sz="2200" dirty="0"/>
              <a:t>of the bank causing lateral erosion through abrasion and hydraulic action, as this is where the river has </a:t>
            </a:r>
            <a:r>
              <a:rPr lang="en-GB" sz="2200" b="1" dirty="0"/>
              <a:t>most/least </a:t>
            </a:r>
            <a:r>
              <a:rPr lang="en-GB" sz="2200" dirty="0"/>
              <a:t>energy.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/>
              <a:t>This undercuts the banks and forms a </a:t>
            </a:r>
            <a:r>
              <a:rPr lang="en-GB" sz="2200" b="1" dirty="0"/>
              <a:t>river beach (slip-off slope)/river cliff</a:t>
            </a:r>
            <a:r>
              <a:rPr lang="en-GB" sz="2200" dirty="0"/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b="0" i="0" dirty="0">
                <a:effectLst/>
              </a:rPr>
              <a:t>On the </a:t>
            </a:r>
            <a:r>
              <a:rPr lang="en-GB" sz="2200" b="1" i="0" dirty="0">
                <a:effectLst/>
              </a:rPr>
              <a:t>inside/outside</a:t>
            </a:r>
            <a:r>
              <a:rPr lang="en-GB" sz="2200" b="0" i="0" dirty="0">
                <a:effectLst/>
              </a:rPr>
              <a:t> of the bend, where the river flow is </a:t>
            </a:r>
            <a:r>
              <a:rPr lang="en-GB" sz="2200" b="1" i="0" dirty="0">
                <a:effectLst/>
              </a:rPr>
              <a:t>faster/slower</a:t>
            </a:r>
            <a:r>
              <a:rPr lang="en-GB" sz="2200" b="0" i="0" dirty="0">
                <a:effectLst/>
              </a:rPr>
              <a:t>, material is </a:t>
            </a:r>
            <a:r>
              <a:rPr lang="en-GB" sz="2200" b="1" i="0" dirty="0">
                <a:effectLst/>
              </a:rPr>
              <a:t>eroded/deposited</a:t>
            </a:r>
            <a:r>
              <a:rPr lang="en-GB" sz="2200" b="0" i="0" dirty="0">
                <a:effectLst/>
              </a:rPr>
              <a:t>, as there is </a:t>
            </a:r>
            <a:r>
              <a:rPr lang="en-GB" sz="2200" i="0" dirty="0">
                <a:effectLst/>
              </a:rPr>
              <a:t>less </a:t>
            </a:r>
            <a:r>
              <a:rPr lang="en-GB" sz="2200" b="0" i="0" dirty="0">
                <a:effectLst/>
              </a:rPr>
              <a:t>energy. This will form a </a:t>
            </a:r>
            <a:r>
              <a:rPr lang="en-GB" sz="2200" b="1" i="0" dirty="0">
                <a:effectLst/>
              </a:rPr>
              <a:t>slip-off slope/river cliff</a:t>
            </a:r>
            <a:r>
              <a:rPr lang="en-GB" sz="2200" b="0" i="0" dirty="0">
                <a:effectLst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This combination of erosion and deposition results in an </a:t>
            </a:r>
            <a:r>
              <a:rPr lang="en-GB" sz="2200" b="1" dirty="0"/>
              <a:t>asymmetrical/symmetrical </a:t>
            </a:r>
            <a:r>
              <a:rPr lang="en-GB" sz="2200" dirty="0"/>
              <a:t>cross-profile.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77A03B-65BC-4332-9AB6-8D0495844D4A}"/>
              </a:ext>
            </a:extLst>
          </p:cNvPr>
          <p:cNvSpPr txBox="1"/>
          <p:nvPr/>
        </p:nvSpPr>
        <p:spPr>
          <a:xfrm>
            <a:off x="2133597" y="1041855"/>
            <a:ext cx="2359655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8D40F3-D5B2-482D-BD29-07F634095FAD}"/>
              </a:ext>
            </a:extLst>
          </p:cNvPr>
          <p:cNvSpPr txBox="1"/>
          <p:nvPr/>
        </p:nvSpPr>
        <p:spPr>
          <a:xfrm>
            <a:off x="1950908" y="2419932"/>
            <a:ext cx="897882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4797E0-0B62-499D-8E7C-B60CD5E7BDAB}"/>
              </a:ext>
            </a:extLst>
          </p:cNvPr>
          <p:cNvSpPr txBox="1"/>
          <p:nvPr/>
        </p:nvSpPr>
        <p:spPr>
          <a:xfrm>
            <a:off x="3158863" y="5393276"/>
            <a:ext cx="1516863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6B2EF8-812C-4F7B-B10F-95F22E8BB0EF}"/>
              </a:ext>
            </a:extLst>
          </p:cNvPr>
          <p:cNvSpPr txBox="1"/>
          <p:nvPr/>
        </p:nvSpPr>
        <p:spPr>
          <a:xfrm>
            <a:off x="2231754" y="4046926"/>
            <a:ext cx="1234073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E22075-CAFB-4DC6-BB1C-AD86F0068AF9}"/>
              </a:ext>
            </a:extLst>
          </p:cNvPr>
          <p:cNvSpPr txBox="1"/>
          <p:nvPr/>
        </p:nvSpPr>
        <p:spPr>
          <a:xfrm>
            <a:off x="2636471" y="4657596"/>
            <a:ext cx="829356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4CD591-0414-415A-8387-1C8061D6E8BD}"/>
              </a:ext>
            </a:extLst>
          </p:cNvPr>
          <p:cNvSpPr txBox="1"/>
          <p:nvPr/>
        </p:nvSpPr>
        <p:spPr>
          <a:xfrm>
            <a:off x="4617444" y="3088054"/>
            <a:ext cx="577133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280C76-0CA3-4540-880F-4A1872FE77E3}"/>
              </a:ext>
            </a:extLst>
          </p:cNvPr>
          <p:cNvSpPr txBox="1"/>
          <p:nvPr/>
        </p:nvSpPr>
        <p:spPr>
          <a:xfrm>
            <a:off x="1632252" y="5086449"/>
            <a:ext cx="1372174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7A039E8-7AFB-4765-B26C-7FA1EE8F92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23" r="2650"/>
          <a:stretch/>
        </p:blipFill>
        <p:spPr>
          <a:xfrm>
            <a:off x="6516633" y="3148916"/>
            <a:ext cx="5583754" cy="3709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321FCAE-6145-4D61-B6BB-6B04CAE99662}"/>
              </a:ext>
            </a:extLst>
          </p:cNvPr>
          <p:cNvSpPr txBox="1"/>
          <p:nvPr/>
        </p:nvSpPr>
        <p:spPr>
          <a:xfrm>
            <a:off x="1897081" y="6125972"/>
            <a:ext cx="1643827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325469-7644-4A5D-937D-61BC674EF341}"/>
              </a:ext>
            </a:extLst>
          </p:cNvPr>
          <p:cNvSpPr txBox="1"/>
          <p:nvPr/>
        </p:nvSpPr>
        <p:spPr>
          <a:xfrm>
            <a:off x="1304241" y="4416258"/>
            <a:ext cx="829356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EA15DE0-A591-47E2-BABE-74718F393866}"/>
              </a:ext>
            </a:extLst>
          </p:cNvPr>
          <p:cNvSpPr/>
          <p:nvPr/>
        </p:nvSpPr>
        <p:spPr>
          <a:xfrm>
            <a:off x="6793621" y="3537914"/>
            <a:ext cx="1338470" cy="2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B4EADB-76CB-404F-810B-452414D84721}"/>
              </a:ext>
            </a:extLst>
          </p:cNvPr>
          <p:cNvSpPr/>
          <p:nvPr/>
        </p:nvSpPr>
        <p:spPr>
          <a:xfrm>
            <a:off x="9747549" y="3348286"/>
            <a:ext cx="1338470" cy="573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River cliff</a:t>
            </a:r>
            <a:endParaRPr lang="en-GB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3476C841-02F5-4BE0-B0CA-667015E2B5A9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12192000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Why do rivers meander?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70DB27-E44D-435B-81BF-1F4F9BFA94DB}"/>
              </a:ext>
            </a:extLst>
          </p:cNvPr>
          <p:cNvSpPr txBox="1"/>
          <p:nvPr/>
        </p:nvSpPr>
        <p:spPr>
          <a:xfrm>
            <a:off x="6382960" y="536162"/>
            <a:ext cx="5730164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Task 2: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1.Using your knowledge from the last task and the diagram below, choose the correct words to complete the description of how a meander forms.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0" dirty="0">
                <a:solidFill>
                  <a:prstClr val="black"/>
                </a:solidFill>
              </a:rPr>
              <a:t>2. How do you think a meander will change over time?</a:t>
            </a:r>
            <a:endParaRPr kumimoji="0" lang="en-GB" sz="2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5087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10" grpId="0" animBg="1"/>
      <p:bldP spid="11" grpId="0" animBg="1"/>
      <p:bldP spid="13" grpId="0" animBg="1"/>
      <p:bldP spid="17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088C3A-E46C-4FEA-A628-B6818164F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73" y="880327"/>
            <a:ext cx="9394757" cy="42350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6BF444C-9481-4E42-9E5A-011C8F46F744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12192000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How do meanders change over time?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F94B56-768E-47E4-BCC2-987BEE7E7923}"/>
              </a:ext>
            </a:extLst>
          </p:cNvPr>
          <p:cNvSpPr txBox="1"/>
          <p:nvPr/>
        </p:nvSpPr>
        <p:spPr>
          <a:xfrm>
            <a:off x="371061" y="5474153"/>
            <a:ext cx="731520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Through the processes of erosion and deposition, meanders </a:t>
            </a:r>
            <a:r>
              <a:rPr lang="en-GB" sz="2400" b="1" dirty="0"/>
              <a:t>remain in the same place </a:t>
            </a:r>
            <a:r>
              <a:rPr lang="en-GB" sz="2400" dirty="0"/>
              <a:t>in the landscape.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E62FF5-A0C8-4F30-829A-42DA2672F2D7}"/>
              </a:ext>
            </a:extLst>
          </p:cNvPr>
          <p:cNvSpPr txBox="1"/>
          <p:nvPr/>
        </p:nvSpPr>
        <p:spPr>
          <a:xfrm>
            <a:off x="1749288" y="5843485"/>
            <a:ext cx="573819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migrate across the landscape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E553FF-42F8-4384-A02B-0AE48D76A16A}"/>
              </a:ext>
            </a:extLst>
          </p:cNvPr>
          <p:cNvSpPr txBox="1"/>
          <p:nvPr/>
        </p:nvSpPr>
        <p:spPr>
          <a:xfrm>
            <a:off x="8308078" y="5115339"/>
            <a:ext cx="3632131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Will they migrate upstream or downstream?</a:t>
            </a:r>
          </a:p>
          <a:p>
            <a:r>
              <a:rPr lang="en-GB" sz="2400" dirty="0"/>
              <a:t>Is this towards or away from the mouth?</a:t>
            </a:r>
          </a:p>
        </p:txBody>
      </p:sp>
    </p:spTree>
    <p:extLst>
      <p:ext uri="{BB962C8B-B14F-4D97-AF65-F5344CB8AC3E}">
        <p14:creationId xmlns:p14="http://schemas.microsoft.com/office/powerpoint/2010/main" val="168591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0CC08-C9FF-43A8-ACA1-CFD36CA6E5CC}"/>
              </a:ext>
            </a:extLst>
          </p:cNvPr>
          <p:cNvSpPr txBox="1">
            <a:spLocks/>
          </p:cNvSpPr>
          <p:nvPr/>
        </p:nvSpPr>
        <p:spPr>
          <a:xfrm>
            <a:off x="0" y="-1708"/>
            <a:ext cx="12192000" cy="523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How do meanders change over time?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CA4EC9-F9CF-4FE6-9EB3-BC3008669B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" r="75323"/>
          <a:stretch/>
        </p:blipFill>
        <p:spPr>
          <a:xfrm>
            <a:off x="5751443" y="1051906"/>
            <a:ext cx="2067339" cy="190821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AB9BCCA7-4304-4019-9DDC-166C911A17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1"/>
          <a:stretch/>
        </p:blipFill>
        <p:spPr bwMode="auto">
          <a:xfrm>
            <a:off x="7818782" y="1056811"/>
            <a:ext cx="4133188" cy="190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B8C6010-E24B-4170-B44A-0148901CF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5" r="50937"/>
          <a:stretch/>
        </p:blipFill>
        <p:spPr bwMode="auto">
          <a:xfrm>
            <a:off x="3564835" y="1051906"/>
            <a:ext cx="2067340" cy="190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0D778-039C-4617-80AE-F052D9A7BF43}"/>
              </a:ext>
            </a:extLst>
          </p:cNvPr>
          <p:cNvSpPr txBox="1"/>
          <p:nvPr/>
        </p:nvSpPr>
        <p:spPr>
          <a:xfrm>
            <a:off x="214051" y="905023"/>
            <a:ext cx="2570922" cy="563231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Task 3:</a:t>
            </a:r>
          </a:p>
          <a:p>
            <a:pPr marL="342900" indent="-342900">
              <a:buAutoNum type="arabicPeriod"/>
            </a:pPr>
            <a:r>
              <a:rPr lang="en-GB" sz="2400" dirty="0"/>
              <a:t>Put the images in the correct order to show the formation of an oxbow lake.</a:t>
            </a:r>
          </a:p>
          <a:p>
            <a:pPr marL="342900" indent="-342900">
              <a:buAutoNum type="arabicPeriod"/>
            </a:pPr>
            <a:r>
              <a:rPr lang="en-GB" sz="2400" dirty="0"/>
              <a:t>Match the descriptions to each stage.</a:t>
            </a:r>
          </a:p>
          <a:p>
            <a:pPr marL="342900" indent="-342900">
              <a:buAutoNum type="arabicPeriod"/>
            </a:pPr>
            <a:r>
              <a:rPr lang="en-GB" sz="2400" dirty="0"/>
              <a:t>Will the oxbow lake remain filled with water indefinitely?</a:t>
            </a:r>
          </a:p>
          <a:p>
            <a:pPr marL="342900" indent="-342900">
              <a:buAutoNum type="arabicPeriod"/>
            </a:pPr>
            <a:r>
              <a:rPr lang="en-GB" sz="2400" dirty="0"/>
              <a:t>Why is this the case?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AEA39F-2A22-4A7F-9EA7-37A059406A1D}"/>
              </a:ext>
            </a:extLst>
          </p:cNvPr>
          <p:cNvSpPr txBox="1"/>
          <p:nvPr/>
        </p:nvSpPr>
        <p:spPr>
          <a:xfrm>
            <a:off x="9761047" y="3897882"/>
            <a:ext cx="1944216" cy="147732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Erosion on the outside bend causes the shape of the river to change over time.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DD6489-D721-4A9F-B444-0CBEA7D2F4A4}"/>
              </a:ext>
            </a:extLst>
          </p:cNvPr>
          <p:cNvSpPr txBox="1"/>
          <p:nvPr/>
        </p:nvSpPr>
        <p:spPr>
          <a:xfrm>
            <a:off x="5222288" y="3711369"/>
            <a:ext cx="1944216" cy="2308324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erosion leads to the neck between two meanders becoming narrower (moving them closer together).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4F3790-D9C7-4B32-83C6-D10030C767EE}"/>
              </a:ext>
            </a:extLst>
          </p:cNvPr>
          <p:cNvSpPr txBox="1"/>
          <p:nvPr/>
        </p:nvSpPr>
        <p:spPr>
          <a:xfrm>
            <a:off x="7338140" y="3711370"/>
            <a:ext cx="2124236" cy="258532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Eventually the river will breach the neck between the two meanders, usually during a flood. At this point the river will begin to take the new shorter route.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248A0-A85E-4EAA-97E7-B63ACE63C885}"/>
              </a:ext>
            </a:extLst>
          </p:cNvPr>
          <p:cNvSpPr txBox="1"/>
          <p:nvPr/>
        </p:nvSpPr>
        <p:spPr>
          <a:xfrm>
            <a:off x="2936312" y="3849868"/>
            <a:ext cx="2124236" cy="2031325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Deposition occurs cutting off the original meander, leaving behind a lake in the shape of a horseshoe called an oxbow lake.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4B6BF2-37E5-4B00-99E9-1F6CE386494C}"/>
              </a:ext>
            </a:extLst>
          </p:cNvPr>
          <p:cNvSpPr txBox="1"/>
          <p:nvPr/>
        </p:nvSpPr>
        <p:spPr>
          <a:xfrm>
            <a:off x="6467061" y="653641"/>
            <a:ext cx="42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ED349B4-057D-46E4-BFAC-472EFA4BF97A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7039469" y="2955214"/>
            <a:ext cx="3693686" cy="94266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A7CCF60-872B-49EA-A410-03EF585678CD}"/>
              </a:ext>
            </a:extLst>
          </p:cNvPr>
          <p:cNvSpPr txBox="1"/>
          <p:nvPr/>
        </p:nvSpPr>
        <p:spPr>
          <a:xfrm>
            <a:off x="4436620" y="653641"/>
            <a:ext cx="42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2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FCEDC0-0979-4E3B-BBA7-18564D4EABCD}"/>
              </a:ext>
            </a:extLst>
          </p:cNvPr>
          <p:cNvCxnSpPr>
            <a:cxnSpLocks/>
          </p:cNvCxnSpPr>
          <p:nvPr/>
        </p:nvCxnSpPr>
        <p:spPr>
          <a:xfrm flipH="1" flipV="1">
            <a:off x="4860690" y="2955214"/>
            <a:ext cx="1553363" cy="72818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1E0D107-80F4-47CA-97D8-30C81B21BDB1}"/>
              </a:ext>
            </a:extLst>
          </p:cNvPr>
          <p:cNvSpPr txBox="1"/>
          <p:nvPr/>
        </p:nvSpPr>
        <p:spPr>
          <a:xfrm>
            <a:off x="8657438" y="653641"/>
            <a:ext cx="42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3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700EAF-5F9F-4310-8A92-AAD4C0EBE4C3}"/>
              </a:ext>
            </a:extLst>
          </p:cNvPr>
          <p:cNvCxnSpPr>
            <a:cxnSpLocks/>
          </p:cNvCxnSpPr>
          <p:nvPr/>
        </p:nvCxnSpPr>
        <p:spPr>
          <a:xfrm flipV="1">
            <a:off x="7684832" y="2965024"/>
            <a:ext cx="1184641" cy="75615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7E39B74-95F8-4DA2-9FF9-404027D3290E}"/>
              </a:ext>
            </a:extLst>
          </p:cNvPr>
          <p:cNvCxnSpPr>
            <a:cxnSpLocks/>
          </p:cNvCxnSpPr>
          <p:nvPr/>
        </p:nvCxnSpPr>
        <p:spPr>
          <a:xfrm flipV="1">
            <a:off x="3844299" y="2955214"/>
            <a:ext cx="6592987" cy="89465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9BE25FB-4F15-4470-8249-E9D564C5447A}"/>
              </a:ext>
            </a:extLst>
          </p:cNvPr>
          <p:cNvSpPr txBox="1"/>
          <p:nvPr/>
        </p:nvSpPr>
        <p:spPr>
          <a:xfrm>
            <a:off x="10733155" y="663472"/>
            <a:ext cx="42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0283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8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1393</Words>
  <Application>Microsoft Office PowerPoint</Application>
  <PresentationFormat>Widescreen</PresentationFormat>
  <Paragraphs>151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lastModifiedBy>Niall Carton</cp:lastModifiedBy>
  <cp:revision>4</cp:revision>
  <cp:lastPrinted>2022-09-15T12:21:43Z</cp:lastPrinted>
  <dcterms:created xsi:type="dcterms:W3CDTF">2022-03-06T09:26:07Z</dcterms:created>
  <dcterms:modified xsi:type="dcterms:W3CDTF">2022-09-16T12:01:44Z</dcterms:modified>
</cp:coreProperties>
</file>