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99" r:id="rId4"/>
    <p:sldId id="288" r:id="rId5"/>
    <p:sldId id="289" r:id="rId6"/>
    <p:sldId id="290" r:id="rId7"/>
    <p:sldId id="293" r:id="rId8"/>
    <p:sldId id="292" r:id="rId9"/>
    <p:sldId id="294" r:id="rId10"/>
    <p:sldId id="295" r:id="rId11"/>
    <p:sldId id="334" r:id="rId12"/>
    <p:sldId id="28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12F"/>
    <a:srgbClr val="004A27"/>
    <a:srgbClr val="2164AF"/>
    <a:srgbClr val="E65A04"/>
    <a:srgbClr val="B64C0A"/>
    <a:srgbClr val="BA7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6" autoAdjust="0"/>
    <p:restoredTop sz="94535" autoAdjust="0"/>
  </p:normalViewPr>
  <p:slideViewPr>
    <p:cSldViewPr>
      <p:cViewPr varScale="1">
        <p:scale>
          <a:sx n="72" d="100"/>
          <a:sy n="72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20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1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01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08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1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9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4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5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1CD9-677F-43EC-8DE6-20D4BF196ED6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6585-4276-43B3-ACD2-1425DB44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5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imgres?imgurl=https%3A%2F%2Fwww.wonderopolis.org%2Fwp-content%2Fuploads%2F2018%2F04%2Fdreamstime_l_101072192.jpg&amp;imgrefurl=https%3A%2F%2Fwww.wonderopolis.org%2Fwonder%2Fwhere-do-slang-words-come-from&amp;docid=4adUHN_BNpJd6M&amp;tbnid=nq6biRBYoDK0TM%3A&amp;vet=10ahUKEwjFtd_4_pnmAhUColwKHQjwAsIQMwhzKAMwAw..i&amp;w=900&amp;h=601&amp;safe=strict&amp;bih=655&amp;biw=1366&amp;q=slang%20images&amp;ved=0ahUKEwjFtd_4_pnmAhUColwKHQjwAsIQMwhzKAMwAw&amp;iact=mrc&amp;uact=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rinternet.org.uk/" TargetMode="External"/><Relationship Id="rId7" Type="http://schemas.openxmlformats.org/officeDocument/2006/relationships/image" Target="../media/image17.png"/><Relationship Id="rId2" Type="http://schemas.openxmlformats.org/officeDocument/2006/relationships/hyperlink" Target="http://www.childne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monsensemedia.org/" TargetMode="External"/><Relationship Id="rId5" Type="http://schemas.openxmlformats.org/officeDocument/2006/relationships/hyperlink" Target="https://www.internetmatters.org/" TargetMode="External"/><Relationship Id="rId4" Type="http://schemas.openxmlformats.org/officeDocument/2006/relationships/hyperlink" Target="https://www.tigermobiles.com/2015/05/how-to-protect-your-children-on-their-smartphon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hildmind.org/article/why-you-should-have-frank-sex-talks-with-teens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.uk/imgres?imgurl=https%3A%2F%2Finformi.co.uk%2Fwp-content%2Fuploads%2F2018%2F04%2FSocial-media-phone.jpg&amp;imgrefurl=https%3A%2F%2Finformi.co.uk%2Fmarketing-and-sales%2Fhow-do-i-advertise-my-small-business-social-media&amp;docid=acexducP26jlFM&amp;tbnid=Rf7Owlsayf4Y2M%3A&amp;vet=10ahUKEwjFt7DGgJrmAhUSuRoKHTvLBdQQMwiEASgKMAo..i&amp;w=1400&amp;h=787&amp;safe=strict&amp;bih=655&amp;biw=1366&amp;q=social%20media%20images&amp;ved=0ahUKEwjFt7DGgJrmAhUSuRoKHTvLBdQQMwiEASgKMAo&amp;iact=mrc&amp;uact=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s://www.google.co.uk/imgres?imgurl=https%3A%2F%2Fi.pinimg.com%2Foriginals%2F2d%2F2b%2Fe2%2F2d2be2421911037d80f9921dc29d54c2.jpg&amp;imgrefurl=https%3A%2F%2Fwww.pinterest.com%2Fpin%2F406379566356335275%2F&amp;docid=QId2_Y2Vt-gNBM&amp;tbnid=ev2d9kKzNGCQ2M%3A&amp;vet=10ahUKEwimlLbv-pnmAhWbiFwKHaQMCr4QMwiAASgGMAY..i&amp;w=620&amp;h=380&amp;safe=strict&amp;bih=655&amp;biw=1366&amp;q=youtube%20logo&amp;ved=0ahUKEwimlLbv-pnmAhWbiFwKHaQMCr4QMwiAASgGMAY&amp;iact=mrc&amp;uact=8" TargetMode="External"/><Relationship Id="rId3" Type="http://schemas.openxmlformats.org/officeDocument/2006/relationships/hyperlink" Target="https://www.google.co.uk/imgres?imgurl=https%3A%2F%2Fpmcvariety.files.wordpress.com%2F2017%2F11%2Fsnapchat-logo.jpg%3Fw%3D700&amp;imgrefurl=https%3A%2F%2Fvariety.com%2F2018%2Fdigital%2Fnews%2Fsnapchat-app-stories-sharing-web-1202673578%2F&amp;docid=vDrTp-zNznBMIM&amp;tbnid=e8Hbmr3IfKRgNM%3A&amp;vet=10ahUKEwiEmIeF-JnmAhUPEBQKHZALALIQMwh0KAAwAA..i&amp;w=700&amp;h=393&amp;safe=strict&amp;bih=655&amp;biw=1366&amp;q=snapchat%20logo&amp;ved=0ahUKEwiEmIeF-JnmAhUPEBQKHZALALIQMwh0KAAwAA&amp;iact=mrc&amp;uact=8" TargetMode="External"/><Relationship Id="rId7" Type="http://schemas.openxmlformats.org/officeDocument/2006/relationships/hyperlink" Target="https://www.google.co.uk/imgres?imgurl=https%3A%2F%2Fi.pinimg.com%2Foriginals%2F06%2F9f%2F00%2F069f0019670e3e6a1d62c0f7279d8718.png&amp;imgrefurl=https%3A%2F%2Fwww.pinterest.com%2Fpin%2F691724823993440592%2F&amp;docid=fGOiX8gQNfgi1M&amp;tbnid=eOFzPOqGFxX3TM%3A&amp;vet=10ahUKEwiSysaq-ZnmAhXDrHEKHd9ZBgsQMwhrKAMwAw..i&amp;w=1200&amp;h=630&amp;safe=strict&amp;bih=655&amp;biw=1366&amp;q=tik%20tok%20logo&amp;ved=0ahUKEwiSysaq-ZnmAhXDrHEKHd9ZBgsQMwhrKAMwAw&amp;iact=mrc&amp;uact=8" TargetMode="External"/><Relationship Id="rId12" Type="http://schemas.openxmlformats.org/officeDocument/2006/relationships/image" Target="../media/image11.png"/><Relationship Id="rId2" Type="http://schemas.openxmlformats.org/officeDocument/2006/relationships/image" Target="../media/image3.jpeg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11" Type="http://schemas.openxmlformats.org/officeDocument/2006/relationships/image" Target="../media/image10.png"/><Relationship Id="rId5" Type="http://schemas.openxmlformats.org/officeDocument/2006/relationships/hyperlink" Target="https://www.google.co.uk/imgres?imgurl=https%3A%2F%2Fimage.shutterstock.com%2Fimage-photo%2Fkiev-ukraine-december-24-2016-260nw-542262367.jpg&amp;imgrefurl=https%3A%2F%2Fwww.shutterstock.com%2Fsearch%2Ffacebook%2Blogo&amp;docid=LBP7VRQasbRz6M&amp;tbnid=bZWxm_FeED08bM%3A&amp;vet=10ahUKEwjNwd2I-ZnmAhVDh1wKHczvBZQQMwh8KAUwBQ..i&amp;w=515&amp;h=280&amp;safe=strict&amp;bih=655&amp;biw=1366&amp;q=facebook%20logo&amp;ved=0ahUKEwjNwd2I-ZnmAhVDh1wKHczvBZQQMwh8KAUwBQ&amp;iact=mrc&amp;uact=8" TargetMode="External"/><Relationship Id="rId15" Type="http://schemas.openxmlformats.org/officeDocument/2006/relationships/hyperlink" Target="https://www.google.co.uk/imgres?imgurl=https%3A%2F%2Ft6.rbxcdn.com%2F0b7c32cb93920481d229b03918e6c917&amp;imgrefurl=https%3A%2F%2Fwww.roblox.com%2Fgames%2F1134441817%2FLetter-O-FAVORITE-FOR-ROBLOX-LOGO&amp;docid=EFrV9lUYRXbUwM&amp;tbnid=T24snmPaeuV7zM%3A&amp;vet=10ahUKEwjolpCF-5nmAhWLecAKHa57DPwQMwh9KAgwCA..i&amp;w=768&amp;h=432&amp;safe=strict&amp;bih=655&amp;biw=1366&amp;q=roblox%20logo&amp;ved=0ahUKEwjolpCF-5nmAhWLecAKHa57DPwQMwh9KAgwCA&amp;iact=mrc&amp;uact=8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png"/><Relationship Id="rId9" Type="http://schemas.openxmlformats.org/officeDocument/2006/relationships/hyperlink" Target="https://www.google.co.uk/imgres?imgurl=https%3A%2F%2Fwhatsappbrand.com%2Fwp-content%2Fthemes%2Fwhatsapp-brc%2Fimages%2FWhatsApp_Logo_6.png&amp;imgrefurl=https%3A%2F%2Fwhatsappbrand.com%2F&amp;docid=Y9Mranio-S_IPM&amp;tbnid=sTKJ9o6-tMoDsM%3A&amp;vet=10ahUKEwjQwPW_-ZnmAhWTQhUIHQEHBHMQMwh3KAMwAw..i&amp;w=1280&amp;h=1067&amp;safe=strict&amp;bih=655&amp;biw=1366&amp;q=whatsapp%20logo&amp;ved=0ahUKEwjQwPW_-ZnmAhWTQhUIHQEHBHMQMwh3KAMwAw&amp;iact=mrc&amp;uact=8" TargetMode="External"/><Relationship Id="rId1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6016" y="0"/>
            <a:ext cx="4427984" cy="6858000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44008" y="0"/>
            <a:ext cx="72008" cy="6981092"/>
          </a:xfrm>
          <a:prstGeom prst="rect">
            <a:avLst/>
          </a:prstGeom>
          <a:solidFill>
            <a:srgbClr val="216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6692" b="-9357"/>
          <a:stretch/>
        </p:blipFill>
        <p:spPr bwMode="auto">
          <a:xfrm>
            <a:off x="6660232" y="4945456"/>
            <a:ext cx="742790" cy="86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088933" y="1268760"/>
            <a:ext cx="3714121" cy="675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chemeClr val="bg1"/>
                </a:solidFill>
                <a:latin typeface="Arial Black" pitchFamily="34" charset="0"/>
              </a:rPr>
              <a:t>URSULINE HIGH SCHOOL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16016" y="1955120"/>
            <a:ext cx="4427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 Black" pitchFamily="34" charset="0"/>
              </a:rPr>
              <a:t>Year 7 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Arial Black" pitchFamily="34" charset="0"/>
              </a:rPr>
              <a:t>Pastoral Workshop</a:t>
            </a:r>
            <a:endParaRPr lang="en-GB" sz="6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21" y="1196752"/>
            <a:ext cx="3898168" cy="425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4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67146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04A27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these?</a:t>
            </a:r>
            <a:endParaRPr lang="en-GB" sz="4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8DB57C-A791-49A5-ABBF-C305BAF1C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5"/>
            <a:ext cx="5111750" cy="4320480"/>
          </a:xfrm>
        </p:spPr>
        <p:txBody>
          <a:bodyPr>
            <a:normAutofit fontScale="40000" lnSpcReduction="20000"/>
          </a:bodyPr>
          <a:lstStyle/>
          <a:p>
            <a:r>
              <a:rPr lang="en-GB" dirty="0"/>
              <a:t>GNOC</a:t>
            </a:r>
          </a:p>
          <a:p>
            <a:r>
              <a:rPr lang="en-GB" dirty="0"/>
              <a:t>Getting naked on camera</a:t>
            </a:r>
          </a:p>
          <a:p>
            <a:r>
              <a:rPr lang="en-GB" dirty="0"/>
              <a:t>IPN</a:t>
            </a:r>
          </a:p>
          <a:p>
            <a:r>
              <a:rPr lang="en-GB" dirty="0"/>
              <a:t>I'm posting naked </a:t>
            </a:r>
          </a:p>
          <a:p>
            <a:r>
              <a:rPr lang="en-GB" dirty="0"/>
              <a:t>CBB</a:t>
            </a:r>
          </a:p>
          <a:p>
            <a:r>
              <a:rPr lang="en-GB" dirty="0"/>
              <a:t>Cant be bothered- </a:t>
            </a:r>
          </a:p>
          <a:p>
            <a:r>
              <a:rPr lang="en-GB" dirty="0"/>
              <a:t>ASLP</a:t>
            </a:r>
          </a:p>
          <a:p>
            <a:r>
              <a:rPr lang="en-GB" dirty="0"/>
              <a:t> Age, sex ,location, please- </a:t>
            </a:r>
          </a:p>
          <a:p>
            <a:r>
              <a:rPr lang="en-GB" dirty="0"/>
              <a:t>182</a:t>
            </a:r>
          </a:p>
          <a:p>
            <a:r>
              <a:rPr lang="en-GB" dirty="0"/>
              <a:t>I hate you </a:t>
            </a:r>
          </a:p>
          <a:p>
            <a:r>
              <a:rPr lang="en-GB" dirty="0"/>
              <a:t>WDYM</a:t>
            </a:r>
          </a:p>
          <a:p>
            <a:r>
              <a:rPr lang="en-GB" dirty="0"/>
              <a:t>What do you mean </a:t>
            </a:r>
          </a:p>
          <a:p>
            <a:r>
              <a:rPr lang="en-GB" dirty="0"/>
              <a:t>LMIRL</a:t>
            </a:r>
          </a:p>
          <a:p>
            <a:r>
              <a:rPr lang="en-GB" dirty="0"/>
              <a:t>Lets meet in real life </a:t>
            </a:r>
          </a:p>
          <a:p>
            <a:r>
              <a:rPr lang="en-GB" dirty="0"/>
              <a:t>CICYH</a:t>
            </a:r>
          </a:p>
          <a:p>
            <a:r>
              <a:rPr lang="en-GB" dirty="0"/>
              <a:t>Can I copy your homework- </a:t>
            </a:r>
          </a:p>
          <a:p>
            <a:r>
              <a:rPr lang="en-GB" dirty="0"/>
              <a:t>TAW</a:t>
            </a:r>
          </a:p>
          <a:p>
            <a:r>
              <a:rPr lang="en-GB" dirty="0"/>
              <a:t>Teacher aware </a:t>
            </a:r>
          </a:p>
          <a:p>
            <a:r>
              <a:rPr lang="en-GB" dirty="0"/>
              <a:t>PIN</a:t>
            </a:r>
          </a:p>
          <a:p>
            <a:r>
              <a:rPr lang="en-GB" dirty="0"/>
              <a:t>Parent in room 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2051" name="Picture 3" descr="Image result for slang images">
            <a:hlinkClick r:id="rId3"/>
            <a:extLst>
              <a:ext uri="{FF2B5EF4-FFF2-40B4-BE49-F238E27FC236}">
                <a16:creationId xmlns:a16="http://schemas.microsoft.com/office/drawing/2014/main" id="{AC2E193E-1F22-41EC-A10B-C7692E179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58094"/>
            <a:ext cx="4497576" cy="299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2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4A27"/>
            </a:solidFill>
          </a:ln>
        </p:spPr>
        <p:txBody>
          <a:bodyPr>
            <a:normAutofit/>
          </a:bodyPr>
          <a:lstStyle/>
          <a:p>
            <a:r>
              <a:rPr lang="en-GB" sz="2800" dirty="0">
                <a:hlinkClick r:id="rId2"/>
              </a:rPr>
              <a:t>www.childnet.com</a:t>
            </a:r>
            <a:endParaRPr lang="en-GB" sz="2800" dirty="0"/>
          </a:p>
          <a:p>
            <a:r>
              <a:rPr lang="en-GB" sz="2800" dirty="0">
                <a:hlinkClick r:id="rId3"/>
              </a:rPr>
              <a:t>www.saferinternet.org.uk</a:t>
            </a:r>
            <a:endParaRPr lang="en-GB" sz="2800" dirty="0"/>
          </a:p>
          <a:p>
            <a:r>
              <a:rPr lang="en-GB" sz="2800" u="sng" dirty="0">
                <a:hlinkClick r:id="rId4"/>
              </a:rPr>
              <a:t>https://www.tigermobiles.com/2015/05/how-to-protect-your-children-on-their-smartphone/</a:t>
            </a:r>
            <a:endParaRPr lang="en-GB" sz="2800" u="sng" dirty="0"/>
          </a:p>
          <a:p>
            <a:r>
              <a:rPr lang="en-GB" sz="2800" u="sng" dirty="0">
                <a:hlinkClick r:id="rId5"/>
              </a:rPr>
              <a:t>https://www.internetmatters.org/</a:t>
            </a:r>
            <a:endParaRPr lang="en-GB" sz="2800" u="sng" dirty="0"/>
          </a:p>
          <a:p>
            <a:r>
              <a:rPr lang="en-GB" dirty="0">
                <a:hlinkClick r:id="rId6"/>
              </a:rPr>
              <a:t>www.commonsensemedia.org</a:t>
            </a:r>
            <a:r>
              <a:rPr lang="en-GB" dirty="0"/>
              <a:t> </a:t>
            </a:r>
            <a:endParaRPr lang="en-GB" sz="2800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bg1"/>
                </a:solidFill>
              </a:rPr>
              <a:t>Where Can I Get Practical Advice?</a:t>
            </a:r>
            <a:endParaRPr lang="en-US" sz="48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49080"/>
            <a:ext cx="2351424" cy="176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37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>
        <p:fade/>
      </p:transition>
    </mc:Choice>
    <mc:Fallback xmlns="">
      <p:transition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2068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  <a:ln>
            <a:solidFill>
              <a:srgbClr val="04512F"/>
            </a:solidFill>
          </a:ln>
        </p:spPr>
        <p:txBody>
          <a:bodyPr>
            <a:normAutofit/>
          </a:bodyPr>
          <a:lstStyle/>
          <a:p>
            <a:endParaRPr lang="de-DE" sz="2000" b="1" dirty="0"/>
          </a:p>
          <a:p>
            <a:r>
              <a:rPr lang="de-DE" sz="2000" b="1" dirty="0"/>
              <a:t>Ask someone a question that cannot be answered with yes or no</a:t>
            </a:r>
          </a:p>
          <a:p>
            <a:r>
              <a:rPr lang="de-DE" sz="2000" b="1" dirty="0"/>
              <a:t>Find someone with a similar hobby</a:t>
            </a:r>
          </a:p>
          <a:p>
            <a:r>
              <a:rPr lang="de-DE" sz="2000" b="1" dirty="0"/>
              <a:t>Try a club in school out outside school</a:t>
            </a:r>
          </a:p>
          <a:p>
            <a:r>
              <a:rPr lang="de-DE" sz="2000" b="1" dirty="0"/>
              <a:t>Be open-minded about people</a:t>
            </a:r>
          </a:p>
          <a:p>
            <a:r>
              <a:rPr lang="de-DE" sz="2000" b="1" dirty="0"/>
              <a:t>Listen to other people and respond to them</a:t>
            </a:r>
          </a:p>
          <a:p>
            <a:r>
              <a:rPr lang="de-DE" sz="2000" b="1" dirty="0"/>
              <a:t>Smile, wave and think about body language</a:t>
            </a:r>
          </a:p>
          <a:p>
            <a:r>
              <a:rPr lang="de-DE" sz="2000" b="1" dirty="0"/>
              <a:t>Try to volunteer </a:t>
            </a:r>
          </a:p>
          <a:p>
            <a:r>
              <a:rPr lang="de-DE" sz="2000" b="1" dirty="0"/>
              <a:t>Give a compliment</a:t>
            </a:r>
          </a:p>
          <a:p>
            <a:r>
              <a:rPr lang="de-DE" sz="2000" b="1" dirty="0"/>
              <a:t>Be patient</a:t>
            </a:r>
          </a:p>
          <a:p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04A27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to make new friends</a:t>
            </a:r>
            <a:endParaRPr lang="en-GB" sz="4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02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6F9661C-234C-45BF-ACE9-F2E5EE802A19}"/>
              </a:ext>
            </a:extLst>
          </p:cNvPr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kolar-Sans-Semibold"/>
              </a:rPr>
              <a:t>A few Dos and Don’ts just for parents:</a:t>
            </a:r>
            <a:endParaRPr lang="en-US" sz="3600" dirty="0">
              <a:solidFill>
                <a:schemeClr val="bg1"/>
              </a:solidFill>
              <a:latin typeface="Skolar-Sans-Semibold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E03CB73-8A6F-4355-AD01-212BEB4FD94C}"/>
              </a:ext>
            </a:extLst>
          </p:cNvPr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7121B3B2-0865-4513-B0D2-1B1653BC143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AA3F6-96BC-482D-B4D0-D71B5E71AF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947" y="0"/>
            <a:ext cx="795706" cy="869450"/>
          </a:xfrm>
          <a:prstGeom prst="rect">
            <a:avLst/>
          </a:prstGeom>
          <a:ln w="6350">
            <a:solidFill>
              <a:srgbClr val="004A27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98E036-AEA6-4BD5-AB98-9C78BAD00EEA}"/>
              </a:ext>
            </a:extLst>
          </p:cNvPr>
          <p:cNvSpPr/>
          <p:nvPr/>
        </p:nvSpPr>
        <p:spPr>
          <a:xfrm>
            <a:off x="647113" y="1551931"/>
            <a:ext cx="82858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kolar-Sans-Semibold"/>
              </a:rPr>
              <a:t>Do listen and communicate with your teen</a:t>
            </a:r>
          </a:p>
          <a:p>
            <a:r>
              <a:rPr lang="en-US" sz="2400" dirty="0">
                <a:solidFill>
                  <a:srgbClr val="090E3C"/>
                </a:solidFill>
                <a:latin typeface="Skolar-Regular"/>
              </a:rPr>
              <a:t>Children don’t confide in their parents as much as they get older, so when they </a:t>
            </a:r>
            <a:r>
              <a:rPr lang="en-US" sz="2400" i="1" dirty="0">
                <a:solidFill>
                  <a:srgbClr val="090E3C"/>
                </a:solidFill>
                <a:latin typeface="Skolar-Italic"/>
              </a:rPr>
              <a:t>do</a:t>
            </a:r>
            <a:r>
              <a:rPr lang="en-US" sz="2400" dirty="0">
                <a:solidFill>
                  <a:srgbClr val="090E3C"/>
                </a:solidFill>
                <a:latin typeface="Skolar-Regular"/>
              </a:rPr>
              <a:t> feel like talking, really make an effort to be available and listen.</a:t>
            </a:r>
          </a:p>
          <a:p>
            <a:r>
              <a:rPr lang="en-US" sz="2400" b="1" dirty="0">
                <a:solidFill>
                  <a:srgbClr val="FF0000"/>
                </a:solidFill>
                <a:latin typeface="Skolar-Sans-Semibold"/>
              </a:rPr>
              <a:t>Don’t look squeamish</a:t>
            </a:r>
          </a:p>
          <a:p>
            <a:r>
              <a:rPr lang="en-US" sz="2400" dirty="0">
                <a:solidFill>
                  <a:srgbClr val="090E3C"/>
                </a:solidFill>
                <a:latin typeface="Skolar-Regular"/>
              </a:rPr>
              <a:t>You (and your teen) might feel awkward talking about friendships/relationships, but do your best to look comfortable during </a:t>
            </a:r>
            <a:r>
              <a:rPr lang="en-US" sz="2400" dirty="0">
                <a:solidFill>
                  <a:srgbClr val="0067A0"/>
                </a:solidFill>
                <a:latin typeface="Skolar-Bold"/>
                <a:hlinkClick r:id="rId3"/>
              </a:rPr>
              <a:t>any talks</a:t>
            </a:r>
            <a:r>
              <a:rPr lang="en-US" sz="2400" dirty="0">
                <a:solidFill>
                  <a:srgbClr val="090E3C"/>
                </a:solidFill>
                <a:latin typeface="Skolar-Regular"/>
              </a:rPr>
              <a:t>. If you look too worried or negative they will be less likely to come to you if they want to talk.</a:t>
            </a:r>
          </a:p>
          <a:p>
            <a:endParaRPr lang="en-US" sz="2400" dirty="0">
              <a:solidFill>
                <a:srgbClr val="090E3C"/>
              </a:solidFill>
              <a:latin typeface="Skolar-Regular"/>
            </a:endParaRPr>
          </a:p>
          <a:p>
            <a:endParaRPr lang="en-US" sz="2400" dirty="0">
              <a:solidFill>
                <a:srgbClr val="090E3C"/>
              </a:solidFill>
              <a:latin typeface="Skolar-Regular"/>
            </a:endParaRPr>
          </a:p>
          <a:p>
            <a:endParaRPr lang="en-US" sz="2400" dirty="0">
              <a:solidFill>
                <a:srgbClr val="090E3C"/>
              </a:solidFill>
              <a:latin typeface="Skolar-Regular"/>
            </a:endParaRPr>
          </a:p>
          <a:p>
            <a:r>
              <a:rPr lang="en-US" dirty="0">
                <a:solidFill>
                  <a:srgbClr val="090E3C"/>
                </a:solidFill>
                <a:latin typeface="Skolar-Regular"/>
              </a:rPr>
              <a:t> </a:t>
            </a:r>
            <a:endParaRPr lang="en-US" b="0" i="0" dirty="0">
              <a:solidFill>
                <a:srgbClr val="090E3C"/>
              </a:solidFill>
              <a:effectLst/>
              <a:latin typeface="Skolar-Regula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19AD79-1618-420A-8EA3-49FCECC45D1C}"/>
              </a:ext>
            </a:extLst>
          </p:cNvPr>
          <p:cNvSpPr txBox="1"/>
          <p:nvPr/>
        </p:nvSpPr>
        <p:spPr>
          <a:xfrm>
            <a:off x="998806" y="5245250"/>
            <a:ext cx="768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“I have no issues with my parents, we get on really well and I love them”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8172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4A27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Aims: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discuss friendship issues arising and best practice solutions.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discuss the safe use of social media amongst young people.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friendships &amp; social media </a:t>
            </a:r>
            <a:r>
              <a:rPr lang="en-GB" dirty="0">
                <a:solidFill>
                  <a:schemeClr val="bg1"/>
                </a:solidFill>
                <a:latin typeface="Arial Black" pitchFamily="34" charset="0"/>
              </a:rPr>
              <a:t>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4512F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99F708-8CE6-40A4-AA58-88A1E2333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320" y="1660217"/>
            <a:ext cx="970037" cy="1177692"/>
          </a:xfrm>
          <a:prstGeom prst="rect">
            <a:avLst/>
          </a:prstGeom>
        </p:spPr>
      </p:pic>
      <p:pic>
        <p:nvPicPr>
          <p:cNvPr id="3075" name="Picture 3" descr="Image result for social media images">
            <a:hlinkClick r:id="rId4"/>
            <a:extLst>
              <a:ext uri="{FF2B5EF4-FFF2-40B4-BE49-F238E27FC236}">
                <a16:creationId xmlns:a16="http://schemas.microsoft.com/office/drawing/2014/main" id="{0E17C8EE-B2CD-4715-93C5-87F74D0F1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83977"/>
            <a:ext cx="2039618" cy="114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09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4A27"/>
            </a:solidFill>
          </a:ln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More than half of teenagers have made friends online.</a:t>
            </a:r>
          </a:p>
          <a:p>
            <a:pPr marL="0" indent="0">
              <a:buNone/>
            </a:pPr>
            <a:r>
              <a:rPr lang="en-US" sz="2200" dirty="0"/>
              <a:t>True - and nearly three-in-ten teens (29%) saying they have made more than five friends this way</a:t>
            </a:r>
          </a:p>
          <a:p>
            <a:pPr marL="0" indent="0">
              <a:buNone/>
            </a:pPr>
            <a:endParaRPr lang="en-US" sz="2200" dirty="0"/>
          </a:p>
          <a:p>
            <a:pPr marL="514350" indent="-514350">
              <a:buAutoNum type="arabicPeriod" startAt="2"/>
            </a:pPr>
            <a:r>
              <a:rPr lang="en-US" sz="2800" dirty="0"/>
              <a:t>Less than 50% of all teenagers reported that they encountered ‘drama’ amongst friends on social media.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Wrong - </a:t>
            </a:r>
            <a:r>
              <a:rPr lang="en-US" sz="2100" dirty="0"/>
              <a:t>68% of social-media-using teens say they have experienced drama among friends</a:t>
            </a:r>
          </a:p>
          <a:p>
            <a:pPr marL="0" indent="0">
              <a:buNone/>
            </a:pPr>
            <a:endParaRPr lang="en-US" sz="2100" dirty="0"/>
          </a:p>
          <a:p>
            <a:pPr marL="514350" indent="-514350">
              <a:buAutoNum type="arabicPeriod" startAt="3"/>
            </a:pPr>
            <a:r>
              <a:rPr lang="en-US" sz="2800" dirty="0"/>
              <a:t>About half the teenagers said they fought with a friend because of what happened online.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dirty="0"/>
              <a:t>False – only 26% of teens have experienced this type of digitally facilitated conflict but teen girls (32%) are more likely than their male counterparts (20%) to say they have had this type of conflict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900" dirty="0"/>
              <a:t>https://www.pewresearch.org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Friendship Quiz</a:t>
            </a:r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4512F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0A8523C-9BE3-42A3-8574-676582457F3B}"/>
              </a:ext>
            </a:extLst>
          </p:cNvPr>
          <p:cNvSpPr/>
          <p:nvPr/>
        </p:nvSpPr>
        <p:spPr>
          <a:xfrm>
            <a:off x="472150" y="1885008"/>
            <a:ext cx="7988282" cy="494185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0A9DC1-5B6E-4BD7-AF93-6E5A1296A8AB}"/>
              </a:ext>
            </a:extLst>
          </p:cNvPr>
          <p:cNvSpPr/>
          <p:nvPr/>
        </p:nvSpPr>
        <p:spPr>
          <a:xfrm>
            <a:off x="474890" y="3069084"/>
            <a:ext cx="8211910" cy="4941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BD0EF4-7BEE-4B7A-A21A-6FD6FC132B6B}"/>
              </a:ext>
            </a:extLst>
          </p:cNvPr>
          <p:cNvSpPr/>
          <p:nvPr/>
        </p:nvSpPr>
        <p:spPr>
          <a:xfrm>
            <a:off x="472150" y="4365104"/>
            <a:ext cx="8214650" cy="4941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24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4A27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Points for discussion:</a:t>
            </a:r>
          </a:p>
          <a:p>
            <a:pPr marL="0" indent="0">
              <a:buNone/>
            </a:pPr>
            <a:endParaRPr lang="en-US" dirty="0"/>
          </a:p>
          <a:p>
            <a:r>
              <a:rPr lang="de-DE" sz="2900" dirty="0"/>
              <a:t>Why are friendships important?</a:t>
            </a:r>
          </a:p>
          <a:p>
            <a:endParaRPr lang="de-DE" sz="2900" dirty="0"/>
          </a:p>
          <a:p>
            <a:r>
              <a:rPr lang="de-DE" sz="2900" dirty="0"/>
              <a:t>To what extent has the frienship circle changed since primary school?</a:t>
            </a:r>
          </a:p>
          <a:p>
            <a:endParaRPr lang="de-DE" sz="2900" dirty="0"/>
          </a:p>
          <a:p>
            <a:r>
              <a:rPr lang="de-DE" sz="2900" dirty="0"/>
              <a:t>Were these changes easy or challenging? Have the caused problems or arguments?</a:t>
            </a:r>
          </a:p>
          <a:p>
            <a:endParaRPr lang="de-DE" sz="2900" dirty="0"/>
          </a:p>
          <a:p>
            <a:r>
              <a:rPr lang="de-DE" sz="2900" dirty="0"/>
              <a:t>How does your child deal with friendship issues?</a:t>
            </a:r>
          </a:p>
          <a:p>
            <a:endParaRPr lang="de-DE" sz="2900" dirty="0"/>
          </a:p>
          <a:p>
            <a:r>
              <a:rPr lang="de-DE" sz="2900" dirty="0"/>
              <a:t>To what extent should parents ‚manage‘ friendships?</a:t>
            </a:r>
          </a:p>
          <a:p>
            <a:endParaRPr lang="de-DE" sz="2900" dirty="0"/>
          </a:p>
          <a:p>
            <a:r>
              <a:rPr lang="de-DE" sz="2900" dirty="0"/>
              <a:t>Do you always know who your child is with and where?</a:t>
            </a:r>
          </a:p>
          <a:p>
            <a:pPr marL="0" indent="0">
              <a:buNone/>
            </a:pPr>
            <a:endParaRPr lang="de-DE" sz="2900" dirty="0"/>
          </a:p>
          <a:p>
            <a:r>
              <a:rPr lang="de-DE" sz="2900" dirty="0"/>
              <a:t>The best friend?!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Friendships</a:t>
            </a:r>
            <a:r>
              <a:rPr lang="en-GB" dirty="0">
                <a:solidFill>
                  <a:schemeClr val="bg1"/>
                </a:solidFill>
                <a:latin typeface="Arial Black" pitchFamily="34" charset="0"/>
              </a:rPr>
              <a:t>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4512F"/>
            </a:solidFill>
          </a:ln>
        </p:spPr>
      </p:pic>
    </p:spTree>
    <p:extLst>
      <p:ext uri="{BB962C8B-B14F-4D97-AF65-F5344CB8AC3E}">
        <p14:creationId xmlns:p14="http://schemas.microsoft.com/office/powerpoint/2010/main" val="220680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4A27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Points for discussion: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What counts as social media?</a:t>
            </a:r>
          </a:p>
          <a:p>
            <a:endParaRPr lang="en-US" sz="1800" dirty="0"/>
          </a:p>
          <a:p>
            <a:r>
              <a:rPr lang="en-US" sz="1800" dirty="0"/>
              <a:t>Which social media platforms does your daughter have access to?</a:t>
            </a:r>
          </a:p>
          <a:p>
            <a:endParaRPr lang="en-US" sz="1800" dirty="0"/>
          </a:p>
          <a:p>
            <a:r>
              <a:rPr lang="en-US" sz="1800" dirty="0"/>
              <a:t>To what extent should parents ‘manage’ their child’s social media content?</a:t>
            </a:r>
          </a:p>
          <a:p>
            <a:endParaRPr lang="en-US" sz="1800" dirty="0"/>
          </a:p>
          <a:p>
            <a:r>
              <a:rPr lang="en-US" sz="1800" dirty="0"/>
              <a:t>Who is your daughter in contact with via social media?</a:t>
            </a:r>
          </a:p>
          <a:p>
            <a:endParaRPr lang="en-US" sz="1800" dirty="0"/>
          </a:p>
          <a:p>
            <a:r>
              <a:rPr lang="en-US" sz="1800" dirty="0"/>
              <a:t>What is/should social media be used for?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  <a:r>
              <a:rPr lang="en-GB" dirty="0">
                <a:solidFill>
                  <a:schemeClr val="bg1"/>
                </a:solidFill>
                <a:latin typeface="Arial Black" pitchFamily="34" charset="0"/>
              </a:rPr>
              <a:t>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4512F"/>
            </a:solidFill>
          </a:ln>
        </p:spPr>
      </p:pic>
    </p:spTree>
    <p:extLst>
      <p:ext uri="{BB962C8B-B14F-4D97-AF65-F5344CB8AC3E}">
        <p14:creationId xmlns:p14="http://schemas.microsoft.com/office/powerpoint/2010/main" val="87240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  <a:ln>
            <a:solidFill>
              <a:srgbClr val="04512F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Go to a table in small groups</a:t>
            </a:r>
          </a:p>
          <a:p>
            <a:pPr marL="0" indent="0">
              <a:buNone/>
            </a:pPr>
            <a:r>
              <a:rPr lang="en-US" dirty="0"/>
              <a:t>Read the scenario</a:t>
            </a:r>
          </a:p>
          <a:p>
            <a:pPr marL="0" indent="0">
              <a:buNone/>
            </a:pPr>
            <a:r>
              <a:rPr lang="en-US" dirty="0"/>
              <a:t>Add your thoughts to the page</a:t>
            </a:r>
          </a:p>
          <a:p>
            <a:pPr marL="0" indent="0">
              <a:buNone/>
            </a:pPr>
            <a:r>
              <a:rPr lang="en-US" dirty="0"/>
              <a:t>Rotate round each group when asked to</a:t>
            </a:r>
          </a:p>
          <a:p>
            <a:pPr marL="0" indent="0">
              <a:buNone/>
            </a:pPr>
            <a:r>
              <a:rPr lang="en-US" dirty="0"/>
              <a:t>Keep adding if your response is not represented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Lets discuss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04A27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GB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Scenarios  </a:t>
            </a:r>
            <a:endParaRPr lang="en-GB" sz="4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1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  <a:ln>
            <a:solidFill>
              <a:srgbClr val="04512F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/>
              <a:t>My friends from Primary School have made new friends and are ignoring me. I feel left out.</a:t>
            </a:r>
          </a:p>
          <a:p>
            <a:endParaRPr lang="en-US" dirty="0"/>
          </a:p>
          <a:p>
            <a:r>
              <a:rPr lang="en-US" dirty="0"/>
              <a:t>You receive the phone call from the Head of Year to inform you that your daughter has been searching about</a:t>
            </a:r>
          </a:p>
          <a:p>
            <a:r>
              <a:rPr lang="en-US" dirty="0"/>
              <a:t>methods of self-harm on her tablet.</a:t>
            </a:r>
          </a:p>
          <a:p>
            <a:endParaRPr lang="en-US" dirty="0"/>
          </a:p>
          <a:p>
            <a:r>
              <a:rPr lang="en-US" dirty="0"/>
              <a:t>Your daughter has come home upset to tell you that a friendship group have told her that her profile picture on her</a:t>
            </a:r>
          </a:p>
          <a:p>
            <a:r>
              <a:rPr lang="en-US" dirty="0"/>
              <a:t>Social media is ugly.</a:t>
            </a:r>
          </a:p>
          <a:p>
            <a:endParaRPr lang="en-US" dirty="0"/>
          </a:p>
          <a:p>
            <a:r>
              <a:rPr lang="en-US" dirty="0"/>
              <a:t>It’s summer and your daughter wants to hang out at the park on Friday.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04A27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GB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Lets discuss </a:t>
            </a:r>
            <a:endParaRPr lang="en-GB" sz="4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08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04A27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GB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Social Media Platforms </a:t>
            </a:r>
            <a:endParaRPr lang="en-GB" sz="4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Image result for snapchat logo">
            <a:hlinkClick r:id="rId3"/>
            <a:extLst>
              <a:ext uri="{FF2B5EF4-FFF2-40B4-BE49-F238E27FC236}">
                <a16:creationId xmlns:a16="http://schemas.microsoft.com/office/drawing/2014/main" id="{A6C6C067-5EAD-47E4-BAAA-A8225FE19F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543" y="1875003"/>
            <a:ext cx="2592202" cy="145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mage result for facebook logo">
            <a:hlinkClick r:id="rId5"/>
            <a:extLst>
              <a:ext uri="{FF2B5EF4-FFF2-40B4-BE49-F238E27FC236}">
                <a16:creationId xmlns:a16="http://schemas.microsoft.com/office/drawing/2014/main" id="{0C198368-2FC5-4E63-8D5E-C6CFDE93D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09" y="1778861"/>
            <a:ext cx="29051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 result for tik tok logo">
            <a:hlinkClick r:id="rId7"/>
            <a:extLst>
              <a:ext uri="{FF2B5EF4-FFF2-40B4-BE49-F238E27FC236}">
                <a16:creationId xmlns:a16="http://schemas.microsoft.com/office/drawing/2014/main" id="{8AABC751-68A6-4E41-8AA5-B724B4BE5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599" y="3683431"/>
            <a:ext cx="2323209" cy="157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Image result for whatsapp logo">
            <a:hlinkClick r:id="rId9"/>
            <a:extLst>
              <a:ext uri="{FF2B5EF4-FFF2-40B4-BE49-F238E27FC236}">
                <a16:creationId xmlns:a16="http://schemas.microsoft.com/office/drawing/2014/main" id="{653430F3-AB7F-4485-8963-5B91FCD2D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72" y="1727519"/>
            <a:ext cx="1946128" cy="162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F2F7C2-936F-4110-AA2F-AD8B9B2C8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903" y="5427629"/>
            <a:ext cx="1558016" cy="11685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CFE683-7691-4689-A235-28D96FBC63E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09" y="5215595"/>
            <a:ext cx="1476791" cy="1476791"/>
          </a:xfrm>
          <a:prstGeom prst="rect">
            <a:avLst/>
          </a:prstGeom>
        </p:spPr>
      </p:pic>
      <p:pic>
        <p:nvPicPr>
          <p:cNvPr id="1035" name="Picture 11" descr="Image result for youtube logo">
            <a:hlinkClick r:id="rId13"/>
            <a:extLst>
              <a:ext uri="{FF2B5EF4-FFF2-40B4-BE49-F238E27FC236}">
                <a16:creationId xmlns:a16="http://schemas.microsoft.com/office/drawing/2014/main" id="{6CC5724B-76E7-4967-AD7C-E26A18288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01" y="3683431"/>
            <a:ext cx="1783340" cy="109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Image result for roblox logo">
            <a:hlinkClick r:id="rId15"/>
            <a:extLst>
              <a:ext uri="{FF2B5EF4-FFF2-40B4-BE49-F238E27FC236}">
                <a16:creationId xmlns:a16="http://schemas.microsoft.com/office/drawing/2014/main" id="{CA93DDC8-C8BD-48B4-AD63-B8B1A8FDE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862" y="3898380"/>
            <a:ext cx="1946128" cy="108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00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45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320625F-210C-4BC4-8223-AB691AF75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4864"/>
            <a:ext cx="1905000" cy="1905000"/>
          </a:xfrm>
          <a:ln>
            <a:solidFill>
              <a:srgbClr val="04512F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20" y="5744886"/>
            <a:ext cx="909130" cy="993386"/>
          </a:xfrm>
          <a:prstGeom prst="rect">
            <a:avLst/>
          </a:prstGeom>
          <a:ln w="6350">
            <a:solidFill>
              <a:srgbClr val="004A27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these?</a:t>
            </a:r>
            <a:endParaRPr lang="en-GB" sz="4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101600">
            <a:solidFill>
              <a:srgbClr val="2164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12F6660-D0CB-4243-8B08-5010858D79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394" y="208580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5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fade/>
      </p:transition>
    </mc:Choice>
    <mc:Fallback xmlns="">
      <p:transition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577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Skolar-Bold</vt:lpstr>
      <vt:lpstr>Skolar-Italic</vt:lpstr>
      <vt:lpstr>Skolar-Regular</vt:lpstr>
      <vt:lpstr>Skolar-Sans-Semibold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Scenarios  </vt:lpstr>
      <vt:lpstr>Lets discuss </vt:lpstr>
      <vt:lpstr>Common Social Media Platforms </vt:lpstr>
      <vt:lpstr>What are these?</vt:lpstr>
      <vt:lpstr>What are these?</vt:lpstr>
      <vt:lpstr>PowerPoint Presentation</vt:lpstr>
      <vt:lpstr>Tips to make new friends</vt:lpstr>
      <vt:lpstr>PowerPoint Presentation</vt:lpstr>
    </vt:vector>
  </TitlesOfParts>
  <Company>Ursuline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Headteacher’s Talk Ms Julia Waters</dc:title>
  <dc:creator>user</dc:creator>
  <cp:lastModifiedBy>Victoria Jefferies</cp:lastModifiedBy>
  <cp:revision>240</cp:revision>
  <dcterms:created xsi:type="dcterms:W3CDTF">2012-09-18T12:48:38Z</dcterms:created>
  <dcterms:modified xsi:type="dcterms:W3CDTF">2019-12-03T17:56:29Z</dcterms:modified>
</cp:coreProperties>
</file>